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6"/>
  </p:notesMasterIdLst>
  <p:handoutMasterIdLst>
    <p:handoutMasterId r:id="rId27"/>
  </p:handoutMasterIdLst>
  <p:sldIdLst>
    <p:sldId id="256" r:id="rId2"/>
    <p:sldId id="379" r:id="rId3"/>
    <p:sldId id="382" r:id="rId4"/>
    <p:sldId id="368" r:id="rId5"/>
    <p:sldId id="347" r:id="rId6"/>
    <p:sldId id="357" r:id="rId7"/>
    <p:sldId id="359" r:id="rId8"/>
    <p:sldId id="358" r:id="rId9"/>
    <p:sldId id="370" r:id="rId10"/>
    <p:sldId id="372" r:id="rId11"/>
    <p:sldId id="360" r:id="rId12"/>
    <p:sldId id="373" r:id="rId13"/>
    <p:sldId id="376" r:id="rId14"/>
    <p:sldId id="378" r:id="rId15"/>
    <p:sldId id="381" r:id="rId16"/>
    <p:sldId id="380" r:id="rId17"/>
    <p:sldId id="361" r:id="rId18"/>
    <p:sldId id="362" r:id="rId19"/>
    <p:sldId id="366" r:id="rId20"/>
    <p:sldId id="375" r:id="rId21"/>
    <p:sldId id="377" r:id="rId22"/>
    <p:sldId id="367" r:id="rId23"/>
    <p:sldId id="371" r:id="rId24"/>
    <p:sldId id="369" r:id="rId25"/>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41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ad Al-Shaikh" initials="AA" lastIdx="1" clrIdx="0">
    <p:extLst>
      <p:ext uri="{19B8F6BF-5375-455C-9EA6-DF929625EA0E}">
        <p15:presenceInfo xmlns:p15="http://schemas.microsoft.com/office/powerpoint/2012/main" userId="08d60f67aef9fc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FAB7A"/>
    <a:srgbClr val="F8C01B"/>
    <a:srgbClr val="FFCF01"/>
    <a:srgbClr val="CCCC00"/>
    <a:srgbClr val="8CC63F"/>
    <a:srgbClr val="CC9900"/>
    <a:srgbClr val="CFAA7A"/>
    <a:srgbClr val="94D142"/>
    <a:srgbClr val="8DC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647BA7-7CE1-4E83-8F62-A92E12BFF93D}" v="6" dt="2020-02-06T22:08:47.7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9" autoAdjust="0"/>
    <p:restoredTop sz="82907" autoAdjust="0"/>
  </p:normalViewPr>
  <p:slideViewPr>
    <p:cSldViewPr>
      <p:cViewPr varScale="1">
        <p:scale>
          <a:sx n="82" d="100"/>
          <a:sy n="82" d="100"/>
        </p:scale>
        <p:origin x="534" y="96"/>
      </p:cViewPr>
      <p:guideLst>
        <p:guide orient="horz" pos="2448"/>
        <p:guide pos="4152"/>
      </p:guideLst>
    </p:cSldViewPr>
  </p:slideViewPr>
  <p:outlineViewPr>
    <p:cViewPr>
      <p:scale>
        <a:sx n="50" d="100"/>
        <a:sy n="50" d="100"/>
      </p:scale>
      <p:origin x="42" y="2226"/>
    </p:cViewPr>
  </p:outlineViewPr>
  <p:notesTextViewPr>
    <p:cViewPr>
      <p:scale>
        <a:sx n="3" d="2"/>
        <a:sy n="3" d="2"/>
      </p:scale>
      <p:origin x="0" y="0"/>
    </p:cViewPr>
  </p:notesTextViewPr>
  <p:sorterViewPr>
    <p:cViewPr>
      <p:scale>
        <a:sx n="100" d="100"/>
        <a:sy n="100" d="100"/>
      </p:scale>
      <p:origin x="0" y="0"/>
    </p:cViewPr>
  </p:sorter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yad Al-Shaikh" userId="bbb68e1f-f119-4f2f-8d2e-b9600474dd2f" providerId="ADAL" clId="{CA4199B0-12BE-4B34-858F-44C524AEA054}"/>
    <pc:docChg chg="custSel addSld modSld">
      <pc:chgData name="Ayad Al-Shaikh" userId="bbb68e1f-f119-4f2f-8d2e-b9600474dd2f" providerId="ADAL" clId="{CA4199B0-12BE-4B34-858F-44C524AEA054}" dt="2020-02-06T22:09:13.620" v="246" actId="20577"/>
      <pc:docMkLst>
        <pc:docMk/>
      </pc:docMkLst>
      <pc:sldChg chg="modSp mod">
        <pc:chgData name="Ayad Al-Shaikh" userId="bbb68e1f-f119-4f2f-8d2e-b9600474dd2f" providerId="ADAL" clId="{CA4199B0-12BE-4B34-858F-44C524AEA054}" dt="2020-02-06T21:04:43.342" v="168" actId="20577"/>
        <pc:sldMkLst>
          <pc:docMk/>
          <pc:sldMk cId="565446123" sldId="357"/>
        </pc:sldMkLst>
        <pc:spChg chg="mod">
          <ac:chgData name="Ayad Al-Shaikh" userId="bbb68e1f-f119-4f2f-8d2e-b9600474dd2f" providerId="ADAL" clId="{CA4199B0-12BE-4B34-858F-44C524AEA054}" dt="2020-02-06T21:04:43.342" v="168" actId="20577"/>
          <ac:spMkLst>
            <pc:docMk/>
            <pc:sldMk cId="565446123" sldId="357"/>
            <ac:spMk id="5" creationId="{32FADD00-50AD-427F-894A-3D4F78C6A662}"/>
          </ac:spMkLst>
        </pc:spChg>
      </pc:sldChg>
      <pc:sldChg chg="modSp mod">
        <pc:chgData name="Ayad Al-Shaikh" userId="bbb68e1f-f119-4f2f-8d2e-b9600474dd2f" providerId="ADAL" clId="{CA4199B0-12BE-4B34-858F-44C524AEA054}" dt="2020-02-06T21:42:59.821" v="169" actId="400"/>
        <pc:sldMkLst>
          <pc:docMk/>
          <pc:sldMk cId="2592667834" sldId="360"/>
        </pc:sldMkLst>
        <pc:spChg chg="mod">
          <ac:chgData name="Ayad Al-Shaikh" userId="bbb68e1f-f119-4f2f-8d2e-b9600474dd2f" providerId="ADAL" clId="{CA4199B0-12BE-4B34-858F-44C524AEA054}" dt="2020-02-06T21:42:59.821" v="169" actId="400"/>
          <ac:spMkLst>
            <pc:docMk/>
            <pc:sldMk cId="2592667834" sldId="360"/>
            <ac:spMk id="5" creationId="{32FADD00-50AD-427F-894A-3D4F78C6A662}"/>
          </ac:spMkLst>
        </pc:spChg>
      </pc:sldChg>
      <pc:sldChg chg="modSp mod">
        <pc:chgData name="Ayad Al-Shaikh" userId="bbb68e1f-f119-4f2f-8d2e-b9600474dd2f" providerId="ADAL" clId="{CA4199B0-12BE-4B34-858F-44C524AEA054}" dt="2020-02-06T20:13:01.675" v="122" actId="20578"/>
        <pc:sldMkLst>
          <pc:docMk/>
          <pc:sldMk cId="1906788238" sldId="369"/>
        </pc:sldMkLst>
        <pc:spChg chg="mod">
          <ac:chgData name="Ayad Al-Shaikh" userId="bbb68e1f-f119-4f2f-8d2e-b9600474dd2f" providerId="ADAL" clId="{CA4199B0-12BE-4B34-858F-44C524AEA054}" dt="2020-02-06T20:13:01.675" v="122" actId="20578"/>
          <ac:spMkLst>
            <pc:docMk/>
            <pc:sldMk cId="1906788238" sldId="369"/>
            <ac:spMk id="5" creationId="{C384A906-0ACB-417D-902D-B12F4BD23724}"/>
          </ac:spMkLst>
        </pc:spChg>
      </pc:sldChg>
      <pc:sldChg chg="modSp mod">
        <pc:chgData name="Ayad Al-Shaikh" userId="bbb68e1f-f119-4f2f-8d2e-b9600474dd2f" providerId="ADAL" clId="{CA4199B0-12BE-4B34-858F-44C524AEA054}" dt="2020-02-06T19:37:25.140" v="64" actId="20577"/>
        <pc:sldMkLst>
          <pc:docMk/>
          <pc:sldMk cId="3040817541" sldId="371"/>
        </pc:sldMkLst>
        <pc:spChg chg="mod">
          <ac:chgData name="Ayad Al-Shaikh" userId="bbb68e1f-f119-4f2f-8d2e-b9600474dd2f" providerId="ADAL" clId="{CA4199B0-12BE-4B34-858F-44C524AEA054}" dt="2020-02-06T19:37:25.140" v="64" actId="20577"/>
          <ac:spMkLst>
            <pc:docMk/>
            <pc:sldMk cId="3040817541" sldId="371"/>
            <ac:spMk id="5" creationId="{4B0D01A2-A8FF-468E-90A7-2A6D2C000957}"/>
          </ac:spMkLst>
        </pc:spChg>
      </pc:sldChg>
      <pc:sldChg chg="modSp add mod">
        <pc:chgData name="Ayad Al-Shaikh" userId="bbb68e1f-f119-4f2f-8d2e-b9600474dd2f" providerId="ADAL" clId="{CA4199B0-12BE-4B34-858F-44C524AEA054}" dt="2020-02-06T22:08:03.927" v="178" actId="20577"/>
        <pc:sldMkLst>
          <pc:docMk/>
          <pc:sldMk cId="370196693" sldId="374"/>
        </pc:sldMkLst>
        <pc:spChg chg="mod">
          <ac:chgData name="Ayad Al-Shaikh" userId="bbb68e1f-f119-4f2f-8d2e-b9600474dd2f" providerId="ADAL" clId="{CA4199B0-12BE-4B34-858F-44C524AEA054}" dt="2020-02-06T22:08:03.927" v="178" actId="20577"/>
          <ac:spMkLst>
            <pc:docMk/>
            <pc:sldMk cId="370196693" sldId="374"/>
            <ac:spMk id="2" creationId="{79D6A606-6180-49C8-949D-544BBD2AF94D}"/>
          </ac:spMkLst>
        </pc:spChg>
      </pc:sldChg>
      <pc:sldChg chg="addSp delSp modSp add mod">
        <pc:chgData name="Ayad Al-Shaikh" userId="bbb68e1f-f119-4f2f-8d2e-b9600474dd2f" providerId="ADAL" clId="{CA4199B0-12BE-4B34-858F-44C524AEA054}" dt="2020-02-06T22:09:13.620" v="246" actId="20577"/>
        <pc:sldMkLst>
          <pc:docMk/>
          <pc:sldMk cId="1692003744" sldId="375"/>
        </pc:sldMkLst>
        <pc:spChg chg="mod">
          <ac:chgData name="Ayad Al-Shaikh" userId="bbb68e1f-f119-4f2f-8d2e-b9600474dd2f" providerId="ADAL" clId="{CA4199B0-12BE-4B34-858F-44C524AEA054}" dt="2020-02-06T22:09:13.620" v="246" actId="20577"/>
          <ac:spMkLst>
            <pc:docMk/>
            <pc:sldMk cId="1692003744" sldId="375"/>
            <ac:spMk id="2" creationId="{56664586-131B-4EFE-AA61-9BEDDCC0C774}"/>
          </ac:spMkLst>
        </pc:spChg>
        <pc:spChg chg="del">
          <ac:chgData name="Ayad Al-Shaikh" userId="bbb68e1f-f119-4f2f-8d2e-b9600474dd2f" providerId="ADAL" clId="{CA4199B0-12BE-4B34-858F-44C524AEA054}" dt="2020-02-06T22:08:45.070" v="180" actId="478"/>
          <ac:spMkLst>
            <pc:docMk/>
            <pc:sldMk cId="1692003744" sldId="375"/>
            <ac:spMk id="5" creationId="{A7E2DBB7-A95A-468B-A621-3D90DDC7D5C6}"/>
          </ac:spMkLst>
        </pc:spChg>
        <pc:picChg chg="add mod">
          <ac:chgData name="Ayad Al-Shaikh" userId="bbb68e1f-f119-4f2f-8d2e-b9600474dd2f" providerId="ADAL" clId="{CA4199B0-12BE-4B34-858F-44C524AEA054}" dt="2020-02-06T22:08:54.547" v="188" actId="1037"/>
          <ac:picMkLst>
            <pc:docMk/>
            <pc:sldMk cId="1692003744" sldId="375"/>
            <ac:picMk id="6" creationId="{464B23DF-5F0B-4D7B-8D7D-3A27DFBFA9F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007" cy="46227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440" y="0"/>
            <a:ext cx="2972007" cy="462279"/>
          </a:xfrm>
          <a:prstGeom prst="rect">
            <a:avLst/>
          </a:prstGeom>
        </p:spPr>
        <p:txBody>
          <a:bodyPr vert="horz" lIns="91440" tIns="45720" rIns="91440" bIns="45720" rtlCol="0"/>
          <a:lstStyle>
            <a:lvl1pPr algn="r">
              <a:defRPr sz="1200"/>
            </a:lvl1pPr>
          </a:lstStyle>
          <a:p>
            <a:fld id="{C46A2789-F3AF-A84B-870A-65AFA746DFEF}" type="datetimeFigureOut">
              <a:rPr lang="en-US" smtClean="0"/>
              <a:pPr/>
              <a:t>2/20/2020</a:t>
            </a:fld>
            <a:endParaRPr lang="en-US"/>
          </a:p>
        </p:txBody>
      </p:sp>
      <p:sp>
        <p:nvSpPr>
          <p:cNvPr id="4" name="Footer Placeholder 3"/>
          <p:cNvSpPr>
            <a:spLocks noGrp="1"/>
          </p:cNvSpPr>
          <p:nvPr>
            <p:ph type="ftr" sz="quarter" idx="2"/>
          </p:nvPr>
        </p:nvSpPr>
        <p:spPr>
          <a:xfrm>
            <a:off x="1" y="8775394"/>
            <a:ext cx="2972007" cy="46227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440" y="8775394"/>
            <a:ext cx="2972007" cy="462279"/>
          </a:xfrm>
          <a:prstGeom prst="rect">
            <a:avLst/>
          </a:prstGeom>
        </p:spPr>
        <p:txBody>
          <a:bodyPr vert="horz" lIns="91440" tIns="45720" rIns="91440" bIns="45720" rtlCol="0" anchor="b"/>
          <a:lstStyle>
            <a:lvl1pPr algn="r">
              <a:defRPr sz="1200"/>
            </a:lvl1pPr>
          </a:lstStyle>
          <a:p>
            <a:fld id="{BA419A2B-66C4-8443-B266-E23372DFFC69}" type="slidenum">
              <a:rPr lang="en-US" smtClean="0"/>
              <a:pPr/>
              <a:t>‹#›</a:t>
            </a:fld>
            <a:endParaRPr lang="en-US"/>
          </a:p>
        </p:txBody>
      </p:sp>
    </p:spTree>
    <p:extLst>
      <p:ext uri="{BB962C8B-B14F-4D97-AF65-F5344CB8AC3E}">
        <p14:creationId xmlns:p14="http://schemas.microsoft.com/office/powerpoint/2010/main" val="999143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2"/>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884613" y="1"/>
            <a:ext cx="2971800" cy="461962"/>
          </a:xfrm>
          <a:prstGeom prst="rect">
            <a:avLst/>
          </a:prstGeom>
        </p:spPr>
        <p:txBody>
          <a:bodyPr vert="horz" lIns="93141" tIns="46570" rIns="93141" bIns="46570" rtlCol="0"/>
          <a:lstStyle>
            <a:lvl1pPr algn="r">
              <a:defRPr sz="1200"/>
            </a:lvl1pPr>
          </a:lstStyle>
          <a:p>
            <a:fld id="{6D845599-701A-4FA0-8027-36496C7B95F1}" type="datetimeFigureOut">
              <a:rPr lang="en-US" smtClean="0"/>
              <a:pPr/>
              <a:t>2/20/2020</a:t>
            </a:fld>
            <a:endParaRPr lang="en-US"/>
          </a:p>
        </p:txBody>
      </p:sp>
      <p:sp>
        <p:nvSpPr>
          <p:cNvPr id="4" name="Slide Image Placeholder 3"/>
          <p:cNvSpPr>
            <a:spLocks noGrp="1" noRot="1" noChangeAspect="1"/>
          </p:cNvSpPr>
          <p:nvPr>
            <p:ph type="sldImg" idx="2"/>
          </p:nvPr>
        </p:nvSpPr>
        <p:spPr>
          <a:xfrm>
            <a:off x="1119188" y="692150"/>
            <a:ext cx="4619625" cy="3465513"/>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685800" y="4388644"/>
            <a:ext cx="5486400" cy="4157662"/>
          </a:xfrm>
          <a:prstGeom prst="rect">
            <a:avLst/>
          </a:prstGeom>
        </p:spPr>
        <p:txBody>
          <a:bodyPr vert="horz" lIns="93141" tIns="46570" rIns="93141" bIns="465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5"/>
            <a:ext cx="2971800" cy="461962"/>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5"/>
            <a:ext cx="2971800" cy="461962"/>
          </a:xfrm>
          <a:prstGeom prst="rect">
            <a:avLst/>
          </a:prstGeom>
        </p:spPr>
        <p:txBody>
          <a:bodyPr vert="horz" lIns="93141" tIns="46570" rIns="93141" bIns="46570" rtlCol="0" anchor="b"/>
          <a:lstStyle>
            <a:lvl1pPr algn="r">
              <a:defRPr sz="1200"/>
            </a:lvl1pPr>
          </a:lstStyle>
          <a:p>
            <a:fld id="{925D742C-688D-4DB5-939F-8AEE1CF531A6}" type="slidenum">
              <a:rPr lang="en-US" smtClean="0"/>
              <a:pPr/>
              <a:t>‹#›</a:t>
            </a:fld>
            <a:endParaRPr lang="en-US"/>
          </a:p>
        </p:txBody>
      </p:sp>
    </p:spTree>
    <p:extLst>
      <p:ext uri="{BB962C8B-B14F-4D97-AF65-F5344CB8AC3E}">
        <p14:creationId xmlns:p14="http://schemas.microsoft.com/office/powerpoint/2010/main" val="29975756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1</a:t>
            </a:fld>
            <a:endParaRPr lang="en-US"/>
          </a:p>
        </p:txBody>
      </p:sp>
    </p:spTree>
    <p:extLst>
      <p:ext uri="{BB962C8B-B14F-4D97-AF65-F5344CB8AC3E}">
        <p14:creationId xmlns:p14="http://schemas.microsoft.com/office/powerpoint/2010/main" val="4009483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5D742C-688D-4DB5-939F-8AEE1CF531A6}" type="slidenum">
              <a:rPr lang="en-US" smtClean="0"/>
              <a:pPr/>
              <a:t>2</a:t>
            </a:fld>
            <a:endParaRPr lang="en-US"/>
          </a:p>
        </p:txBody>
      </p:sp>
    </p:spTree>
    <p:extLst>
      <p:ext uri="{BB962C8B-B14F-4D97-AF65-F5344CB8AC3E}">
        <p14:creationId xmlns:p14="http://schemas.microsoft.com/office/powerpoint/2010/main" val="1808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5D742C-688D-4DB5-939F-8AEE1CF531A6}" type="slidenum">
              <a:rPr lang="en-US" smtClean="0"/>
              <a:pPr/>
              <a:t>3</a:t>
            </a:fld>
            <a:endParaRPr lang="en-US"/>
          </a:p>
        </p:txBody>
      </p:sp>
    </p:spTree>
    <p:extLst>
      <p:ext uri="{BB962C8B-B14F-4D97-AF65-F5344CB8AC3E}">
        <p14:creationId xmlns:p14="http://schemas.microsoft.com/office/powerpoint/2010/main" val="1379719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our jurisdictions categorize these measures: deemed or custom?</a:t>
            </a:r>
          </a:p>
        </p:txBody>
      </p:sp>
      <p:sp>
        <p:nvSpPr>
          <p:cNvPr id="4" name="Slide Number Placeholder 3"/>
          <p:cNvSpPr>
            <a:spLocks noGrp="1"/>
          </p:cNvSpPr>
          <p:nvPr>
            <p:ph type="sldNum" sz="quarter" idx="5"/>
          </p:nvPr>
        </p:nvSpPr>
        <p:spPr/>
        <p:txBody>
          <a:bodyPr/>
          <a:lstStyle/>
          <a:p>
            <a:fld id="{925D742C-688D-4DB5-939F-8AEE1CF531A6}" type="slidenum">
              <a:rPr lang="en-US" smtClean="0"/>
              <a:pPr/>
              <a:t>4</a:t>
            </a:fld>
            <a:endParaRPr lang="en-US"/>
          </a:p>
        </p:txBody>
      </p:sp>
    </p:spTree>
    <p:extLst>
      <p:ext uri="{BB962C8B-B14F-4D97-AF65-F5344CB8AC3E}">
        <p14:creationId xmlns:p14="http://schemas.microsoft.com/office/powerpoint/2010/main" val="4212089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should consider if it should be “voluntary M&amp;V” or “automated M&amp;V” that becomes the trigger and whether the result is to loosen the rigor of the CPR process (perhaps—up to the reviewer), lessening the frequency of CPR selection for such projects (probably not), or to completely exempt the project from CPR (no way).  My sense is that the level of rigor and frequency of CPR review needs to stay the same but by designating alternative M&amp;V pathways as acceptable forms of M&amp;V (with equivalent levels of M&amp;V rigor as full custom measures), that this would satisfy the evaluators who perform Custom Project Reviews, and thereby accomplish the same goal…streamlining, reducing delays, minimizing the implementation and evaluation costs by minimizing the number of projects that are subject to follow-up data requests and possible rejection…  In other words, I don’t think it is appropriate to both reduce the rigor of the M&amp;V (automated data collection) and reduce the rigor of the checks-and-balances (CPR) until we know that the new hybrid approach works.</a:t>
            </a:r>
            <a:endParaRPr lang="en-US" dirty="0"/>
          </a:p>
        </p:txBody>
      </p:sp>
      <p:sp>
        <p:nvSpPr>
          <p:cNvPr id="4" name="Slide Number Placeholder 3"/>
          <p:cNvSpPr>
            <a:spLocks noGrp="1"/>
          </p:cNvSpPr>
          <p:nvPr>
            <p:ph type="sldNum" sz="quarter" idx="5"/>
          </p:nvPr>
        </p:nvSpPr>
        <p:spPr/>
        <p:txBody>
          <a:bodyPr/>
          <a:lstStyle/>
          <a:p>
            <a:fld id="{925D742C-688D-4DB5-939F-8AEE1CF531A6}" type="slidenum">
              <a:rPr lang="en-US" smtClean="0"/>
              <a:pPr/>
              <a:t>7</a:t>
            </a:fld>
            <a:endParaRPr lang="en-US"/>
          </a:p>
        </p:txBody>
      </p:sp>
    </p:spTree>
    <p:extLst>
      <p:ext uri="{BB962C8B-B14F-4D97-AF65-F5344CB8AC3E}">
        <p14:creationId xmlns:p14="http://schemas.microsoft.com/office/powerpoint/2010/main" val="823327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e.g., attaching CTs to mains requires shutting down the equipment (and therefore not going to happen in most industrial settings).</a:t>
            </a:r>
            <a:endParaRPr lang="en-US" dirty="0"/>
          </a:p>
        </p:txBody>
      </p:sp>
      <p:sp>
        <p:nvSpPr>
          <p:cNvPr id="4" name="Slide Number Placeholder 3"/>
          <p:cNvSpPr>
            <a:spLocks noGrp="1"/>
          </p:cNvSpPr>
          <p:nvPr>
            <p:ph type="sldNum" sz="quarter" idx="5"/>
          </p:nvPr>
        </p:nvSpPr>
        <p:spPr/>
        <p:txBody>
          <a:bodyPr/>
          <a:lstStyle/>
          <a:p>
            <a:fld id="{925D742C-688D-4DB5-939F-8AEE1CF531A6}" type="slidenum">
              <a:rPr lang="en-US" smtClean="0"/>
              <a:pPr/>
              <a:t>10</a:t>
            </a:fld>
            <a:endParaRPr lang="en-US"/>
          </a:p>
        </p:txBody>
      </p:sp>
    </p:spTree>
    <p:extLst>
      <p:ext uri="{BB962C8B-B14F-4D97-AF65-F5344CB8AC3E}">
        <p14:creationId xmlns:p14="http://schemas.microsoft.com/office/powerpoint/2010/main" val="4150229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Mention: </a:t>
            </a:r>
            <a:r>
              <a:rPr lang="en-US" dirty="0">
                <a:solidFill>
                  <a:srgbClr val="FF0000"/>
                </a:solidFill>
              </a:rPr>
              <a:t>pay-as-you-save, micro-savings measures, DR measures</a:t>
            </a:r>
          </a:p>
          <a:p>
            <a:endParaRPr lang="en-US" dirty="0"/>
          </a:p>
        </p:txBody>
      </p:sp>
      <p:sp>
        <p:nvSpPr>
          <p:cNvPr id="4" name="Slide Number Placeholder 3"/>
          <p:cNvSpPr>
            <a:spLocks noGrp="1"/>
          </p:cNvSpPr>
          <p:nvPr>
            <p:ph type="sldNum" sz="quarter" idx="5"/>
          </p:nvPr>
        </p:nvSpPr>
        <p:spPr/>
        <p:txBody>
          <a:bodyPr/>
          <a:lstStyle/>
          <a:p>
            <a:fld id="{925D742C-688D-4DB5-939F-8AEE1CF531A6}" type="slidenum">
              <a:rPr lang="en-US" smtClean="0"/>
              <a:pPr/>
              <a:t>11</a:t>
            </a:fld>
            <a:endParaRPr lang="en-US"/>
          </a:p>
        </p:txBody>
      </p:sp>
    </p:spTree>
    <p:extLst>
      <p:ext uri="{BB962C8B-B14F-4D97-AF65-F5344CB8AC3E}">
        <p14:creationId xmlns:p14="http://schemas.microsoft.com/office/powerpoint/2010/main" val="3948101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447800" y="4876800"/>
            <a:ext cx="6480174" cy="838200"/>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4" name="Date Placeholder 3"/>
          <p:cNvSpPr>
            <a:spLocks noGrp="1"/>
          </p:cNvSpPr>
          <p:nvPr>
            <p:ph type="dt" sz="half" idx="10"/>
          </p:nvPr>
        </p:nvSpPr>
        <p:spPr/>
        <p:txBody>
          <a:bodyPr/>
          <a:lstStyle/>
          <a:p>
            <a:fld id="{C6628D5C-1045-4E38-ACD5-CE1B2C3623E8}" type="datetime1">
              <a:rPr lang="en-US" smtClean="0"/>
              <a:t>2/20/2020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pic>
        <p:nvPicPr>
          <p:cNvPr id="20" name="Picture 19" descr="CalTF_Logo_2x2.png"/>
          <p:cNvPicPr>
            <a:picLocks noChangeAspect="1"/>
          </p:cNvPicPr>
          <p:nvPr userDrawn="1"/>
        </p:nvPicPr>
        <p:blipFill>
          <a:blip r:embed="rId2"/>
          <a:stretch>
            <a:fillRect/>
          </a:stretch>
        </p:blipFill>
        <p:spPr>
          <a:xfrm>
            <a:off x="3429000" y="2819400"/>
            <a:ext cx="2286000" cy="2286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9A63E0-9C55-41FE-BE94-C73968ED251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FF00D7-622A-4BA6-8742-C60968059E2E}" type="datetime1">
              <a:rPr lang="en-US" smtClean="0"/>
              <a:t>2/20/2020</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pic>
        <p:nvPicPr>
          <p:cNvPr id="16" name="Picture 15" descr="CalTF_Logo.png"/>
          <p:cNvPicPr>
            <a:picLocks noChangeAspect="1"/>
          </p:cNvPicPr>
          <p:nvPr userDrawn="1"/>
        </p:nvPicPr>
        <p:blipFill>
          <a:blip r:embed="rId2"/>
          <a:stretch>
            <a:fillRect/>
          </a:stretch>
        </p:blipFill>
        <p:spPr>
          <a:xfrm>
            <a:off x="7848600" y="2286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8C01B"/>
                </a:solidFill>
                <a:latin typeface="Arial"/>
                <a:cs typeface="Aria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F99670A1-5AB7-4033-8000-8EFF7BE3F5AE}" type="datetime1">
              <a:rPr lang="en-US" smtClean="0"/>
              <a:t>2/20/2020</a:t>
            </a:fld>
            <a:endParaRPr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09A63E0-9C55-41FE-BE94-C73968ED251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lvl1pPr>
              <a:buClr>
                <a:srgbClr val="73B632"/>
              </a:buClr>
              <a:defRPr>
                <a:latin typeface="Arial"/>
                <a:cs typeface="Arial"/>
              </a:defRPr>
            </a:lvl1pPr>
            <a:lvl2pPr>
              <a:buFont typeface="Wingdings" charset="2"/>
              <a:buChar char="q"/>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9" name="Picture 8"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99A6AF3B-BD1D-414C-BF52-F42D461A5827}" type="datetime1">
              <a:rPr lang="en-US" smtClean="0"/>
              <a:t>2/20/2020</a:t>
            </a:fld>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p:txBody>
          <a:bodyPr/>
          <a:lstStyle/>
          <a:p>
            <a:fld id="{909A63E0-9C55-41FE-BE94-C73968ED251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latin typeface="Arial"/>
              <a:cs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7" name="Date Placeholder 6"/>
          <p:cNvSpPr>
            <a:spLocks noGrp="1"/>
          </p:cNvSpPr>
          <p:nvPr>
            <p:ph type="dt" sz="half" idx="10"/>
          </p:nvPr>
        </p:nvSpPr>
        <p:spPr/>
        <p:txBody>
          <a:bodyPr/>
          <a:lstStyle/>
          <a:p>
            <a:fld id="{55343CB0-1343-4074-96D6-F1CA5448C0C4}" type="datetime1">
              <a:rPr lang="en-US" smtClean="0"/>
              <a:t>2/20/2020</a:t>
            </a:fld>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9A63E0-9C55-41FE-BE94-C73968ED251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pic>
        <p:nvPicPr>
          <p:cNvPr id="28" name="Picture 27"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D8D9686-7F93-4B3D-8183-DEB47503C57C}" type="datetime1">
              <a:rPr lang="en-US" smtClean="0"/>
              <a:t>2/20/2020</a:t>
            </a:fld>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909A63E0-9C55-41FE-BE94-C73968ED25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17A2CB3-46D1-4F19-9B58-70A77A4E9EA0}" type="datetime1">
              <a:rPr lang="en-US" smtClean="0"/>
              <a:t>2/20/2020</a:t>
            </a:fld>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9A63E0-9C55-41FE-BE94-C73968ED251E}" type="slidenum">
              <a:rPr lang="en-US" smtClean="0"/>
              <a:pPr/>
              <a:t>‹#›</a:t>
            </a:fld>
            <a:endParaRPr lang="en-US"/>
          </a:p>
        </p:txBody>
      </p:sp>
      <p:pic>
        <p:nvPicPr>
          <p:cNvPr id="11" name="Picture 10"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3237DA1-BD67-4C7C-B21D-146DD19115E7}" type="datetime1">
              <a:rPr lang="en-US" smtClean="0"/>
              <a:t>2/20/2020</a:t>
            </a:fld>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pic>
        <p:nvPicPr>
          <p:cNvPr id="23" name="Picture 22" descr="CalTF_Logo.png"/>
          <p:cNvPicPr>
            <a:picLocks noChangeAspect="1"/>
          </p:cNvPicPr>
          <p:nvPr userDrawn="1"/>
        </p:nvPicPr>
        <p:blipFill>
          <a:blip r:embed="rId2"/>
          <a:stretch>
            <a:fillRect/>
          </a:stretch>
        </p:blipFill>
        <p:spPr>
          <a:xfrm>
            <a:off x="0" y="5486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9A63E0-9C55-41FE-BE94-C73968ED251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2477865-930B-4EBF-98BC-9E7FDC799130}" type="datetime1">
              <a:rPr lang="en-US" smtClean="0"/>
              <a:t>2/20/2020</a:t>
            </a:fld>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pic>
        <p:nvPicPr>
          <p:cNvPr id="23" name="Picture 22" descr="CalTF_Logo.png"/>
          <p:cNvPicPr>
            <a:picLocks noChangeAspect="1"/>
          </p:cNvPicPr>
          <p:nvPr userDrawn="1"/>
        </p:nvPicPr>
        <p:blipFill>
          <a:blip r:embed="rId2"/>
          <a:stretch>
            <a:fillRect/>
          </a:stretch>
        </p:blipFill>
        <p:spPr>
          <a:xfrm>
            <a:off x="0" y="5486400"/>
            <a:ext cx="1257300" cy="8382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E81E41-3166-483C-8856-B564364672FF}" type="datetime1">
              <a:rPr lang="en-US" smtClean="0"/>
              <a:t>2/20/2020</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p>
            <a:fld id="{909A63E0-9C55-41FE-BE94-C73968ED25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latin typeface="Arial" panose="020B0604020202020204" pitchFamily="34" charset="0"/>
                <a:cs typeface="Arial" panose="020B0604020202020204" pitchFamily="34" charset="0"/>
              </a:defRPr>
            </a:lvl1pPr>
          </a:lstStyle>
          <a:p>
            <a:fld id="{E2E0AB00-B0EA-4C5A-A8D9-297E4F477A8E}" type="datetime1">
              <a:rPr lang="en-US" smtClean="0"/>
              <a:t>2/20/2020</a:t>
            </a:fld>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9A63E0-9C55-41FE-BE94-C73968ED251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20" name="Picture 19" descr="CalTF_Logo.png"/>
          <p:cNvPicPr>
            <a:picLocks noChangeAspect="1"/>
          </p:cNvPicPr>
          <p:nvPr userDrawn="1"/>
        </p:nvPicPr>
        <p:blipFill>
          <a:blip r:embed="rId12"/>
          <a:stretch>
            <a:fillRect/>
          </a:stretch>
        </p:blipFill>
        <p:spPr>
          <a:xfrm>
            <a:off x="7924800" y="152400"/>
            <a:ext cx="1257300" cy="838200"/>
          </a:xfrm>
          <a:prstGeom prst="rect">
            <a:avLst/>
          </a:prstGeom>
        </p:spPr>
      </p:pic>
    </p:spTree>
  </p:cSld>
  <p:clrMap bg1="lt1" tx1="dk1" bg2="lt2" tx2="dk2" accent1="accent1" accent2="accent2" accent3="accent3" accent4="accent4" accent5="accent5" accent6="accent6" hlink="hlink" folHlink="folHlink"/>
  <p:sldLayoutIdLst>
    <p:sldLayoutId id="2147483699" r:id="rId1"/>
    <p:sldLayoutId id="2147483698"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hf hdr="0" ftr="0"/>
  <p:txStyles>
    <p:titleStyle>
      <a:lvl1pPr algn="ctr" rtl="0" eaLnBrk="1" latinLnBrk="0" hangingPunct="1">
        <a:spcBef>
          <a:spcPct val="0"/>
        </a:spcBef>
        <a:buNone/>
        <a:defRPr kumimoji="0" sz="3300" kern="1200">
          <a:solidFill>
            <a:srgbClr val="F8C01B"/>
          </a:solidFill>
          <a:latin typeface="Arial"/>
          <a:ea typeface="+mj-ea"/>
          <a:cs typeface="Arial"/>
        </a:defRPr>
      </a:lvl1pPr>
    </p:titleStyle>
    <p:bodyStyle>
      <a:lvl1pPr marL="274320" indent="-274320" algn="l" rtl="0" eaLnBrk="1" latinLnBrk="0" hangingPunct="1">
        <a:spcBef>
          <a:spcPct val="20000"/>
        </a:spcBef>
        <a:buClr>
          <a:srgbClr val="73B632"/>
        </a:buClr>
        <a:buSzPct val="85000"/>
        <a:buFont typeface="Wingdings 2"/>
        <a:buChar char=""/>
        <a:defRPr kumimoji="0" sz="2700" kern="1200">
          <a:solidFill>
            <a:schemeClr val="tx1"/>
          </a:solidFill>
          <a:latin typeface="Arial"/>
          <a:ea typeface="+mn-ea"/>
          <a:cs typeface="Arial"/>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a:ea typeface="+mn-ea"/>
          <a:cs typeface="Arial"/>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Arial"/>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Arial"/>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rtf.nwcouncil.org/standard-protoco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68426" y="4953000"/>
            <a:ext cx="6480174" cy="762000"/>
          </a:xfrm>
        </p:spPr>
        <p:txBody>
          <a:bodyPr>
            <a:normAutofit/>
          </a:bodyPr>
          <a:lstStyle/>
          <a:p>
            <a:r>
              <a:rPr lang="en-US" dirty="0"/>
              <a:t>Ayad Al-Shaikh</a:t>
            </a:r>
          </a:p>
          <a:p>
            <a:r>
              <a:rPr lang="en-US" dirty="0"/>
              <a:t>February 20, 2020</a:t>
            </a:r>
          </a:p>
          <a:p>
            <a:endParaRPr lang="en-US" dirty="0"/>
          </a:p>
        </p:txBody>
      </p:sp>
      <p:sp>
        <p:nvSpPr>
          <p:cNvPr id="2" name="Title 1"/>
          <p:cNvSpPr>
            <a:spLocks noGrp="1"/>
          </p:cNvSpPr>
          <p:nvPr>
            <p:ph type="title"/>
          </p:nvPr>
        </p:nvSpPr>
        <p:spPr/>
        <p:txBody>
          <a:bodyPr>
            <a:noAutofit/>
          </a:bodyPr>
          <a:lstStyle/>
          <a:p>
            <a:r>
              <a:rPr lang="en-US" sz="4000" dirty="0"/>
              <a:t>Hybrid Measures</a:t>
            </a:r>
            <a:br>
              <a:rPr lang="en-US" sz="4000" dirty="0"/>
            </a:br>
            <a:r>
              <a:rPr lang="en-US" sz="4000" dirty="0"/>
              <a:t>Subcommittee Meeting #2</a:t>
            </a:r>
            <a:endParaRPr lang="en-US" sz="2600" dirty="0"/>
          </a:p>
        </p:txBody>
      </p:sp>
      <p:sp>
        <p:nvSpPr>
          <p:cNvPr id="6" name="TextBox 5"/>
          <p:cNvSpPr txBox="1"/>
          <p:nvPr/>
        </p:nvSpPr>
        <p:spPr>
          <a:xfrm>
            <a:off x="5524500" y="1460500"/>
            <a:ext cx="184666"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76287-D376-4F63-8257-F2668729B791}"/>
              </a:ext>
            </a:extLst>
          </p:cNvPr>
          <p:cNvSpPr>
            <a:spLocks noGrp="1"/>
          </p:cNvSpPr>
          <p:nvPr>
            <p:ph type="title"/>
          </p:nvPr>
        </p:nvSpPr>
        <p:spPr/>
        <p:txBody>
          <a:bodyPr/>
          <a:lstStyle/>
          <a:p>
            <a:r>
              <a:rPr lang="en-US" dirty="0"/>
              <a:t>Hybrid Example: </a:t>
            </a:r>
            <a:r>
              <a:rPr lang="en-US" dirty="0">
                <a:solidFill>
                  <a:srgbClr val="0000CC"/>
                </a:solidFill>
              </a:rPr>
              <a:t>Type 4</a:t>
            </a:r>
          </a:p>
        </p:txBody>
      </p:sp>
      <p:sp>
        <p:nvSpPr>
          <p:cNvPr id="3" name="Date Placeholder 2">
            <a:extLst>
              <a:ext uri="{FF2B5EF4-FFF2-40B4-BE49-F238E27FC236}">
                <a16:creationId xmlns:a16="http://schemas.microsoft.com/office/drawing/2014/main" id="{2E6B9F6D-5C98-4126-B41D-2E7097E088CA}"/>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4E608455-E41D-4321-9EA3-DBD3F6FC2FA6}"/>
              </a:ext>
            </a:extLst>
          </p:cNvPr>
          <p:cNvSpPr>
            <a:spLocks noGrp="1"/>
          </p:cNvSpPr>
          <p:nvPr>
            <p:ph type="sldNum" sz="quarter" idx="12"/>
          </p:nvPr>
        </p:nvSpPr>
        <p:spPr/>
        <p:txBody>
          <a:bodyPr/>
          <a:lstStyle/>
          <a:p>
            <a:fld id="{909A63E0-9C55-41FE-BE94-C73968ED251E}" type="slidenum">
              <a:rPr lang="en-US" smtClean="0"/>
              <a:pPr/>
              <a:t>10</a:t>
            </a:fld>
            <a:endParaRPr lang="en-US"/>
          </a:p>
        </p:txBody>
      </p:sp>
      <p:sp>
        <p:nvSpPr>
          <p:cNvPr id="5" name="Content Placeholder 4">
            <a:extLst>
              <a:ext uri="{FF2B5EF4-FFF2-40B4-BE49-F238E27FC236}">
                <a16:creationId xmlns:a16="http://schemas.microsoft.com/office/drawing/2014/main" id="{200D4D4A-F36C-46A8-974D-866DB40FB882}"/>
              </a:ext>
            </a:extLst>
          </p:cNvPr>
          <p:cNvSpPr>
            <a:spLocks noGrp="1"/>
          </p:cNvSpPr>
          <p:nvPr>
            <p:ph sz="quarter" idx="1"/>
          </p:nvPr>
        </p:nvSpPr>
        <p:spPr>
          <a:xfrm>
            <a:off x="301752" y="1527048"/>
            <a:ext cx="8503920" cy="4877936"/>
          </a:xfrm>
        </p:spPr>
        <p:txBody>
          <a:bodyPr>
            <a:normAutofit lnSpcReduction="10000"/>
          </a:bodyPr>
          <a:lstStyle/>
          <a:p>
            <a:r>
              <a:rPr lang="en-US" dirty="0"/>
              <a:t>Widget that documents its own energy usage </a:t>
            </a:r>
            <a:r>
              <a:rPr lang="en-US" dirty="0">
                <a:solidFill>
                  <a:srgbClr val="0000CC"/>
                </a:solidFill>
              </a:rPr>
              <a:t>or built-in feature supporting automatic M&amp;V</a:t>
            </a:r>
          </a:p>
          <a:p>
            <a:pPr lvl="1"/>
            <a:r>
              <a:rPr lang="en-US" dirty="0">
                <a:solidFill>
                  <a:schemeClr val="tx1"/>
                </a:solidFill>
              </a:rPr>
              <a:t>Popular measure</a:t>
            </a:r>
          </a:p>
          <a:p>
            <a:pPr lvl="1"/>
            <a:r>
              <a:rPr lang="en-US" dirty="0">
                <a:solidFill>
                  <a:schemeClr val="tx1"/>
                </a:solidFill>
              </a:rPr>
              <a:t>Savings vary significantly because of operational choices and/or configuration</a:t>
            </a:r>
          </a:p>
          <a:p>
            <a:pPr lvl="1"/>
            <a:r>
              <a:rPr lang="en-US" dirty="0">
                <a:solidFill>
                  <a:schemeClr val="tx1"/>
                </a:solidFill>
              </a:rPr>
              <a:t>Widget self-reports the energy consumption</a:t>
            </a:r>
          </a:p>
          <a:p>
            <a:pPr lvl="2"/>
            <a:r>
              <a:rPr lang="en-US" dirty="0">
                <a:solidFill>
                  <a:srgbClr val="0000CC"/>
                </a:solidFill>
              </a:rPr>
              <a:t>Add-on submeter causes the device to “phone home” with status, e.g., “% run time” and/or demand and/or usage data</a:t>
            </a:r>
          </a:p>
          <a:p>
            <a:pPr lvl="2"/>
            <a:r>
              <a:rPr lang="en-US" dirty="0">
                <a:solidFill>
                  <a:srgbClr val="0000CC"/>
                </a:solidFill>
              </a:rPr>
              <a:t>Very expensive to submeter and/or hard-to-access equipment for data collection purposes</a:t>
            </a:r>
          </a:p>
          <a:p>
            <a:pPr lvl="1"/>
            <a:r>
              <a:rPr lang="en-US" dirty="0">
                <a:solidFill>
                  <a:schemeClr val="tx1"/>
                </a:solidFill>
              </a:rPr>
              <a:t>Examples:</a:t>
            </a:r>
          </a:p>
          <a:p>
            <a:pPr lvl="2"/>
            <a:r>
              <a:rPr lang="en-US" dirty="0"/>
              <a:t>Networked Lighting Controls</a:t>
            </a:r>
          </a:p>
          <a:p>
            <a:pPr lvl="2"/>
            <a:r>
              <a:rPr lang="en-US" dirty="0"/>
              <a:t>Advanced Rooftop Controls</a:t>
            </a:r>
          </a:p>
        </p:txBody>
      </p:sp>
      <p:sp>
        <p:nvSpPr>
          <p:cNvPr id="6" name="Rectangle: Rounded Corners 5">
            <a:hlinkClick r:id="rId3" action="ppaction://hlinksldjump"/>
            <a:extLst>
              <a:ext uri="{FF2B5EF4-FFF2-40B4-BE49-F238E27FC236}">
                <a16:creationId xmlns:a16="http://schemas.microsoft.com/office/drawing/2014/main" id="{300C304A-9E7A-40A6-B93C-9D707BE6A439}"/>
              </a:ext>
            </a:extLst>
          </p:cNvPr>
          <p:cNvSpPr/>
          <p:nvPr/>
        </p:nvSpPr>
        <p:spPr>
          <a:xfrm>
            <a:off x="8229600" y="980334"/>
            <a:ext cx="723900" cy="266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a:t>
            </a:r>
          </a:p>
        </p:txBody>
      </p:sp>
    </p:spTree>
    <p:extLst>
      <p:ext uri="{BB962C8B-B14F-4D97-AF65-F5344CB8AC3E}">
        <p14:creationId xmlns:p14="http://schemas.microsoft.com/office/powerpoint/2010/main" val="1800441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p:txBody>
          <a:bodyPr/>
          <a:lstStyle/>
          <a:p>
            <a:r>
              <a:rPr lang="en-US" dirty="0"/>
              <a:t>Hybrid Examples</a:t>
            </a: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11</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a:xfrm>
            <a:off x="301752" y="1527048"/>
            <a:ext cx="8689848" cy="4759452"/>
          </a:xfrm>
        </p:spPr>
        <p:txBody>
          <a:bodyPr>
            <a:normAutofit fontScale="92500" lnSpcReduction="20000"/>
          </a:bodyPr>
          <a:lstStyle/>
          <a:p>
            <a:r>
              <a:rPr lang="en-US" dirty="0">
                <a:solidFill>
                  <a:srgbClr val="0000CC"/>
                </a:solidFill>
                <a:highlight>
                  <a:srgbClr val="FFFF00"/>
                </a:highlight>
              </a:rPr>
              <a:t>See Spreadsheet…</a:t>
            </a:r>
          </a:p>
          <a:p>
            <a:r>
              <a:rPr lang="en-US" dirty="0"/>
              <a:t>Example Measures to Consider</a:t>
            </a:r>
          </a:p>
          <a:p>
            <a:pPr lvl="1"/>
            <a:r>
              <a:rPr lang="en-US" dirty="0"/>
              <a:t>VFD for Process Fans</a:t>
            </a:r>
          </a:p>
          <a:p>
            <a:pPr lvl="1"/>
            <a:r>
              <a:rPr lang="en-US" strike="sngStrike" dirty="0"/>
              <a:t>Lighting</a:t>
            </a:r>
          </a:p>
          <a:p>
            <a:pPr lvl="1"/>
            <a:r>
              <a:rPr lang="en-US" dirty="0">
                <a:solidFill>
                  <a:schemeClr val="tx1"/>
                </a:solidFill>
              </a:rPr>
              <a:t>Lighting Controls</a:t>
            </a:r>
          </a:p>
          <a:p>
            <a:pPr lvl="1"/>
            <a:r>
              <a:rPr lang="en-US" strike="sngStrike" dirty="0">
                <a:solidFill>
                  <a:schemeClr val="tx1"/>
                </a:solidFill>
              </a:rPr>
              <a:t>Steam Traps</a:t>
            </a:r>
          </a:p>
          <a:p>
            <a:pPr lvl="1"/>
            <a:r>
              <a:rPr lang="en-US" dirty="0"/>
              <a:t>Airflow Adjustments in Telecommunication Buildings</a:t>
            </a:r>
          </a:p>
          <a:p>
            <a:pPr lvl="1"/>
            <a:r>
              <a:rPr lang="en-US" dirty="0"/>
              <a:t>Evaporative Condenser</a:t>
            </a:r>
          </a:p>
          <a:p>
            <a:pPr lvl="1"/>
            <a:r>
              <a:rPr lang="en-US" dirty="0"/>
              <a:t>Process Boiler</a:t>
            </a:r>
          </a:p>
          <a:p>
            <a:pPr lvl="1"/>
            <a:r>
              <a:rPr lang="en-US" dirty="0"/>
              <a:t>VFD / Modulating Air Compressor</a:t>
            </a:r>
          </a:p>
          <a:p>
            <a:pPr lvl="1"/>
            <a:r>
              <a:rPr lang="en-US" dirty="0"/>
              <a:t>Pump Overhaul</a:t>
            </a:r>
          </a:p>
          <a:p>
            <a:pPr lvl="1"/>
            <a:r>
              <a:rPr lang="en-US" dirty="0"/>
              <a:t>Downstream HVAC – Unitary AC and HP</a:t>
            </a:r>
          </a:p>
          <a:p>
            <a:pPr lvl="1"/>
            <a:r>
              <a:rPr lang="en-US" dirty="0"/>
              <a:t>Industrial Processes (multiple shifts)</a:t>
            </a:r>
          </a:p>
          <a:p>
            <a:pPr lvl="1"/>
            <a:r>
              <a:rPr lang="en-US" dirty="0">
                <a:solidFill>
                  <a:srgbClr val="0000CC"/>
                </a:solidFill>
              </a:rPr>
              <a:t>Add-ons that supports automated data collection and reporting</a:t>
            </a:r>
          </a:p>
        </p:txBody>
      </p:sp>
      <p:sp>
        <p:nvSpPr>
          <p:cNvPr id="6" name="Rectangle: Rounded Corners 5">
            <a:hlinkClick r:id="rId3" action="ppaction://hlinksldjump"/>
            <a:extLst>
              <a:ext uri="{FF2B5EF4-FFF2-40B4-BE49-F238E27FC236}">
                <a16:creationId xmlns:a16="http://schemas.microsoft.com/office/drawing/2014/main" id="{7FD9FC9B-E231-4C9E-AAAE-762D9FCED99F}"/>
              </a:ext>
            </a:extLst>
          </p:cNvPr>
          <p:cNvSpPr/>
          <p:nvPr/>
        </p:nvSpPr>
        <p:spPr>
          <a:xfrm>
            <a:off x="8229600" y="980334"/>
            <a:ext cx="723900" cy="266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a:t>
            </a:r>
          </a:p>
        </p:txBody>
      </p:sp>
    </p:spTree>
    <p:extLst>
      <p:ext uri="{BB962C8B-B14F-4D97-AF65-F5344CB8AC3E}">
        <p14:creationId xmlns:p14="http://schemas.microsoft.com/office/powerpoint/2010/main" val="2592667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p:txBody>
          <a:bodyPr/>
          <a:lstStyle/>
          <a:p>
            <a:r>
              <a:rPr lang="en-US" dirty="0"/>
              <a:t>Hybrid Package</a:t>
            </a: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12</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a:xfrm>
            <a:off x="301752" y="3086100"/>
            <a:ext cx="8689848" cy="3223259"/>
          </a:xfrm>
        </p:spPr>
        <p:txBody>
          <a:bodyPr numCol="2">
            <a:normAutofit/>
          </a:bodyPr>
          <a:lstStyle/>
          <a:p>
            <a:r>
              <a:rPr lang="en-US" sz="1800" b="1" dirty="0"/>
              <a:t>Project Application</a:t>
            </a:r>
          </a:p>
          <a:p>
            <a:pPr lvl="1"/>
            <a:r>
              <a:rPr lang="en-US" sz="1600" dirty="0">
                <a:solidFill>
                  <a:schemeClr val="tx1"/>
                </a:solidFill>
              </a:rPr>
              <a:t>Eligibility</a:t>
            </a:r>
          </a:p>
          <a:p>
            <a:pPr lvl="1"/>
            <a:r>
              <a:rPr lang="en-US" sz="1600" dirty="0">
                <a:solidFill>
                  <a:schemeClr val="tx1"/>
                </a:solidFill>
              </a:rPr>
              <a:t>Project Drivers</a:t>
            </a:r>
          </a:p>
          <a:p>
            <a:pPr lvl="1"/>
            <a:r>
              <a:rPr lang="en-US" sz="1600" dirty="0">
                <a:solidFill>
                  <a:schemeClr val="tx1"/>
                </a:solidFill>
              </a:rPr>
              <a:t>Facility Description</a:t>
            </a:r>
          </a:p>
          <a:p>
            <a:pPr lvl="1"/>
            <a:r>
              <a:rPr lang="en-US" sz="1600" dirty="0">
                <a:solidFill>
                  <a:schemeClr val="tx1"/>
                </a:solidFill>
              </a:rPr>
              <a:t>Meter Information</a:t>
            </a:r>
          </a:p>
          <a:p>
            <a:pPr lvl="1"/>
            <a:r>
              <a:rPr lang="en-US" sz="1600" dirty="0">
                <a:solidFill>
                  <a:schemeClr val="tx1"/>
                </a:solidFill>
              </a:rPr>
              <a:t>Equipment Inventory</a:t>
            </a:r>
          </a:p>
          <a:p>
            <a:pPr lvl="1"/>
            <a:r>
              <a:rPr lang="en-US" sz="1600" dirty="0">
                <a:solidFill>
                  <a:schemeClr val="tx1"/>
                </a:solidFill>
              </a:rPr>
              <a:t>EEM-Measure Application Type</a:t>
            </a:r>
          </a:p>
          <a:p>
            <a:pPr lvl="1"/>
            <a:r>
              <a:rPr lang="en-US" sz="1600" dirty="0">
                <a:solidFill>
                  <a:schemeClr val="tx1"/>
                </a:solidFill>
              </a:rPr>
              <a:t>EEM-EUL</a:t>
            </a:r>
          </a:p>
          <a:p>
            <a:pPr lvl="1"/>
            <a:r>
              <a:rPr lang="en-US" sz="1600" dirty="0">
                <a:solidFill>
                  <a:schemeClr val="tx1"/>
                </a:solidFill>
              </a:rPr>
              <a:t>EEM-Standard Practice Discussion</a:t>
            </a:r>
          </a:p>
          <a:p>
            <a:pPr lvl="1"/>
            <a:r>
              <a:rPr lang="en-US" sz="1600" dirty="0">
                <a:solidFill>
                  <a:schemeClr val="tx1"/>
                </a:solidFill>
              </a:rPr>
              <a:t>Existing Equipment/System Operation</a:t>
            </a:r>
          </a:p>
          <a:p>
            <a:pPr lvl="1"/>
            <a:r>
              <a:rPr lang="en-US" sz="1600" dirty="0">
                <a:solidFill>
                  <a:schemeClr val="tx1"/>
                </a:solidFill>
              </a:rPr>
              <a:t>Non-IOU Fuel Source</a:t>
            </a:r>
          </a:p>
          <a:p>
            <a:pPr lvl="1"/>
            <a:r>
              <a:rPr lang="en-US" sz="1600" dirty="0">
                <a:solidFill>
                  <a:schemeClr val="tx1"/>
                </a:solidFill>
              </a:rPr>
              <a:t>Calculation Methodology</a:t>
            </a:r>
          </a:p>
          <a:p>
            <a:pPr lvl="1"/>
            <a:r>
              <a:rPr lang="en-US" sz="1600" dirty="0">
                <a:solidFill>
                  <a:schemeClr val="tx1"/>
                </a:solidFill>
              </a:rPr>
              <a:t>Calc Methodology References</a:t>
            </a:r>
          </a:p>
          <a:p>
            <a:pPr lvl="1"/>
            <a:r>
              <a:rPr lang="en-US" sz="1600" dirty="0">
                <a:solidFill>
                  <a:schemeClr val="tx1"/>
                </a:solidFill>
              </a:rPr>
              <a:t>Estimated Cost</a:t>
            </a:r>
          </a:p>
          <a:p>
            <a:pPr lvl="1"/>
            <a:r>
              <a:rPr lang="en-US" sz="1600" dirty="0">
                <a:solidFill>
                  <a:schemeClr val="tx1"/>
                </a:solidFill>
              </a:rPr>
              <a:t>Measurement and Verification Plan</a:t>
            </a:r>
          </a:p>
          <a:p>
            <a:pPr lvl="1"/>
            <a:r>
              <a:rPr lang="en-US" sz="1600" dirty="0">
                <a:solidFill>
                  <a:schemeClr val="tx1"/>
                </a:solidFill>
              </a:rPr>
              <a:t>Additional References</a:t>
            </a:r>
          </a:p>
          <a:p>
            <a:r>
              <a:rPr lang="en-US" sz="1800" b="1" dirty="0"/>
              <a:t>Installation Report</a:t>
            </a:r>
          </a:p>
          <a:p>
            <a:pPr lvl="1"/>
            <a:r>
              <a:rPr lang="en-US" sz="1600" dirty="0">
                <a:solidFill>
                  <a:schemeClr val="tx1"/>
                </a:solidFill>
              </a:rPr>
              <a:t>Cost Invoices</a:t>
            </a:r>
          </a:p>
          <a:p>
            <a:pPr lvl="1"/>
            <a:r>
              <a:rPr lang="en-US" sz="1600" dirty="0">
                <a:solidFill>
                  <a:schemeClr val="tx1"/>
                </a:solidFill>
              </a:rPr>
              <a:t>Executed M&amp;V Plan</a:t>
            </a:r>
          </a:p>
        </p:txBody>
      </p:sp>
      <p:sp>
        <p:nvSpPr>
          <p:cNvPr id="6" name="TextBox 5">
            <a:extLst>
              <a:ext uri="{FF2B5EF4-FFF2-40B4-BE49-F238E27FC236}">
                <a16:creationId xmlns:a16="http://schemas.microsoft.com/office/drawing/2014/main" id="{9D2E2E92-4473-4D15-8ED1-417DAA5A71B4}"/>
              </a:ext>
            </a:extLst>
          </p:cNvPr>
          <p:cNvSpPr txBox="1"/>
          <p:nvPr/>
        </p:nvSpPr>
        <p:spPr>
          <a:xfrm rot="19939131">
            <a:off x="1702944" y="4189031"/>
            <a:ext cx="4615366" cy="923330"/>
          </a:xfrm>
          <a:prstGeom prst="rect">
            <a:avLst/>
          </a:prstGeom>
          <a:noFill/>
        </p:spPr>
        <p:txBody>
          <a:bodyPr wrap="none" rtlCol="0">
            <a:spAutoFit/>
          </a:bodyPr>
          <a:lstStyle/>
          <a:p>
            <a:r>
              <a:rPr lang="en-US" sz="5400" dirty="0">
                <a:solidFill>
                  <a:srgbClr val="0000CC"/>
                </a:solidFill>
              </a:rPr>
              <a:t>Being updated</a:t>
            </a:r>
          </a:p>
        </p:txBody>
      </p:sp>
      <p:sp>
        <p:nvSpPr>
          <p:cNvPr id="8" name="Content Placeholder 4">
            <a:extLst>
              <a:ext uri="{FF2B5EF4-FFF2-40B4-BE49-F238E27FC236}">
                <a16:creationId xmlns:a16="http://schemas.microsoft.com/office/drawing/2014/main" id="{02AB647B-3240-4574-B445-CFF0DB9A04E8}"/>
              </a:ext>
            </a:extLst>
          </p:cNvPr>
          <p:cNvSpPr txBox="1">
            <a:spLocks/>
          </p:cNvSpPr>
          <p:nvPr/>
        </p:nvSpPr>
        <p:spPr>
          <a:xfrm>
            <a:off x="301752" y="1295400"/>
            <a:ext cx="8596884" cy="1803273"/>
          </a:xfrm>
          <a:prstGeom prst="rect">
            <a:avLst/>
          </a:prstGeom>
        </p:spPr>
        <p:txBody>
          <a:bodyPr vert="horz">
            <a:normAutofit fontScale="92500" lnSpcReduction="10000"/>
          </a:bodyPr>
          <a:lstStyle>
            <a:lvl1pPr marL="274320" indent="-274320" algn="l" rtl="0" eaLnBrk="1" latinLnBrk="0" hangingPunct="1">
              <a:spcBef>
                <a:spcPct val="20000"/>
              </a:spcBef>
              <a:buClr>
                <a:srgbClr val="73B632"/>
              </a:buClr>
              <a:buSzPct val="85000"/>
              <a:buFont typeface="Wingdings 2"/>
              <a:buChar char=""/>
              <a:defRPr kumimoji="0" sz="2700" kern="1200">
                <a:solidFill>
                  <a:schemeClr val="tx1"/>
                </a:solidFill>
                <a:latin typeface="Arial"/>
                <a:ea typeface="+mn-ea"/>
                <a:cs typeface="Arial"/>
              </a:defRPr>
            </a:lvl1pPr>
            <a:lvl2pPr marL="548640" indent="-274320" algn="l" rtl="0" eaLnBrk="1" latinLnBrk="0" hangingPunct="1">
              <a:spcBef>
                <a:spcPct val="20000"/>
              </a:spcBef>
              <a:buClr>
                <a:schemeClr val="accent2"/>
              </a:buClr>
              <a:buSzPct val="70000"/>
              <a:buFont typeface="Wingdings" charset="2"/>
              <a:buChar char="q"/>
              <a:defRPr kumimoji="0" sz="2200" kern="1200">
                <a:solidFill>
                  <a:schemeClr val="tx2"/>
                </a:solidFill>
                <a:latin typeface="Arial"/>
                <a:ea typeface="+mn-ea"/>
                <a:cs typeface="Arial"/>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Arial"/>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Arial"/>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nSpc>
                <a:spcPct val="120000"/>
              </a:lnSpc>
              <a:spcBef>
                <a:spcPts val="0"/>
              </a:spcBef>
            </a:pPr>
            <a:r>
              <a:rPr lang="en-US" sz="2100" dirty="0">
                <a:solidFill>
                  <a:srgbClr val="0000CC"/>
                </a:solidFill>
              </a:rPr>
              <a:t>Goal:</a:t>
            </a:r>
          </a:p>
          <a:p>
            <a:pPr lvl="1">
              <a:lnSpc>
                <a:spcPct val="120000"/>
              </a:lnSpc>
              <a:spcBef>
                <a:spcPts val="0"/>
              </a:spcBef>
            </a:pPr>
            <a:r>
              <a:rPr lang="en-US" sz="1600" u="sng" dirty="0">
                <a:solidFill>
                  <a:srgbClr val="0000CC"/>
                </a:solidFill>
              </a:rPr>
              <a:t>Not</a:t>
            </a:r>
            <a:r>
              <a:rPr lang="en-US" sz="1600" dirty="0">
                <a:solidFill>
                  <a:srgbClr val="0000CC"/>
                </a:solidFill>
              </a:rPr>
              <a:t> creating new documents</a:t>
            </a:r>
          </a:p>
          <a:p>
            <a:pPr lvl="1">
              <a:lnSpc>
                <a:spcPct val="120000"/>
              </a:lnSpc>
              <a:spcBef>
                <a:spcPts val="0"/>
              </a:spcBef>
            </a:pPr>
            <a:r>
              <a:rPr lang="en-US" sz="1600" dirty="0">
                <a:solidFill>
                  <a:srgbClr val="0000CC"/>
                </a:solidFill>
              </a:rPr>
              <a:t>Using existing documents; pre-completing and/or pre-defining what the documentation must look like</a:t>
            </a:r>
          </a:p>
          <a:p>
            <a:pPr>
              <a:lnSpc>
                <a:spcPct val="120000"/>
              </a:lnSpc>
              <a:spcBef>
                <a:spcPts val="0"/>
              </a:spcBef>
            </a:pPr>
            <a:r>
              <a:rPr lang="en-US" sz="2100" dirty="0">
                <a:solidFill>
                  <a:srgbClr val="0000CC"/>
                </a:solidFill>
              </a:rPr>
              <a:t>See spreadsheet</a:t>
            </a:r>
          </a:p>
          <a:p>
            <a:pPr>
              <a:lnSpc>
                <a:spcPct val="120000"/>
              </a:lnSpc>
              <a:spcBef>
                <a:spcPts val="0"/>
              </a:spcBef>
            </a:pPr>
            <a:r>
              <a:rPr lang="en-US" sz="2100" dirty="0">
                <a:solidFill>
                  <a:srgbClr val="0000CC"/>
                </a:solidFill>
                <a:highlight>
                  <a:srgbClr val="FFFF00"/>
                </a:highlight>
              </a:rPr>
              <a:t>Question: Are there statewide forms that exist now?</a:t>
            </a:r>
          </a:p>
        </p:txBody>
      </p:sp>
      <p:sp>
        <p:nvSpPr>
          <p:cNvPr id="9" name="Rectangle: Rounded Corners 8">
            <a:hlinkClick r:id="rId2" action="ppaction://hlinksldjump"/>
            <a:extLst>
              <a:ext uri="{FF2B5EF4-FFF2-40B4-BE49-F238E27FC236}">
                <a16:creationId xmlns:a16="http://schemas.microsoft.com/office/drawing/2014/main" id="{483202CF-2DE8-464A-9D0B-C61F02E0D4F4}"/>
              </a:ext>
            </a:extLst>
          </p:cNvPr>
          <p:cNvSpPr/>
          <p:nvPr/>
        </p:nvSpPr>
        <p:spPr>
          <a:xfrm>
            <a:off x="8229600" y="980334"/>
            <a:ext cx="723900" cy="266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a:t>
            </a:r>
          </a:p>
        </p:txBody>
      </p:sp>
    </p:spTree>
    <p:extLst>
      <p:ext uri="{BB962C8B-B14F-4D97-AF65-F5344CB8AC3E}">
        <p14:creationId xmlns:p14="http://schemas.microsoft.com/office/powerpoint/2010/main" val="2434180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FEF13-9462-49FE-AD96-A284E982312C}"/>
              </a:ext>
            </a:extLst>
          </p:cNvPr>
          <p:cNvSpPr>
            <a:spLocks noGrp="1"/>
          </p:cNvSpPr>
          <p:nvPr>
            <p:ph type="title"/>
          </p:nvPr>
        </p:nvSpPr>
        <p:spPr/>
        <p:txBody>
          <a:bodyPr/>
          <a:lstStyle/>
          <a:p>
            <a:r>
              <a:rPr lang="en-US" dirty="0"/>
              <a:t>POE Documentation</a:t>
            </a:r>
          </a:p>
        </p:txBody>
      </p:sp>
      <p:sp>
        <p:nvSpPr>
          <p:cNvPr id="3" name="Date Placeholder 2">
            <a:extLst>
              <a:ext uri="{FF2B5EF4-FFF2-40B4-BE49-F238E27FC236}">
                <a16:creationId xmlns:a16="http://schemas.microsoft.com/office/drawing/2014/main" id="{95F7C558-13A4-4BBC-838B-C835D4C00CAE}"/>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43BD0C54-B2AB-4572-A325-0731EF343E5F}"/>
              </a:ext>
            </a:extLst>
          </p:cNvPr>
          <p:cNvSpPr>
            <a:spLocks noGrp="1"/>
          </p:cNvSpPr>
          <p:nvPr>
            <p:ph type="sldNum" sz="quarter" idx="12"/>
          </p:nvPr>
        </p:nvSpPr>
        <p:spPr/>
        <p:txBody>
          <a:bodyPr/>
          <a:lstStyle/>
          <a:p>
            <a:fld id="{909A63E0-9C55-41FE-BE94-C73968ED251E}" type="slidenum">
              <a:rPr lang="en-US" smtClean="0"/>
              <a:pPr/>
              <a:t>13</a:t>
            </a:fld>
            <a:endParaRPr lang="en-US"/>
          </a:p>
        </p:txBody>
      </p:sp>
      <p:sp>
        <p:nvSpPr>
          <p:cNvPr id="5" name="Content Placeholder 4">
            <a:extLst>
              <a:ext uri="{FF2B5EF4-FFF2-40B4-BE49-F238E27FC236}">
                <a16:creationId xmlns:a16="http://schemas.microsoft.com/office/drawing/2014/main" id="{801285DF-E79F-4C37-BB8B-EED8B6C4FF70}"/>
              </a:ext>
            </a:extLst>
          </p:cNvPr>
          <p:cNvSpPr>
            <a:spLocks noGrp="1"/>
          </p:cNvSpPr>
          <p:nvPr>
            <p:ph sz="quarter" idx="1"/>
          </p:nvPr>
        </p:nvSpPr>
        <p:spPr/>
        <p:txBody>
          <a:bodyPr/>
          <a:lstStyle/>
          <a:p>
            <a:r>
              <a:rPr lang="en-US" dirty="0">
                <a:solidFill>
                  <a:srgbClr val="0000CC"/>
                </a:solidFill>
              </a:rPr>
              <a:t>Variable POE based upon</a:t>
            </a:r>
          </a:p>
          <a:p>
            <a:pPr lvl="1"/>
            <a:r>
              <a:rPr lang="en-US" dirty="0">
                <a:solidFill>
                  <a:srgbClr val="0000CC"/>
                </a:solidFill>
              </a:rPr>
              <a:t>Program design</a:t>
            </a:r>
          </a:p>
          <a:p>
            <a:pPr lvl="1"/>
            <a:r>
              <a:rPr lang="en-US" dirty="0">
                <a:solidFill>
                  <a:srgbClr val="0000CC"/>
                </a:solidFill>
              </a:rPr>
              <a:t>Delivery type</a:t>
            </a:r>
          </a:p>
          <a:p>
            <a:pPr lvl="2"/>
            <a:r>
              <a:rPr lang="en-US" dirty="0">
                <a:solidFill>
                  <a:srgbClr val="0000CC"/>
                </a:solidFill>
              </a:rPr>
              <a:t>DI requires less because…</a:t>
            </a:r>
          </a:p>
          <a:p>
            <a:pPr lvl="1"/>
            <a:r>
              <a:rPr lang="en-US" dirty="0">
                <a:solidFill>
                  <a:srgbClr val="0000CC"/>
                </a:solidFill>
              </a:rPr>
              <a:t>Business size</a:t>
            </a:r>
          </a:p>
          <a:p>
            <a:pPr lvl="2"/>
            <a:r>
              <a:rPr lang="en-US" dirty="0">
                <a:solidFill>
                  <a:srgbClr val="0000CC"/>
                </a:solidFill>
              </a:rPr>
              <a:t>Certified small business requires only evidence of operability and statement of intent to continue operating</a:t>
            </a:r>
          </a:p>
          <a:p>
            <a:pPr lvl="1"/>
            <a:r>
              <a:rPr lang="en-US" dirty="0">
                <a:solidFill>
                  <a:srgbClr val="0000CC"/>
                </a:solidFill>
              </a:rPr>
              <a:t>Project size</a:t>
            </a:r>
          </a:p>
          <a:p>
            <a:pPr lvl="1"/>
            <a:r>
              <a:rPr lang="en-US" dirty="0">
                <a:solidFill>
                  <a:srgbClr val="0000CC"/>
                </a:solidFill>
              </a:rPr>
              <a:t>Measure specific issues / benefits</a:t>
            </a:r>
          </a:p>
          <a:p>
            <a:pPr lvl="2"/>
            <a:r>
              <a:rPr lang="en-US" dirty="0">
                <a:solidFill>
                  <a:srgbClr val="0000CC"/>
                </a:solidFill>
              </a:rPr>
              <a:t>Some measures may need more focus on influence rather than viability</a:t>
            </a:r>
          </a:p>
        </p:txBody>
      </p:sp>
    </p:spTree>
    <p:extLst>
      <p:ext uri="{BB962C8B-B14F-4D97-AF65-F5344CB8AC3E}">
        <p14:creationId xmlns:p14="http://schemas.microsoft.com/office/powerpoint/2010/main" val="1329807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FEF13-9462-49FE-AD96-A284E982312C}"/>
              </a:ext>
            </a:extLst>
          </p:cNvPr>
          <p:cNvSpPr>
            <a:spLocks noGrp="1"/>
          </p:cNvSpPr>
          <p:nvPr>
            <p:ph type="title"/>
          </p:nvPr>
        </p:nvSpPr>
        <p:spPr/>
        <p:txBody>
          <a:bodyPr/>
          <a:lstStyle/>
          <a:p>
            <a:r>
              <a:rPr lang="en-US" dirty="0"/>
              <a:t>M&amp;V Plan Documentation</a:t>
            </a:r>
          </a:p>
        </p:txBody>
      </p:sp>
      <p:sp>
        <p:nvSpPr>
          <p:cNvPr id="3" name="Date Placeholder 2">
            <a:extLst>
              <a:ext uri="{FF2B5EF4-FFF2-40B4-BE49-F238E27FC236}">
                <a16:creationId xmlns:a16="http://schemas.microsoft.com/office/drawing/2014/main" id="{95F7C558-13A4-4BBC-838B-C835D4C00CAE}"/>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43BD0C54-B2AB-4572-A325-0731EF343E5F}"/>
              </a:ext>
            </a:extLst>
          </p:cNvPr>
          <p:cNvSpPr>
            <a:spLocks noGrp="1"/>
          </p:cNvSpPr>
          <p:nvPr>
            <p:ph type="sldNum" sz="quarter" idx="12"/>
          </p:nvPr>
        </p:nvSpPr>
        <p:spPr/>
        <p:txBody>
          <a:bodyPr/>
          <a:lstStyle/>
          <a:p>
            <a:fld id="{909A63E0-9C55-41FE-BE94-C73968ED251E}" type="slidenum">
              <a:rPr lang="en-US" smtClean="0"/>
              <a:pPr/>
              <a:t>14</a:t>
            </a:fld>
            <a:endParaRPr lang="en-US"/>
          </a:p>
        </p:txBody>
      </p:sp>
      <p:sp>
        <p:nvSpPr>
          <p:cNvPr id="5" name="Content Placeholder 4">
            <a:extLst>
              <a:ext uri="{FF2B5EF4-FFF2-40B4-BE49-F238E27FC236}">
                <a16:creationId xmlns:a16="http://schemas.microsoft.com/office/drawing/2014/main" id="{801285DF-E79F-4C37-BB8B-EED8B6C4FF70}"/>
              </a:ext>
            </a:extLst>
          </p:cNvPr>
          <p:cNvSpPr>
            <a:spLocks noGrp="1"/>
          </p:cNvSpPr>
          <p:nvPr>
            <p:ph sz="quarter" idx="1"/>
          </p:nvPr>
        </p:nvSpPr>
        <p:spPr/>
        <p:txBody>
          <a:bodyPr/>
          <a:lstStyle/>
          <a:p>
            <a:r>
              <a:rPr lang="en-US" dirty="0">
                <a:solidFill>
                  <a:srgbClr val="0000CC"/>
                </a:solidFill>
              </a:rPr>
              <a:t>Plans may vary with project size</a:t>
            </a:r>
          </a:p>
          <a:p>
            <a:r>
              <a:rPr lang="en-US" dirty="0">
                <a:solidFill>
                  <a:srgbClr val="0000CC"/>
                </a:solidFill>
              </a:rPr>
              <a:t>Sensitive variables should be identified</a:t>
            </a:r>
          </a:p>
          <a:p>
            <a:r>
              <a:rPr lang="en-US" dirty="0">
                <a:solidFill>
                  <a:srgbClr val="0000CC"/>
                </a:solidFill>
              </a:rPr>
              <a:t>Specific parameters must be documented:</a:t>
            </a:r>
          </a:p>
          <a:p>
            <a:pPr lvl="1"/>
            <a:r>
              <a:rPr lang="en-US" dirty="0">
                <a:solidFill>
                  <a:srgbClr val="0000CC"/>
                </a:solidFill>
              </a:rPr>
              <a:t>How to collect data on-site (measurement type, frequency, procedure)?</a:t>
            </a:r>
          </a:p>
          <a:p>
            <a:pPr lvl="1"/>
            <a:r>
              <a:rPr lang="en-US" dirty="0">
                <a:solidFill>
                  <a:srgbClr val="0000CC"/>
                </a:solidFill>
              </a:rPr>
              <a:t>What parameters can/must be deemed.</a:t>
            </a:r>
          </a:p>
          <a:p>
            <a:endParaRPr lang="en-US" dirty="0">
              <a:solidFill>
                <a:srgbClr val="0000CC"/>
              </a:solidFill>
            </a:endParaRPr>
          </a:p>
        </p:txBody>
      </p:sp>
    </p:spTree>
    <p:extLst>
      <p:ext uri="{BB962C8B-B14F-4D97-AF65-F5344CB8AC3E}">
        <p14:creationId xmlns:p14="http://schemas.microsoft.com/office/powerpoint/2010/main" val="1282693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D900-E739-4862-ACE1-F5DFBC64BE79}"/>
              </a:ext>
            </a:extLst>
          </p:cNvPr>
          <p:cNvSpPr>
            <a:spLocks noGrp="1"/>
          </p:cNvSpPr>
          <p:nvPr>
            <p:ph type="title"/>
          </p:nvPr>
        </p:nvSpPr>
        <p:spPr/>
        <p:txBody>
          <a:bodyPr/>
          <a:lstStyle/>
          <a:p>
            <a:r>
              <a:rPr lang="en-US" dirty="0"/>
              <a:t>Hybrid – Next Steps</a:t>
            </a:r>
          </a:p>
        </p:txBody>
      </p:sp>
      <p:sp>
        <p:nvSpPr>
          <p:cNvPr id="3" name="Date Placeholder 2">
            <a:extLst>
              <a:ext uri="{FF2B5EF4-FFF2-40B4-BE49-F238E27FC236}">
                <a16:creationId xmlns:a16="http://schemas.microsoft.com/office/drawing/2014/main" id="{826B21DE-E50B-4181-856A-D2353FECF575}"/>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C9A7B52A-869C-4E5F-80D6-6656A2F1BC81}"/>
              </a:ext>
            </a:extLst>
          </p:cNvPr>
          <p:cNvSpPr>
            <a:spLocks noGrp="1"/>
          </p:cNvSpPr>
          <p:nvPr>
            <p:ph type="sldNum" sz="quarter" idx="12"/>
          </p:nvPr>
        </p:nvSpPr>
        <p:spPr/>
        <p:txBody>
          <a:bodyPr/>
          <a:lstStyle/>
          <a:p>
            <a:fld id="{909A63E0-9C55-41FE-BE94-C73968ED251E}" type="slidenum">
              <a:rPr lang="en-US" smtClean="0"/>
              <a:pPr/>
              <a:t>15</a:t>
            </a:fld>
            <a:endParaRPr lang="en-US"/>
          </a:p>
        </p:txBody>
      </p:sp>
      <p:sp>
        <p:nvSpPr>
          <p:cNvPr id="5" name="Content Placeholder 4">
            <a:extLst>
              <a:ext uri="{FF2B5EF4-FFF2-40B4-BE49-F238E27FC236}">
                <a16:creationId xmlns:a16="http://schemas.microsoft.com/office/drawing/2014/main" id="{25689B87-6A0C-4F65-AEDB-333DAC1355E0}"/>
              </a:ext>
            </a:extLst>
          </p:cNvPr>
          <p:cNvSpPr>
            <a:spLocks noGrp="1"/>
          </p:cNvSpPr>
          <p:nvPr>
            <p:ph sz="quarter" idx="1"/>
          </p:nvPr>
        </p:nvSpPr>
        <p:spPr>
          <a:xfrm>
            <a:off x="301752" y="1371600"/>
            <a:ext cx="8651748" cy="4876800"/>
          </a:xfrm>
        </p:spPr>
        <p:txBody>
          <a:bodyPr>
            <a:normAutofit/>
          </a:bodyPr>
          <a:lstStyle/>
          <a:p>
            <a:r>
              <a:rPr lang="en-US" dirty="0"/>
              <a:t>Hybrid Subcommittee</a:t>
            </a:r>
          </a:p>
          <a:p>
            <a:pPr lvl="1"/>
            <a:r>
              <a:rPr lang="en-US" dirty="0">
                <a:solidFill>
                  <a:srgbClr val="0000CC"/>
                </a:solidFill>
              </a:rPr>
              <a:t>Voting on measures – Doodle Poll to be sent out</a:t>
            </a:r>
          </a:p>
          <a:p>
            <a:pPr lvl="2"/>
            <a:r>
              <a:rPr lang="en-US" dirty="0">
                <a:solidFill>
                  <a:srgbClr val="0000CC"/>
                </a:solidFill>
                <a:highlight>
                  <a:srgbClr val="FFFF00"/>
                </a:highlight>
              </a:rPr>
              <a:t>If we are ready…</a:t>
            </a:r>
          </a:p>
          <a:p>
            <a:pPr lvl="2"/>
            <a:endParaRPr lang="en-US" dirty="0">
              <a:solidFill>
                <a:srgbClr val="0000CC"/>
              </a:solidFill>
            </a:endParaRPr>
          </a:p>
          <a:p>
            <a:pPr lvl="1"/>
            <a:r>
              <a:rPr lang="en-US" dirty="0">
                <a:solidFill>
                  <a:srgbClr val="0000CC"/>
                </a:solidFill>
              </a:rPr>
              <a:t>Meeting #3, March 5</a:t>
            </a:r>
            <a:r>
              <a:rPr lang="en-US" baseline="30000" dirty="0">
                <a:solidFill>
                  <a:srgbClr val="0000CC"/>
                </a:solidFill>
              </a:rPr>
              <a:t>th</a:t>
            </a:r>
            <a:r>
              <a:rPr lang="en-US" dirty="0">
                <a:solidFill>
                  <a:srgbClr val="0000CC"/>
                </a:solidFill>
              </a:rPr>
              <a:t> (12 – 2pm)</a:t>
            </a:r>
          </a:p>
          <a:p>
            <a:pPr lvl="2"/>
            <a:r>
              <a:rPr lang="en-US" dirty="0">
                <a:solidFill>
                  <a:srgbClr val="0000CC"/>
                </a:solidFill>
              </a:rPr>
              <a:t>Discuss the top measure choices</a:t>
            </a:r>
          </a:p>
          <a:p>
            <a:pPr lvl="3"/>
            <a:r>
              <a:rPr lang="en-US" dirty="0">
                <a:solidFill>
                  <a:srgbClr val="0000CC"/>
                </a:solidFill>
              </a:rPr>
              <a:t>Are they good candidates (i.e. aligned with the our definition of hybrid measures)?</a:t>
            </a:r>
          </a:p>
          <a:p>
            <a:pPr lvl="3"/>
            <a:r>
              <a:rPr lang="en-US" dirty="0">
                <a:solidFill>
                  <a:srgbClr val="0000CC"/>
                </a:solidFill>
              </a:rPr>
              <a:t>Can we assign Measure Champions?</a:t>
            </a:r>
          </a:p>
          <a:p>
            <a:pPr lvl="2"/>
            <a:r>
              <a:rPr lang="en-US" dirty="0">
                <a:solidFill>
                  <a:srgbClr val="0000CC"/>
                </a:solidFill>
              </a:rPr>
              <a:t>Discuss process flow in more detail</a:t>
            </a:r>
          </a:p>
        </p:txBody>
      </p:sp>
    </p:spTree>
    <p:extLst>
      <p:ext uri="{BB962C8B-B14F-4D97-AF65-F5344CB8AC3E}">
        <p14:creationId xmlns:p14="http://schemas.microsoft.com/office/powerpoint/2010/main" val="1253112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448D5-C663-4E70-978D-8FC688714279}"/>
              </a:ext>
            </a:extLst>
          </p:cNvPr>
          <p:cNvSpPr>
            <a:spLocks noGrp="1"/>
          </p:cNvSpPr>
          <p:nvPr>
            <p:ph type="title"/>
          </p:nvPr>
        </p:nvSpPr>
        <p:spPr/>
        <p:txBody>
          <a:bodyPr/>
          <a:lstStyle/>
          <a:p>
            <a:r>
              <a:rPr lang="en-US" dirty="0"/>
              <a:t>Back-up Documentation</a:t>
            </a:r>
          </a:p>
        </p:txBody>
      </p:sp>
      <p:sp>
        <p:nvSpPr>
          <p:cNvPr id="3" name="Date Placeholder 2">
            <a:extLst>
              <a:ext uri="{FF2B5EF4-FFF2-40B4-BE49-F238E27FC236}">
                <a16:creationId xmlns:a16="http://schemas.microsoft.com/office/drawing/2014/main" id="{5F549AD2-7C49-41B5-A5D3-1DC760B57097}"/>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81881B48-6A66-4166-8A7D-9F9E20C117A8}"/>
              </a:ext>
            </a:extLst>
          </p:cNvPr>
          <p:cNvSpPr>
            <a:spLocks noGrp="1"/>
          </p:cNvSpPr>
          <p:nvPr>
            <p:ph type="sldNum" sz="quarter" idx="12"/>
          </p:nvPr>
        </p:nvSpPr>
        <p:spPr/>
        <p:txBody>
          <a:bodyPr/>
          <a:lstStyle/>
          <a:p>
            <a:fld id="{909A63E0-9C55-41FE-BE94-C73968ED251E}" type="slidenum">
              <a:rPr lang="en-US" smtClean="0"/>
              <a:pPr/>
              <a:t>16</a:t>
            </a:fld>
            <a:endParaRPr lang="en-US"/>
          </a:p>
        </p:txBody>
      </p:sp>
      <p:sp>
        <p:nvSpPr>
          <p:cNvPr id="5" name="Content Placeholder 4">
            <a:extLst>
              <a:ext uri="{FF2B5EF4-FFF2-40B4-BE49-F238E27FC236}">
                <a16:creationId xmlns:a16="http://schemas.microsoft.com/office/drawing/2014/main" id="{4A7DD8AA-B40E-48C4-9835-FD34542F16D6}"/>
              </a:ext>
            </a:extLst>
          </p:cNvPr>
          <p:cNvSpPr>
            <a:spLocks noGrp="1"/>
          </p:cNvSpPr>
          <p:nvPr>
            <p:ph sz="quarter" idx="1"/>
          </p:nvPr>
        </p:nvSpPr>
        <p:spPr/>
        <p:txBody>
          <a:bodyPr/>
          <a:lstStyle/>
          <a:p>
            <a:r>
              <a:rPr lang="en-US" dirty="0"/>
              <a:t>Early example of VFD for Process Fan</a:t>
            </a:r>
          </a:p>
          <a:p>
            <a:r>
              <a:rPr lang="en-US" dirty="0"/>
              <a:t>LADWP data</a:t>
            </a:r>
          </a:p>
          <a:p>
            <a:r>
              <a:rPr lang="en-US" dirty="0"/>
              <a:t>Process timeline (</a:t>
            </a:r>
            <a:r>
              <a:rPr lang="en-US" i="1" dirty="0"/>
              <a:t>drafting</a:t>
            </a:r>
            <a:r>
              <a:rPr lang="en-US" dirty="0"/>
              <a:t>)</a:t>
            </a:r>
          </a:p>
          <a:p>
            <a:r>
              <a:rPr lang="en-US" dirty="0"/>
              <a:t>Mtg #1 information/questions</a:t>
            </a:r>
          </a:p>
        </p:txBody>
      </p:sp>
    </p:spTree>
    <p:extLst>
      <p:ext uri="{BB962C8B-B14F-4D97-AF65-F5344CB8AC3E}">
        <p14:creationId xmlns:p14="http://schemas.microsoft.com/office/powerpoint/2010/main" val="63962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a:xfrm>
            <a:off x="301752" y="345948"/>
            <a:ext cx="8534400" cy="758952"/>
          </a:xfrm>
        </p:spPr>
        <p:txBody>
          <a:bodyPr>
            <a:normAutofit fontScale="90000"/>
          </a:bodyPr>
          <a:lstStyle/>
          <a:p>
            <a:r>
              <a:rPr lang="en-US" dirty="0"/>
              <a:t>Hybrid Examples – Deeper Dive</a:t>
            </a:r>
            <a:br>
              <a:rPr lang="en-US" dirty="0"/>
            </a:br>
            <a:r>
              <a:rPr lang="en-US" dirty="0"/>
              <a:t>VFD for Process Fans</a:t>
            </a: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17</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a:xfrm>
            <a:off x="190500" y="1333500"/>
            <a:ext cx="8953500" cy="5071484"/>
          </a:xfrm>
        </p:spPr>
        <p:txBody>
          <a:bodyPr>
            <a:normAutofit fontScale="85000" lnSpcReduction="10000"/>
          </a:bodyPr>
          <a:lstStyle/>
          <a:p>
            <a:r>
              <a:rPr lang="en-US" dirty="0">
                <a:latin typeface="Arial" panose="020B0604020202020204" pitchFamily="34" charset="0"/>
                <a:cs typeface="Arial" panose="020B0604020202020204" pitchFamily="34" charset="0"/>
              </a:rPr>
              <a:t>Methodology</a:t>
            </a:r>
          </a:p>
          <a:p>
            <a:pPr lvl="1"/>
            <a:r>
              <a:rPr lang="en-US" dirty="0">
                <a:latin typeface="Arial" panose="020B0604020202020204" pitchFamily="34" charset="0"/>
                <a:cs typeface="Arial" panose="020B0604020202020204" pitchFamily="34" charset="0"/>
              </a:rPr>
              <a:t>Description: Standardized project description and methodology</a:t>
            </a:r>
          </a:p>
          <a:p>
            <a:pPr lvl="2"/>
            <a:r>
              <a:rPr lang="en-US" dirty="0">
                <a:latin typeface="Arial" panose="020B0604020202020204" pitchFamily="34" charset="0"/>
                <a:cs typeface="Arial" panose="020B0604020202020204" pitchFamily="34" charset="0"/>
              </a:rPr>
              <a:t>Some customer specific nuances</a:t>
            </a:r>
          </a:p>
          <a:p>
            <a:pPr lvl="1"/>
            <a:r>
              <a:rPr lang="en-US" dirty="0">
                <a:latin typeface="Arial" panose="020B0604020202020204" pitchFamily="34" charset="0"/>
                <a:cs typeface="Arial" panose="020B0604020202020204" pitchFamily="34" charset="0"/>
              </a:rPr>
              <a:t>Source: SCE CCT Energy Savings Calculation or DOE Fan Assessment Tool</a:t>
            </a:r>
          </a:p>
          <a:p>
            <a:r>
              <a:rPr lang="en-US" dirty="0">
                <a:latin typeface="Arial" panose="020B0604020202020204" pitchFamily="34" charset="0"/>
                <a:cs typeface="Arial" panose="020B0604020202020204" pitchFamily="34" charset="0"/>
              </a:rPr>
              <a:t>Inputs required</a:t>
            </a:r>
          </a:p>
          <a:p>
            <a:pPr lvl="1"/>
            <a:r>
              <a:rPr lang="en-US" dirty="0">
                <a:latin typeface="Arial" panose="020B0604020202020204" pitchFamily="34" charset="0"/>
                <a:cs typeface="Arial" panose="020B0604020202020204" pitchFamily="34" charset="0"/>
              </a:rPr>
              <a:t>Existing and Proposed</a:t>
            </a:r>
          </a:p>
          <a:p>
            <a:pPr lvl="1"/>
            <a:r>
              <a:rPr lang="en-US" dirty="0">
                <a:latin typeface="Arial" panose="020B0604020202020204" pitchFamily="34" charset="0"/>
                <a:cs typeface="Arial" panose="020B0604020202020204" pitchFamily="34" charset="0"/>
              </a:rPr>
              <a:t>Examples of inputs: (</a:t>
            </a:r>
            <a:r>
              <a:rPr lang="en-US" i="1" dirty="0">
                <a:latin typeface="Arial" panose="020B0604020202020204" pitchFamily="34" charset="0"/>
                <a:cs typeface="Arial" panose="020B0604020202020204" pitchFamily="34" charset="0"/>
              </a:rPr>
              <a:t>not all inputs listed</a:t>
            </a:r>
            <a:r>
              <a:rPr lang="en-US" dirty="0">
                <a:latin typeface="Arial" panose="020B0604020202020204" pitchFamily="34" charset="0"/>
                <a:cs typeface="Arial" panose="020B0604020202020204" pitchFamily="34" charset="0"/>
              </a:rPr>
              <a:t>)</a:t>
            </a:r>
          </a:p>
          <a:p>
            <a:pPr lvl="2"/>
            <a:r>
              <a:rPr lang="en-US" dirty="0">
                <a:latin typeface="Arial" panose="020B0604020202020204" pitchFamily="34" charset="0"/>
                <a:cs typeface="Arial" panose="020B0604020202020204" pitchFamily="34" charset="0"/>
              </a:rPr>
              <a:t>Field Inspection Data: </a:t>
            </a:r>
          </a:p>
          <a:p>
            <a:pPr lvl="3"/>
            <a:r>
              <a:rPr lang="en-US" dirty="0">
                <a:latin typeface="Arial" panose="020B0604020202020204" pitchFamily="34" charset="0"/>
                <a:cs typeface="Arial" panose="020B0604020202020204" pitchFamily="34" charset="0"/>
              </a:rPr>
              <a:t>Model number, Serial number, Motor rated hp </a:t>
            </a:r>
          </a:p>
          <a:p>
            <a:pPr lvl="4"/>
            <a:r>
              <a:rPr lang="en-US" dirty="0">
                <a:latin typeface="Arial" panose="020B0604020202020204" pitchFamily="34" charset="0"/>
                <a:cs typeface="Arial" panose="020B0604020202020204" pitchFamily="34" charset="0"/>
              </a:rPr>
              <a:t>(nameplate photo, time-stamped)</a:t>
            </a:r>
          </a:p>
          <a:p>
            <a:pPr lvl="3"/>
            <a:r>
              <a:rPr lang="en-US" dirty="0">
                <a:latin typeface="Arial" panose="020B0604020202020204" pitchFamily="34" charset="0"/>
                <a:cs typeface="Arial" panose="020B0604020202020204" pitchFamily="34" charset="0"/>
              </a:rPr>
              <a:t>Operating </a:t>
            </a:r>
            <a:r>
              <a:rPr lang="en-US" dirty="0">
                <a:solidFill>
                  <a:schemeClr val="tx1"/>
                </a:solidFill>
                <a:latin typeface="Arial" panose="020B0604020202020204" pitchFamily="34" charset="0"/>
                <a:cs typeface="Arial" panose="020B0604020202020204" pitchFamily="34" charset="0"/>
              </a:rPr>
              <a:t>modes (customer supplied, but standardized input form)</a:t>
            </a:r>
          </a:p>
          <a:p>
            <a:pPr lvl="2"/>
            <a:r>
              <a:rPr lang="en-US" dirty="0">
                <a:latin typeface="Arial" panose="020B0604020202020204" pitchFamily="34" charset="0"/>
                <a:cs typeface="Arial" panose="020B0604020202020204" pitchFamily="34" charset="0"/>
              </a:rPr>
              <a:t>Field Measurement:  </a:t>
            </a:r>
            <a:r>
              <a:rPr lang="en-US"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sym typeface="Wingdings" panose="05000000000000000000" pitchFamily="2" charset="2"/>
              </a:rPr>
              <a:t> Drive by risk assessment)</a:t>
            </a:r>
            <a:endParaRPr lang="en-US" i="1" dirty="0">
              <a:latin typeface="Arial" panose="020B0604020202020204" pitchFamily="34" charset="0"/>
              <a:cs typeface="Arial" panose="020B0604020202020204" pitchFamily="34" charset="0"/>
            </a:endParaRPr>
          </a:p>
          <a:p>
            <a:pPr lvl="3"/>
            <a:r>
              <a:rPr lang="en-US" dirty="0">
                <a:latin typeface="Arial" panose="020B0604020202020204" pitchFamily="34" charset="0"/>
                <a:cs typeface="Arial" panose="020B0604020202020204" pitchFamily="34" charset="0"/>
              </a:rPr>
              <a:t>Operating power:</a:t>
            </a:r>
          </a:p>
          <a:p>
            <a:pPr lvl="4"/>
            <a:r>
              <a:rPr lang="en-US" dirty="0">
                <a:latin typeface="Arial" panose="020B0604020202020204" pitchFamily="34" charset="0"/>
                <a:cs typeface="Arial" panose="020B0604020202020204" pitchFamily="34" charset="0"/>
              </a:rPr>
              <a:t>&lt;20,000 kWh = calculated with assumed load factor</a:t>
            </a:r>
          </a:p>
          <a:p>
            <a:pPr lvl="4"/>
            <a:r>
              <a:rPr lang="en-US" dirty="0">
                <a:latin typeface="Arial" panose="020B0604020202020204" pitchFamily="34" charset="0"/>
                <a:cs typeface="Arial" panose="020B0604020202020204" pitchFamily="34" charset="0"/>
              </a:rPr>
              <a:t>20,000-50,000 kWh = spot amperage measurement</a:t>
            </a:r>
          </a:p>
          <a:p>
            <a:pPr lvl="4"/>
            <a:r>
              <a:rPr lang="en-US" dirty="0">
                <a:latin typeface="Arial" panose="020B0604020202020204" pitchFamily="34" charset="0"/>
                <a:cs typeface="Arial" panose="020B0604020202020204" pitchFamily="34" charset="0"/>
              </a:rPr>
              <a:t>&gt;50,000 kWh = two-week power trend</a:t>
            </a:r>
          </a:p>
          <a:p>
            <a:pPr lvl="2"/>
            <a:r>
              <a:rPr lang="en-US" dirty="0">
                <a:latin typeface="Arial" panose="020B0604020202020204" pitchFamily="34" charset="0"/>
                <a:cs typeface="Arial" panose="020B0604020202020204" pitchFamily="34" charset="0"/>
              </a:rPr>
              <a:t>Assumed Value: Motor efficiency = NEMA Nominal</a:t>
            </a:r>
          </a:p>
        </p:txBody>
      </p:sp>
    </p:spTree>
    <p:extLst>
      <p:ext uri="{BB962C8B-B14F-4D97-AF65-F5344CB8AC3E}">
        <p14:creationId xmlns:p14="http://schemas.microsoft.com/office/powerpoint/2010/main" val="3866204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a:xfrm>
            <a:off x="301752" y="345948"/>
            <a:ext cx="8534400" cy="758952"/>
          </a:xfrm>
        </p:spPr>
        <p:txBody>
          <a:bodyPr>
            <a:normAutofit fontScale="90000"/>
          </a:bodyPr>
          <a:lstStyle/>
          <a:p>
            <a:r>
              <a:rPr lang="en-US" dirty="0"/>
              <a:t>Hybrid Examples – Deeper Dive</a:t>
            </a:r>
            <a:br>
              <a:rPr lang="en-US" dirty="0"/>
            </a:br>
            <a:r>
              <a:rPr lang="en-US" dirty="0"/>
              <a:t>VFD for Process Fans</a:t>
            </a: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18</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a:xfrm>
            <a:off x="228600" y="1527048"/>
            <a:ext cx="8763000" cy="4797552"/>
          </a:xfrm>
        </p:spPr>
        <p:txBody>
          <a:bodyPr>
            <a:normAutofit fontScale="85000" lnSpcReduction="10000"/>
          </a:bodyPr>
          <a:lstStyle/>
          <a:p>
            <a:r>
              <a:rPr lang="en-US" dirty="0">
                <a:latin typeface="Arial" panose="020B0604020202020204" pitchFamily="34" charset="0"/>
                <a:cs typeface="Arial" panose="020B0604020202020204" pitchFamily="34" charset="0"/>
              </a:rPr>
              <a:t>Supporting Documents Standardized</a:t>
            </a:r>
          </a:p>
          <a:p>
            <a:pPr lvl="1"/>
            <a:r>
              <a:rPr lang="en-US" i="1" dirty="0">
                <a:latin typeface="Arial" panose="020B0604020202020204" pitchFamily="34" charset="0"/>
                <a:cs typeface="Arial" panose="020B0604020202020204" pitchFamily="34" charset="0"/>
              </a:rPr>
              <a:t>Should include any documents that we can complete (really well) but then leverage for all other projects.</a:t>
            </a:r>
          </a:p>
          <a:p>
            <a:pPr lvl="1"/>
            <a:r>
              <a:rPr lang="en-US" dirty="0">
                <a:solidFill>
                  <a:srgbClr val="0000CC"/>
                </a:solidFill>
              </a:rPr>
              <a:t>Apps tailored to the measure and installation method, e.g., DI, that support field data collection, e.g., nameplate photo storage (encoder/decoder?)</a:t>
            </a:r>
            <a:endParaRPr lang="en-US" i="1" dirty="0">
              <a:solidFill>
                <a:srgbClr val="0000CC"/>
              </a:solidFill>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Application Phase</a:t>
            </a:r>
          </a:p>
          <a:p>
            <a:pPr lvl="2"/>
            <a:r>
              <a:rPr lang="en-US" dirty="0">
                <a:latin typeface="Arial" panose="020B0604020202020204" pitchFamily="34" charset="0"/>
                <a:cs typeface="Arial" panose="020B0604020202020204" pitchFamily="34" charset="0"/>
              </a:rPr>
              <a:t>Baseline, code, or standard practice documentation depending upon the market sector</a:t>
            </a:r>
          </a:p>
          <a:p>
            <a:pPr lvl="2"/>
            <a:r>
              <a:rPr lang="en-US" dirty="0">
                <a:latin typeface="Arial" panose="020B0604020202020204" pitchFamily="34" charset="0"/>
                <a:cs typeface="Arial" panose="020B0604020202020204" pitchFamily="34" charset="0"/>
              </a:rPr>
              <a:t>Disposition documentation linked to the measure (if exists)</a:t>
            </a:r>
          </a:p>
          <a:p>
            <a:pPr lvl="2"/>
            <a:r>
              <a:rPr lang="en-US" dirty="0">
                <a:latin typeface="Arial" panose="020B0604020202020204" pitchFamily="34" charset="0"/>
                <a:cs typeface="Arial" panose="020B0604020202020204" pitchFamily="34" charset="0"/>
              </a:rPr>
              <a:t>Influence documentation clearly described, but varying by the customer size and project size</a:t>
            </a:r>
          </a:p>
          <a:p>
            <a:pPr lvl="2"/>
            <a:r>
              <a:rPr lang="en-US" dirty="0">
                <a:latin typeface="Arial" panose="020B0604020202020204" pitchFamily="34" charset="0"/>
                <a:cs typeface="Arial" panose="020B0604020202020204" pitchFamily="34" charset="0"/>
              </a:rPr>
              <a:t>Baseline project cost available if needed (documented from prior submittals)</a:t>
            </a:r>
          </a:p>
          <a:p>
            <a:pPr lvl="1"/>
            <a:r>
              <a:rPr lang="en-US" dirty="0">
                <a:latin typeface="Arial" panose="020B0604020202020204" pitchFamily="34" charset="0"/>
                <a:cs typeface="Arial" panose="020B0604020202020204" pitchFamily="34" charset="0"/>
              </a:rPr>
              <a:t>Installation Phase</a:t>
            </a:r>
          </a:p>
          <a:p>
            <a:pPr lvl="2"/>
            <a:r>
              <a:rPr lang="en-US" dirty="0">
                <a:latin typeface="Arial" panose="020B0604020202020204" pitchFamily="34" charset="0"/>
                <a:cs typeface="Arial" panose="020B0604020202020204" pitchFamily="34" charset="0"/>
              </a:rPr>
              <a:t>Cost submitted as an invoice with material and labor costs separated</a:t>
            </a:r>
          </a:p>
          <a:p>
            <a:pPr lvl="1"/>
            <a:r>
              <a:rPr lang="en-US" dirty="0">
                <a:solidFill>
                  <a:srgbClr val="0000CC"/>
                </a:solidFill>
                <a:latin typeface="Arial" panose="020B0604020202020204" pitchFamily="34" charset="0"/>
                <a:cs typeface="Arial" panose="020B0604020202020204" pitchFamily="34" charset="0"/>
              </a:rPr>
              <a:t>M&amp;V Phase</a:t>
            </a:r>
          </a:p>
          <a:p>
            <a:pPr lvl="2"/>
            <a:r>
              <a:rPr lang="en-US" dirty="0">
                <a:solidFill>
                  <a:srgbClr val="0000CC"/>
                </a:solidFill>
                <a:latin typeface="Arial" panose="020B0604020202020204" pitchFamily="34" charset="0"/>
                <a:cs typeface="Arial" panose="020B0604020202020204" pitchFamily="34" charset="0"/>
              </a:rPr>
              <a:t>Criterion for pre-defined, streamlined M&amp;V Plan</a:t>
            </a:r>
          </a:p>
          <a:p>
            <a:pPr lvl="2"/>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5440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a:xfrm>
            <a:off x="301752" y="345948"/>
            <a:ext cx="8534400" cy="758952"/>
          </a:xfrm>
        </p:spPr>
        <p:txBody>
          <a:bodyPr>
            <a:normAutofit fontScale="90000"/>
          </a:bodyPr>
          <a:lstStyle/>
          <a:p>
            <a:r>
              <a:rPr lang="en-US" dirty="0"/>
              <a:t>Hybrid Examples – Deeper Dive</a:t>
            </a:r>
            <a:br>
              <a:rPr lang="en-US" dirty="0"/>
            </a:br>
            <a:r>
              <a:rPr lang="en-US" dirty="0"/>
              <a:t>VFD for Process Fans</a:t>
            </a: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19</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a:xfrm>
            <a:off x="228600" y="1527048"/>
            <a:ext cx="8763000" cy="4797552"/>
          </a:xfrm>
        </p:spPr>
        <p:txBody>
          <a:bodyPr>
            <a:normAutofit/>
          </a:bodyPr>
          <a:lstStyle/>
          <a:p>
            <a:r>
              <a:rPr lang="en-US" dirty="0">
                <a:latin typeface="Arial" panose="020B0604020202020204" pitchFamily="34" charset="0"/>
                <a:cs typeface="Arial" panose="020B0604020202020204" pitchFamily="34" charset="0"/>
              </a:rPr>
              <a:t>Project workflow (</a:t>
            </a:r>
            <a:r>
              <a:rPr lang="en-US" i="1" dirty="0">
                <a:latin typeface="Arial" panose="020B0604020202020204" pitchFamily="34" charset="0"/>
                <a:cs typeface="Arial" panose="020B0604020202020204" pitchFamily="34" charset="0"/>
              </a:rPr>
              <a:t>TBD</a:t>
            </a:r>
            <a:r>
              <a:rPr lang="en-US" dirty="0">
                <a:latin typeface="Arial" panose="020B0604020202020204" pitchFamily="34" charset="0"/>
                <a:cs typeface="Arial" panose="020B0604020202020204" pitchFamily="34" charset="0"/>
              </a:rPr>
              <a:t>)</a:t>
            </a:r>
          </a:p>
          <a:p>
            <a:pPr lvl="1"/>
            <a:r>
              <a:rPr lang="en-US" dirty="0">
                <a:solidFill>
                  <a:schemeClr val="tx1"/>
                </a:solidFill>
                <a:latin typeface="Arial" panose="020B0604020202020204" pitchFamily="34" charset="0"/>
                <a:cs typeface="Arial" panose="020B0604020202020204" pitchFamily="34" charset="0"/>
              </a:rPr>
              <a:t>Statewide forms/tools available from the eTRM – </a:t>
            </a:r>
            <a:r>
              <a:rPr lang="en-US" i="1" dirty="0">
                <a:solidFill>
                  <a:schemeClr val="tx1"/>
                </a:solidFill>
                <a:latin typeface="Arial" panose="020B0604020202020204" pitchFamily="34" charset="0"/>
                <a:cs typeface="Arial" panose="020B0604020202020204" pitchFamily="34" charset="0"/>
              </a:rPr>
              <a:t>longer term</a:t>
            </a:r>
          </a:p>
          <a:p>
            <a:pPr lvl="1"/>
            <a:r>
              <a:rPr lang="en-US" dirty="0">
                <a:solidFill>
                  <a:schemeClr val="tx1"/>
                </a:solidFill>
                <a:latin typeface="Arial" panose="020B0604020202020204" pitchFamily="34" charset="0"/>
                <a:cs typeface="Arial" panose="020B0604020202020204" pitchFamily="34" charset="0"/>
              </a:rPr>
              <a:t>Electronic submittal to a secure location</a:t>
            </a:r>
          </a:p>
          <a:p>
            <a:pPr lvl="1"/>
            <a:r>
              <a:rPr lang="en-US" dirty="0">
                <a:solidFill>
                  <a:schemeClr val="tx1"/>
                </a:solidFill>
                <a:latin typeface="Arial" panose="020B0604020202020204" pitchFamily="34" charset="0"/>
                <a:cs typeface="Arial" panose="020B0604020202020204" pitchFamily="34" charset="0"/>
              </a:rPr>
              <a:t>Approval state clearly visible</a:t>
            </a:r>
          </a:p>
          <a:p>
            <a:pPr lvl="1"/>
            <a:r>
              <a:rPr lang="en-US" dirty="0">
                <a:solidFill>
                  <a:schemeClr val="tx1"/>
                </a:solidFill>
                <a:latin typeface="Arial" panose="020B0604020202020204" pitchFamily="34" charset="0"/>
                <a:cs typeface="Arial" panose="020B0604020202020204" pitchFamily="34" charset="0"/>
              </a:rPr>
              <a:t>Discuss expedited / automatic approval if:</a:t>
            </a:r>
          </a:p>
          <a:p>
            <a:pPr lvl="2"/>
            <a:r>
              <a:rPr lang="en-US" dirty="0">
                <a:latin typeface="Arial" panose="020B0604020202020204" pitchFamily="34" charset="0"/>
                <a:cs typeface="Arial" panose="020B0604020202020204" pitchFamily="34" charset="0"/>
              </a:rPr>
              <a:t>Enhance package submitted</a:t>
            </a:r>
          </a:p>
          <a:p>
            <a:pPr lvl="2"/>
            <a:r>
              <a:rPr lang="en-US" strike="sngStrike" dirty="0">
                <a:solidFill>
                  <a:srgbClr val="0000CC"/>
                </a:solidFill>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part of random, spot-check process,</a:t>
            </a:r>
            <a:r>
              <a:rPr lang="en-US" dirty="0">
                <a:solidFill>
                  <a:srgbClr val="0000CC"/>
                </a:solidFill>
                <a:latin typeface="Arial" panose="020B0604020202020204" pitchFamily="34" charset="0"/>
                <a:cs typeface="Arial" panose="020B0604020202020204" pitchFamily="34" charset="0"/>
              </a:rPr>
              <a:t> or auto-reporting system rather than custom-project review</a:t>
            </a:r>
          </a:p>
          <a:p>
            <a:pPr lvl="1"/>
            <a:r>
              <a:rPr lang="en-US" dirty="0">
                <a:solidFill>
                  <a:srgbClr val="0000CC"/>
                </a:solidFill>
                <a:latin typeface="Arial" panose="020B0604020202020204" pitchFamily="34" charset="0"/>
                <a:cs typeface="Arial" panose="020B0604020202020204" pitchFamily="34" charset="0"/>
              </a:rPr>
              <a:t>Centralized data repository for project-specific M&amp;V data</a:t>
            </a:r>
          </a:p>
        </p:txBody>
      </p:sp>
    </p:spTree>
    <p:extLst>
      <p:ext uri="{BB962C8B-B14F-4D97-AF65-F5344CB8AC3E}">
        <p14:creationId xmlns:p14="http://schemas.microsoft.com/office/powerpoint/2010/main" val="8250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2818D-D02B-45E4-9669-8E8413D6CE2A}"/>
              </a:ext>
            </a:extLst>
          </p:cNvPr>
          <p:cNvSpPr>
            <a:spLocks noGrp="1"/>
          </p:cNvSpPr>
          <p:nvPr>
            <p:ph type="title"/>
          </p:nvPr>
        </p:nvSpPr>
        <p:spPr/>
        <p:txBody>
          <a:bodyPr/>
          <a:lstStyle/>
          <a:p>
            <a:r>
              <a:rPr lang="en-US" dirty="0"/>
              <a:t>Quick Updates</a:t>
            </a:r>
          </a:p>
        </p:txBody>
      </p:sp>
      <p:sp>
        <p:nvSpPr>
          <p:cNvPr id="3" name="Date Placeholder 2">
            <a:extLst>
              <a:ext uri="{FF2B5EF4-FFF2-40B4-BE49-F238E27FC236}">
                <a16:creationId xmlns:a16="http://schemas.microsoft.com/office/drawing/2014/main" id="{51722DF2-AAA6-4C13-8C41-F7BEAFE28EA0}"/>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AAE46240-9047-4A99-B023-6095A2F0E683}"/>
              </a:ext>
            </a:extLst>
          </p:cNvPr>
          <p:cNvSpPr>
            <a:spLocks noGrp="1"/>
          </p:cNvSpPr>
          <p:nvPr>
            <p:ph type="sldNum" sz="quarter" idx="12"/>
          </p:nvPr>
        </p:nvSpPr>
        <p:spPr/>
        <p:txBody>
          <a:bodyPr/>
          <a:lstStyle/>
          <a:p>
            <a:fld id="{909A63E0-9C55-41FE-BE94-C73968ED251E}" type="slidenum">
              <a:rPr lang="en-US" smtClean="0"/>
              <a:pPr/>
              <a:t>2</a:t>
            </a:fld>
            <a:endParaRPr lang="en-US"/>
          </a:p>
        </p:txBody>
      </p:sp>
      <p:sp>
        <p:nvSpPr>
          <p:cNvPr id="5" name="Content Placeholder 4">
            <a:extLst>
              <a:ext uri="{FF2B5EF4-FFF2-40B4-BE49-F238E27FC236}">
                <a16:creationId xmlns:a16="http://schemas.microsoft.com/office/drawing/2014/main" id="{4B0D01A2-A8FF-468E-90A7-2A6D2C000957}"/>
              </a:ext>
            </a:extLst>
          </p:cNvPr>
          <p:cNvSpPr>
            <a:spLocks noGrp="1"/>
          </p:cNvSpPr>
          <p:nvPr>
            <p:ph sz="quarter" idx="1"/>
          </p:nvPr>
        </p:nvSpPr>
        <p:spPr>
          <a:xfrm>
            <a:off x="301752" y="1527048"/>
            <a:ext cx="8651748" cy="4877936"/>
          </a:xfrm>
        </p:spPr>
        <p:txBody>
          <a:bodyPr>
            <a:normAutofit/>
          </a:bodyPr>
          <a:lstStyle/>
          <a:p>
            <a:r>
              <a:rPr lang="en-US" dirty="0">
                <a:solidFill>
                  <a:srgbClr val="0000CC"/>
                </a:solidFill>
              </a:rPr>
              <a:t>We will have a page on the Cal TF website that includes the meeting materials from this subcommittee</a:t>
            </a:r>
          </a:p>
          <a:p>
            <a:pPr lvl="1"/>
            <a:r>
              <a:rPr lang="en-US" i="1" dirty="0">
                <a:solidFill>
                  <a:srgbClr val="0000CC"/>
                </a:solidFill>
              </a:rPr>
              <a:t>Coming in the next week</a:t>
            </a:r>
          </a:p>
          <a:p>
            <a:pPr lvl="1"/>
            <a:r>
              <a:rPr lang="en-US" i="1" dirty="0">
                <a:solidFill>
                  <a:srgbClr val="0000CC"/>
                </a:solidFill>
              </a:rPr>
              <a:t>Will use </a:t>
            </a:r>
            <a:r>
              <a:rPr lang="en-US" i="1" dirty="0" err="1">
                <a:solidFill>
                  <a:srgbClr val="0000CC"/>
                </a:solidFill>
              </a:rPr>
              <a:t>DropBox</a:t>
            </a:r>
            <a:r>
              <a:rPr lang="en-US" i="1" dirty="0">
                <a:solidFill>
                  <a:srgbClr val="0000CC"/>
                </a:solidFill>
              </a:rPr>
              <a:t> for larger files</a:t>
            </a:r>
          </a:p>
          <a:p>
            <a:endParaRPr lang="en-US" dirty="0">
              <a:solidFill>
                <a:srgbClr val="0000CC"/>
              </a:solidFill>
            </a:endParaRPr>
          </a:p>
          <a:p>
            <a:r>
              <a:rPr lang="en-US" dirty="0">
                <a:solidFill>
                  <a:srgbClr val="0000CC"/>
                </a:solidFill>
              </a:rPr>
              <a:t>Next Cal TF Meeting will be on March 12</a:t>
            </a:r>
            <a:r>
              <a:rPr lang="en-US" baseline="30000" dirty="0">
                <a:solidFill>
                  <a:srgbClr val="0000CC"/>
                </a:solidFill>
              </a:rPr>
              <a:t>th</a:t>
            </a:r>
            <a:r>
              <a:rPr lang="en-US" dirty="0">
                <a:solidFill>
                  <a:srgbClr val="0000CC"/>
                </a:solidFill>
              </a:rPr>
              <a:t> in Sacramento</a:t>
            </a:r>
          </a:p>
          <a:p>
            <a:pPr lvl="1"/>
            <a:r>
              <a:rPr lang="en-US" i="1" dirty="0">
                <a:solidFill>
                  <a:srgbClr val="0000CC"/>
                </a:solidFill>
              </a:rPr>
              <a:t>Sending out a list of the break-out topics for discussion so that you can sign-up for ones that you are most interested in</a:t>
            </a:r>
          </a:p>
          <a:p>
            <a:pPr lvl="1"/>
            <a:endParaRPr lang="en-US" dirty="0">
              <a:solidFill>
                <a:srgbClr val="0000CC"/>
              </a:solidFill>
            </a:endParaRPr>
          </a:p>
        </p:txBody>
      </p:sp>
    </p:spTree>
    <p:extLst>
      <p:ext uri="{BB962C8B-B14F-4D97-AF65-F5344CB8AC3E}">
        <p14:creationId xmlns:p14="http://schemas.microsoft.com/office/powerpoint/2010/main" val="2283505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64586-131B-4EFE-AA61-9BEDDCC0C774}"/>
              </a:ext>
            </a:extLst>
          </p:cNvPr>
          <p:cNvSpPr>
            <a:spLocks noGrp="1"/>
          </p:cNvSpPr>
          <p:nvPr>
            <p:ph type="title"/>
          </p:nvPr>
        </p:nvSpPr>
        <p:spPr/>
        <p:txBody>
          <a:bodyPr/>
          <a:lstStyle/>
          <a:p>
            <a:r>
              <a:rPr lang="en-US" dirty="0"/>
              <a:t>LADWP Hybrid </a:t>
            </a:r>
            <a:r>
              <a:rPr lang="en-US"/>
              <a:t>Measure Data - 2019</a:t>
            </a:r>
          </a:p>
        </p:txBody>
      </p:sp>
      <p:sp>
        <p:nvSpPr>
          <p:cNvPr id="3" name="Date Placeholder 2">
            <a:extLst>
              <a:ext uri="{FF2B5EF4-FFF2-40B4-BE49-F238E27FC236}">
                <a16:creationId xmlns:a16="http://schemas.microsoft.com/office/drawing/2014/main" id="{25CE9A24-ED92-41A9-A69C-96B369E45F5E}"/>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CCF72D78-0070-4FF3-86ED-D125B879D689}"/>
              </a:ext>
            </a:extLst>
          </p:cNvPr>
          <p:cNvSpPr>
            <a:spLocks noGrp="1"/>
          </p:cNvSpPr>
          <p:nvPr>
            <p:ph type="sldNum" sz="quarter" idx="12"/>
          </p:nvPr>
        </p:nvSpPr>
        <p:spPr/>
        <p:txBody>
          <a:bodyPr/>
          <a:lstStyle/>
          <a:p>
            <a:fld id="{909A63E0-9C55-41FE-BE94-C73968ED251E}" type="slidenum">
              <a:rPr lang="en-US" smtClean="0"/>
              <a:pPr/>
              <a:t>20</a:t>
            </a:fld>
            <a:endParaRPr lang="en-US"/>
          </a:p>
        </p:txBody>
      </p:sp>
      <p:pic>
        <p:nvPicPr>
          <p:cNvPr id="6" name="Picture 5">
            <a:extLst>
              <a:ext uri="{FF2B5EF4-FFF2-40B4-BE49-F238E27FC236}">
                <a16:creationId xmlns:a16="http://schemas.microsoft.com/office/drawing/2014/main" id="{464B23DF-5F0B-4D7B-8D7D-3A27DFBFA9F0}"/>
              </a:ext>
            </a:extLst>
          </p:cNvPr>
          <p:cNvPicPr>
            <a:picLocks noChangeAspect="1"/>
          </p:cNvPicPr>
          <p:nvPr/>
        </p:nvPicPr>
        <p:blipFill>
          <a:blip r:embed="rId2"/>
          <a:stretch>
            <a:fillRect/>
          </a:stretch>
        </p:blipFill>
        <p:spPr>
          <a:xfrm>
            <a:off x="342900" y="1505797"/>
            <a:ext cx="8536945" cy="4475903"/>
          </a:xfrm>
          <a:prstGeom prst="rect">
            <a:avLst/>
          </a:prstGeom>
        </p:spPr>
      </p:pic>
    </p:spTree>
    <p:extLst>
      <p:ext uri="{BB962C8B-B14F-4D97-AF65-F5344CB8AC3E}">
        <p14:creationId xmlns:p14="http://schemas.microsoft.com/office/powerpoint/2010/main" val="1692003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FEF13-9462-49FE-AD96-A284E982312C}"/>
              </a:ext>
            </a:extLst>
          </p:cNvPr>
          <p:cNvSpPr>
            <a:spLocks noGrp="1"/>
          </p:cNvSpPr>
          <p:nvPr>
            <p:ph type="title"/>
          </p:nvPr>
        </p:nvSpPr>
        <p:spPr/>
        <p:txBody>
          <a:bodyPr/>
          <a:lstStyle/>
          <a:p>
            <a:r>
              <a:rPr lang="en-US" dirty="0"/>
              <a:t>Project Timeline</a:t>
            </a:r>
          </a:p>
        </p:txBody>
      </p:sp>
      <p:sp>
        <p:nvSpPr>
          <p:cNvPr id="3" name="Date Placeholder 2">
            <a:extLst>
              <a:ext uri="{FF2B5EF4-FFF2-40B4-BE49-F238E27FC236}">
                <a16:creationId xmlns:a16="http://schemas.microsoft.com/office/drawing/2014/main" id="{95F7C558-13A4-4BBC-838B-C835D4C00CAE}"/>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43BD0C54-B2AB-4572-A325-0731EF343E5F}"/>
              </a:ext>
            </a:extLst>
          </p:cNvPr>
          <p:cNvSpPr>
            <a:spLocks noGrp="1"/>
          </p:cNvSpPr>
          <p:nvPr>
            <p:ph type="sldNum" sz="quarter" idx="12"/>
          </p:nvPr>
        </p:nvSpPr>
        <p:spPr/>
        <p:txBody>
          <a:bodyPr/>
          <a:lstStyle/>
          <a:p>
            <a:fld id="{909A63E0-9C55-41FE-BE94-C73968ED251E}" type="slidenum">
              <a:rPr lang="en-US" smtClean="0"/>
              <a:pPr/>
              <a:t>21</a:t>
            </a:fld>
            <a:endParaRPr lang="en-US"/>
          </a:p>
        </p:txBody>
      </p:sp>
      <p:sp>
        <p:nvSpPr>
          <p:cNvPr id="5" name="Content Placeholder 4">
            <a:extLst>
              <a:ext uri="{FF2B5EF4-FFF2-40B4-BE49-F238E27FC236}">
                <a16:creationId xmlns:a16="http://schemas.microsoft.com/office/drawing/2014/main" id="{801285DF-E79F-4C37-BB8B-EED8B6C4FF70}"/>
              </a:ext>
            </a:extLst>
          </p:cNvPr>
          <p:cNvSpPr>
            <a:spLocks noGrp="1"/>
          </p:cNvSpPr>
          <p:nvPr>
            <p:ph sz="quarter" idx="1"/>
          </p:nvPr>
        </p:nvSpPr>
        <p:spPr/>
        <p:txBody>
          <a:bodyPr/>
          <a:lstStyle/>
          <a:p>
            <a:r>
              <a:rPr lang="en-US" dirty="0">
                <a:solidFill>
                  <a:srgbClr val="0000CC"/>
                </a:solidFill>
              </a:rPr>
              <a:t>Streamline project workflow</a:t>
            </a:r>
          </a:p>
          <a:p>
            <a:pPr lvl="1"/>
            <a:r>
              <a:rPr lang="en-US" dirty="0">
                <a:solidFill>
                  <a:srgbClr val="0000CC"/>
                </a:solidFill>
              </a:rPr>
              <a:t>Example from NMEC</a:t>
            </a:r>
          </a:p>
          <a:p>
            <a:pPr lvl="2"/>
            <a:r>
              <a:rPr lang="en-US" dirty="0">
                <a:solidFill>
                  <a:srgbClr val="0000CC"/>
                </a:solidFill>
              </a:rPr>
              <a:t>Custom Review Team (IOU) feedback is binding but projects to not need to wait for approval before installation</a:t>
            </a:r>
          </a:p>
        </p:txBody>
      </p:sp>
    </p:spTree>
    <p:extLst>
      <p:ext uri="{BB962C8B-B14F-4D97-AF65-F5344CB8AC3E}">
        <p14:creationId xmlns:p14="http://schemas.microsoft.com/office/powerpoint/2010/main" val="27413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D900-E739-4862-ACE1-F5DFBC64BE79}"/>
              </a:ext>
            </a:extLst>
          </p:cNvPr>
          <p:cNvSpPr>
            <a:spLocks noGrp="1"/>
          </p:cNvSpPr>
          <p:nvPr>
            <p:ph type="title"/>
          </p:nvPr>
        </p:nvSpPr>
        <p:spPr/>
        <p:txBody>
          <a:bodyPr/>
          <a:lstStyle/>
          <a:p>
            <a:r>
              <a:rPr lang="en-US" dirty="0"/>
              <a:t>Hybrid – Next Steps</a:t>
            </a:r>
          </a:p>
        </p:txBody>
      </p:sp>
      <p:sp>
        <p:nvSpPr>
          <p:cNvPr id="3" name="Date Placeholder 2">
            <a:extLst>
              <a:ext uri="{FF2B5EF4-FFF2-40B4-BE49-F238E27FC236}">
                <a16:creationId xmlns:a16="http://schemas.microsoft.com/office/drawing/2014/main" id="{826B21DE-E50B-4181-856A-D2353FECF575}"/>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C9A7B52A-869C-4E5F-80D6-6656A2F1BC81}"/>
              </a:ext>
            </a:extLst>
          </p:cNvPr>
          <p:cNvSpPr>
            <a:spLocks noGrp="1"/>
          </p:cNvSpPr>
          <p:nvPr>
            <p:ph type="sldNum" sz="quarter" idx="12"/>
          </p:nvPr>
        </p:nvSpPr>
        <p:spPr/>
        <p:txBody>
          <a:bodyPr/>
          <a:lstStyle/>
          <a:p>
            <a:fld id="{909A63E0-9C55-41FE-BE94-C73968ED251E}" type="slidenum">
              <a:rPr lang="en-US" smtClean="0"/>
              <a:pPr/>
              <a:t>22</a:t>
            </a:fld>
            <a:endParaRPr lang="en-US"/>
          </a:p>
        </p:txBody>
      </p:sp>
      <p:sp>
        <p:nvSpPr>
          <p:cNvPr id="5" name="Content Placeholder 4">
            <a:extLst>
              <a:ext uri="{FF2B5EF4-FFF2-40B4-BE49-F238E27FC236}">
                <a16:creationId xmlns:a16="http://schemas.microsoft.com/office/drawing/2014/main" id="{25689B87-6A0C-4F65-AEDB-333DAC1355E0}"/>
              </a:ext>
            </a:extLst>
          </p:cNvPr>
          <p:cNvSpPr>
            <a:spLocks noGrp="1"/>
          </p:cNvSpPr>
          <p:nvPr>
            <p:ph sz="quarter" idx="1"/>
          </p:nvPr>
        </p:nvSpPr>
        <p:spPr>
          <a:xfrm>
            <a:off x="301752" y="1371600"/>
            <a:ext cx="8651748" cy="4876800"/>
          </a:xfrm>
        </p:spPr>
        <p:txBody>
          <a:bodyPr>
            <a:normAutofit lnSpcReduction="10000"/>
          </a:bodyPr>
          <a:lstStyle/>
          <a:p>
            <a:r>
              <a:rPr lang="en-US" dirty="0"/>
              <a:t>Hybrid Subcommittee</a:t>
            </a:r>
          </a:p>
          <a:p>
            <a:pPr lvl="1"/>
            <a:r>
              <a:rPr lang="en-US" dirty="0"/>
              <a:t>Please let me know if you are interested</a:t>
            </a:r>
          </a:p>
          <a:p>
            <a:pPr lvl="1"/>
            <a:r>
              <a:rPr lang="en-US" dirty="0"/>
              <a:t>Meetings: Thursday (every two weeks, 2-hr)</a:t>
            </a:r>
          </a:p>
          <a:p>
            <a:pPr lvl="1"/>
            <a:endParaRPr lang="en-US" dirty="0"/>
          </a:p>
          <a:p>
            <a:pPr lvl="1"/>
            <a:r>
              <a:rPr lang="en-US" dirty="0"/>
              <a:t>Meeting #1, Feb </a:t>
            </a:r>
            <a:r>
              <a:rPr lang="en-US" dirty="0">
                <a:solidFill>
                  <a:schemeClr val="tx1"/>
                </a:solidFill>
              </a:rPr>
              <a:t>6</a:t>
            </a:r>
            <a:r>
              <a:rPr lang="en-US" baseline="30000" dirty="0">
                <a:solidFill>
                  <a:schemeClr val="tx1"/>
                </a:solidFill>
              </a:rPr>
              <a:t>th </a:t>
            </a:r>
            <a:r>
              <a:rPr lang="en-US" dirty="0">
                <a:solidFill>
                  <a:schemeClr val="tx1"/>
                </a:solidFill>
              </a:rPr>
              <a:t>(12 – 2pm)</a:t>
            </a:r>
          </a:p>
          <a:p>
            <a:pPr lvl="2"/>
            <a:r>
              <a:rPr lang="en-US" dirty="0"/>
              <a:t>Goals: </a:t>
            </a:r>
          </a:p>
          <a:p>
            <a:pPr lvl="3"/>
            <a:r>
              <a:rPr lang="en-US" dirty="0"/>
              <a:t>Take additional feedback on the Strawman</a:t>
            </a:r>
          </a:p>
          <a:p>
            <a:pPr lvl="3"/>
            <a:r>
              <a:rPr lang="en-US" dirty="0"/>
              <a:t>Establish next steps </a:t>
            </a:r>
          </a:p>
          <a:p>
            <a:pPr lvl="1"/>
            <a:r>
              <a:rPr lang="en-US" dirty="0"/>
              <a:t>Meeting #2, Feb 20</a:t>
            </a:r>
            <a:r>
              <a:rPr lang="en-US" baseline="30000" dirty="0"/>
              <a:t>th </a:t>
            </a:r>
            <a:r>
              <a:rPr lang="en-US" dirty="0"/>
              <a:t>(</a:t>
            </a:r>
            <a:r>
              <a:rPr lang="en-US" dirty="0">
                <a:solidFill>
                  <a:schemeClr val="tx1"/>
                </a:solidFill>
              </a:rPr>
              <a:t>12 - 2pm</a:t>
            </a:r>
            <a:r>
              <a:rPr lang="en-US" dirty="0"/>
              <a:t>)</a:t>
            </a:r>
          </a:p>
          <a:p>
            <a:pPr lvl="2"/>
            <a:r>
              <a:rPr lang="en-US" dirty="0"/>
              <a:t>Goals:</a:t>
            </a:r>
          </a:p>
          <a:p>
            <a:pPr lvl="3"/>
            <a:r>
              <a:rPr lang="en-US" dirty="0"/>
              <a:t>Identify measures to move forward with</a:t>
            </a:r>
          </a:p>
          <a:p>
            <a:pPr lvl="3"/>
            <a:r>
              <a:rPr lang="en-US" dirty="0"/>
              <a:t>Review draft plans for Hybrid guidelines (how identify, how treated, measure types, basic framework, etc)</a:t>
            </a:r>
          </a:p>
        </p:txBody>
      </p:sp>
    </p:spTree>
    <p:extLst>
      <p:ext uri="{BB962C8B-B14F-4D97-AF65-F5344CB8AC3E}">
        <p14:creationId xmlns:p14="http://schemas.microsoft.com/office/powerpoint/2010/main" val="3833020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2818D-D02B-45E4-9669-8E8413D6CE2A}"/>
              </a:ext>
            </a:extLst>
          </p:cNvPr>
          <p:cNvSpPr>
            <a:spLocks noGrp="1"/>
          </p:cNvSpPr>
          <p:nvPr>
            <p:ph type="title"/>
          </p:nvPr>
        </p:nvSpPr>
        <p:spPr/>
        <p:txBody>
          <a:bodyPr/>
          <a:lstStyle/>
          <a:p>
            <a:r>
              <a:rPr lang="en-US" dirty="0"/>
              <a:t>Plan for Mtg #1</a:t>
            </a:r>
          </a:p>
        </p:txBody>
      </p:sp>
      <p:sp>
        <p:nvSpPr>
          <p:cNvPr id="3" name="Date Placeholder 2">
            <a:extLst>
              <a:ext uri="{FF2B5EF4-FFF2-40B4-BE49-F238E27FC236}">
                <a16:creationId xmlns:a16="http://schemas.microsoft.com/office/drawing/2014/main" id="{51722DF2-AAA6-4C13-8C41-F7BEAFE28EA0}"/>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AAE46240-9047-4A99-B023-6095A2F0E683}"/>
              </a:ext>
            </a:extLst>
          </p:cNvPr>
          <p:cNvSpPr>
            <a:spLocks noGrp="1"/>
          </p:cNvSpPr>
          <p:nvPr>
            <p:ph type="sldNum" sz="quarter" idx="12"/>
          </p:nvPr>
        </p:nvSpPr>
        <p:spPr/>
        <p:txBody>
          <a:bodyPr/>
          <a:lstStyle/>
          <a:p>
            <a:fld id="{909A63E0-9C55-41FE-BE94-C73968ED251E}" type="slidenum">
              <a:rPr lang="en-US" smtClean="0"/>
              <a:pPr/>
              <a:t>23</a:t>
            </a:fld>
            <a:endParaRPr lang="en-US"/>
          </a:p>
        </p:txBody>
      </p:sp>
      <p:sp>
        <p:nvSpPr>
          <p:cNvPr id="5" name="Content Placeholder 4">
            <a:extLst>
              <a:ext uri="{FF2B5EF4-FFF2-40B4-BE49-F238E27FC236}">
                <a16:creationId xmlns:a16="http://schemas.microsoft.com/office/drawing/2014/main" id="{4B0D01A2-A8FF-468E-90A7-2A6D2C000957}"/>
              </a:ext>
            </a:extLst>
          </p:cNvPr>
          <p:cNvSpPr>
            <a:spLocks noGrp="1"/>
          </p:cNvSpPr>
          <p:nvPr>
            <p:ph sz="quarter" idx="1"/>
          </p:nvPr>
        </p:nvSpPr>
        <p:spPr/>
        <p:txBody>
          <a:bodyPr>
            <a:normAutofit/>
          </a:bodyPr>
          <a:lstStyle/>
          <a:p>
            <a:r>
              <a:rPr lang="en-US" dirty="0"/>
              <a:t>Where are Hybrid-like measures used now?</a:t>
            </a:r>
          </a:p>
          <a:p>
            <a:r>
              <a:rPr lang="en-US" dirty="0"/>
              <a:t>CA Data overview</a:t>
            </a:r>
          </a:p>
          <a:p>
            <a:pPr lvl="1"/>
            <a:r>
              <a:rPr lang="en-US" dirty="0">
                <a:solidFill>
                  <a:schemeClr val="tx1"/>
                </a:solidFill>
              </a:rPr>
              <a:t>Suggestions on how to slice this data? </a:t>
            </a:r>
          </a:p>
          <a:p>
            <a:pPr lvl="1"/>
            <a:r>
              <a:rPr lang="en-US" dirty="0">
                <a:solidFill>
                  <a:schemeClr val="tx1"/>
                </a:solidFill>
              </a:rPr>
              <a:t>Can it help us make a decision on which measures would make the largest impact?</a:t>
            </a:r>
          </a:p>
          <a:p>
            <a:r>
              <a:rPr lang="en-US" dirty="0"/>
              <a:t>Deemed vs Custom</a:t>
            </a:r>
          </a:p>
          <a:p>
            <a:pPr lvl="1"/>
            <a:r>
              <a:rPr lang="en-US" dirty="0">
                <a:solidFill>
                  <a:schemeClr val="tx1"/>
                </a:solidFill>
              </a:rPr>
              <a:t>Thoughts and next steps</a:t>
            </a:r>
          </a:p>
          <a:p>
            <a:r>
              <a:rPr lang="en-US" dirty="0"/>
              <a:t>Hybrid Measure Types</a:t>
            </a:r>
          </a:p>
          <a:p>
            <a:pPr lvl="1"/>
            <a:r>
              <a:rPr lang="en-US" dirty="0">
                <a:solidFill>
                  <a:schemeClr val="tx1"/>
                </a:solidFill>
              </a:rPr>
              <a:t>New ideas of what Hybrid is. –and- What is it </a:t>
            </a:r>
            <a:r>
              <a:rPr lang="en-US" i="1" dirty="0">
                <a:solidFill>
                  <a:schemeClr val="tx1"/>
                </a:solidFill>
              </a:rPr>
              <a:t>not</a:t>
            </a:r>
            <a:r>
              <a:rPr lang="en-US" dirty="0">
                <a:solidFill>
                  <a:schemeClr val="tx1"/>
                </a:solidFill>
              </a:rPr>
              <a:t>?</a:t>
            </a:r>
          </a:p>
          <a:p>
            <a:r>
              <a:rPr lang="en-US" dirty="0"/>
              <a:t>Starting to collect what a full package will look like</a:t>
            </a:r>
          </a:p>
          <a:p>
            <a:endParaRPr lang="en-US" dirty="0"/>
          </a:p>
        </p:txBody>
      </p:sp>
    </p:spTree>
    <p:extLst>
      <p:ext uri="{BB962C8B-B14F-4D97-AF65-F5344CB8AC3E}">
        <p14:creationId xmlns:p14="http://schemas.microsoft.com/office/powerpoint/2010/main" val="3040817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B4011-20AD-4A2D-99D8-43DE2983B114}"/>
              </a:ext>
            </a:extLst>
          </p:cNvPr>
          <p:cNvSpPr>
            <a:spLocks noGrp="1"/>
          </p:cNvSpPr>
          <p:nvPr>
            <p:ph type="title"/>
          </p:nvPr>
        </p:nvSpPr>
        <p:spPr>
          <a:xfrm>
            <a:off x="301752" y="345948"/>
            <a:ext cx="7623048" cy="758952"/>
          </a:xfrm>
        </p:spPr>
        <p:txBody>
          <a:bodyPr>
            <a:normAutofit fontScale="90000"/>
          </a:bodyPr>
          <a:lstStyle/>
          <a:p>
            <a:r>
              <a:rPr lang="en-US" dirty="0"/>
              <a:t>New Question: Where are Hybrid measures used now? What can we learn from them?</a:t>
            </a:r>
          </a:p>
        </p:txBody>
      </p:sp>
      <p:sp>
        <p:nvSpPr>
          <p:cNvPr id="3" name="Date Placeholder 2">
            <a:extLst>
              <a:ext uri="{FF2B5EF4-FFF2-40B4-BE49-F238E27FC236}">
                <a16:creationId xmlns:a16="http://schemas.microsoft.com/office/drawing/2014/main" id="{820F2F77-228D-419F-ACE8-B143D0505CC5}"/>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E8B4F6D4-FFFE-40C1-99A7-8C4AB54908C6}"/>
              </a:ext>
            </a:extLst>
          </p:cNvPr>
          <p:cNvSpPr>
            <a:spLocks noGrp="1"/>
          </p:cNvSpPr>
          <p:nvPr>
            <p:ph type="sldNum" sz="quarter" idx="12"/>
          </p:nvPr>
        </p:nvSpPr>
        <p:spPr/>
        <p:txBody>
          <a:bodyPr/>
          <a:lstStyle/>
          <a:p>
            <a:fld id="{909A63E0-9C55-41FE-BE94-C73968ED251E}" type="slidenum">
              <a:rPr lang="en-US" smtClean="0"/>
              <a:pPr/>
              <a:t>24</a:t>
            </a:fld>
            <a:endParaRPr lang="en-US"/>
          </a:p>
        </p:txBody>
      </p:sp>
      <p:sp>
        <p:nvSpPr>
          <p:cNvPr id="5" name="Content Placeholder 4">
            <a:extLst>
              <a:ext uri="{FF2B5EF4-FFF2-40B4-BE49-F238E27FC236}">
                <a16:creationId xmlns:a16="http://schemas.microsoft.com/office/drawing/2014/main" id="{C384A906-0ACB-417D-902D-B12F4BD23724}"/>
              </a:ext>
            </a:extLst>
          </p:cNvPr>
          <p:cNvSpPr>
            <a:spLocks noGrp="1"/>
          </p:cNvSpPr>
          <p:nvPr>
            <p:ph sz="quarter" idx="1"/>
          </p:nvPr>
        </p:nvSpPr>
        <p:spPr>
          <a:xfrm>
            <a:off x="301752" y="1447800"/>
            <a:ext cx="8503920" cy="4985004"/>
          </a:xfrm>
        </p:spPr>
        <p:txBody>
          <a:bodyPr>
            <a:normAutofit fontScale="85000" lnSpcReduction="20000"/>
          </a:bodyPr>
          <a:lstStyle/>
          <a:p>
            <a:r>
              <a:rPr lang="en-US" dirty="0"/>
              <a:t>Other jurisdictions: (examples)</a:t>
            </a:r>
          </a:p>
          <a:p>
            <a:pPr lvl="1"/>
            <a:r>
              <a:rPr lang="en-US" dirty="0">
                <a:solidFill>
                  <a:schemeClr val="tx1"/>
                </a:solidFill>
              </a:rPr>
              <a:t>RTF (</a:t>
            </a:r>
            <a:r>
              <a:rPr lang="en-US" u="sng" dirty="0">
                <a:solidFill>
                  <a:schemeClr val="tx1"/>
                </a:solidFill>
                <a:hlinkClick r:id="rId2">
                  <a:extLst>
                    <a:ext uri="{A12FA001-AC4F-418D-AE19-62706E023703}">
                      <ahyp:hlinkClr xmlns:ahyp="http://schemas.microsoft.com/office/drawing/2018/hyperlinkcolor" val="tx"/>
                    </a:ext>
                  </a:extLst>
                </a:hlinkClick>
              </a:rPr>
              <a:t>https://rtf.nwcouncil.org/standard-protocols</a:t>
            </a:r>
            <a:r>
              <a:rPr lang="en-US" dirty="0">
                <a:solidFill>
                  <a:schemeClr val="tx1"/>
                </a:solidFill>
              </a:rPr>
              <a:t>)</a:t>
            </a:r>
          </a:p>
          <a:p>
            <a:pPr lvl="2"/>
            <a:r>
              <a:rPr lang="en-US" dirty="0"/>
              <a:t>Action: Understand lessons learned</a:t>
            </a:r>
          </a:p>
          <a:p>
            <a:pPr lvl="1"/>
            <a:r>
              <a:rPr lang="en-US" dirty="0">
                <a:solidFill>
                  <a:schemeClr val="tx1"/>
                </a:solidFill>
              </a:rPr>
              <a:t>Pennsylvania PUC (Deemed vs Partially-Deemed) </a:t>
            </a:r>
          </a:p>
          <a:p>
            <a:pPr lvl="2"/>
            <a:r>
              <a:rPr lang="en-US" dirty="0"/>
              <a:t>Section 6.2 (see example)</a:t>
            </a:r>
          </a:p>
          <a:p>
            <a:r>
              <a:rPr lang="en-US" dirty="0"/>
              <a:t>CA POUs</a:t>
            </a:r>
          </a:p>
          <a:p>
            <a:pPr lvl="1"/>
            <a:r>
              <a:rPr lang="en-US" dirty="0">
                <a:solidFill>
                  <a:schemeClr val="tx1"/>
                </a:solidFill>
              </a:rPr>
              <a:t>LADWP (</a:t>
            </a:r>
            <a:r>
              <a:rPr lang="en-US" i="1" dirty="0">
                <a:solidFill>
                  <a:schemeClr val="tx1"/>
                </a:solidFill>
              </a:rPr>
              <a:t>custom calculation tool</a:t>
            </a:r>
            <a:r>
              <a:rPr lang="en-US" dirty="0">
                <a:solidFill>
                  <a:schemeClr val="tx1"/>
                </a:solidFill>
              </a:rPr>
              <a:t>)</a:t>
            </a:r>
          </a:p>
          <a:p>
            <a:pPr lvl="1"/>
            <a:r>
              <a:rPr lang="en-US" dirty="0">
                <a:solidFill>
                  <a:schemeClr val="tx1"/>
                </a:solidFill>
              </a:rPr>
              <a:t>Silicon Valley Power</a:t>
            </a:r>
          </a:p>
          <a:p>
            <a:r>
              <a:rPr lang="en-US" dirty="0"/>
              <a:t>CA IOUs – approved calculators</a:t>
            </a:r>
          </a:p>
          <a:p>
            <a:pPr lvl="1"/>
            <a:r>
              <a:rPr lang="en-US" dirty="0">
                <a:solidFill>
                  <a:schemeClr val="tx1"/>
                </a:solidFill>
              </a:rPr>
              <a:t>Lighting calculator</a:t>
            </a:r>
          </a:p>
          <a:p>
            <a:pPr lvl="1"/>
            <a:r>
              <a:rPr lang="en-US" dirty="0">
                <a:solidFill>
                  <a:schemeClr val="tx1"/>
                </a:solidFill>
              </a:rPr>
              <a:t>Steam traps (in the past)</a:t>
            </a:r>
          </a:p>
          <a:p>
            <a:pPr lvl="1"/>
            <a:r>
              <a:rPr lang="en-US" dirty="0">
                <a:solidFill>
                  <a:schemeClr val="tx1"/>
                </a:solidFill>
              </a:rPr>
              <a:t>Air compressor projects</a:t>
            </a:r>
          </a:p>
          <a:p>
            <a:pPr lvl="1"/>
            <a:r>
              <a:rPr lang="en-US" dirty="0">
                <a:solidFill>
                  <a:srgbClr val="0000CC"/>
                </a:solidFill>
              </a:rPr>
              <a:t>Ag Pumping</a:t>
            </a:r>
          </a:p>
          <a:p>
            <a:pPr lvl="1"/>
            <a:r>
              <a:rPr lang="en-US" dirty="0">
                <a:solidFill>
                  <a:schemeClr val="tx1"/>
                </a:solidFill>
              </a:rPr>
              <a:t>Book of Standards – Martin V / Pierre (PDF)</a:t>
            </a:r>
          </a:p>
          <a:p>
            <a:pPr lvl="1"/>
            <a:endParaRPr lang="en-US" dirty="0">
              <a:solidFill>
                <a:schemeClr val="tx1"/>
              </a:solidFill>
            </a:endParaRPr>
          </a:p>
          <a:p>
            <a:pPr marL="274320" lvl="1" indent="0">
              <a:buNone/>
            </a:pPr>
            <a:r>
              <a:rPr lang="en-US" dirty="0">
                <a:solidFill>
                  <a:schemeClr val="tx1"/>
                </a:solidFill>
                <a:highlight>
                  <a:srgbClr val="FFFF00"/>
                </a:highlight>
              </a:rPr>
              <a:t>Can you send me existing CA calculators?</a:t>
            </a:r>
          </a:p>
        </p:txBody>
      </p:sp>
    </p:spTree>
    <p:extLst>
      <p:ext uri="{BB962C8B-B14F-4D97-AF65-F5344CB8AC3E}">
        <p14:creationId xmlns:p14="http://schemas.microsoft.com/office/powerpoint/2010/main" val="190678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2818D-D02B-45E4-9669-8E8413D6CE2A}"/>
              </a:ext>
            </a:extLst>
          </p:cNvPr>
          <p:cNvSpPr>
            <a:spLocks noGrp="1"/>
          </p:cNvSpPr>
          <p:nvPr>
            <p:ph type="title"/>
          </p:nvPr>
        </p:nvSpPr>
        <p:spPr/>
        <p:txBody>
          <a:bodyPr/>
          <a:lstStyle/>
          <a:p>
            <a:r>
              <a:rPr lang="en-US" dirty="0"/>
              <a:t>Plan for Today</a:t>
            </a:r>
          </a:p>
        </p:txBody>
      </p:sp>
      <p:sp>
        <p:nvSpPr>
          <p:cNvPr id="3" name="Date Placeholder 2">
            <a:extLst>
              <a:ext uri="{FF2B5EF4-FFF2-40B4-BE49-F238E27FC236}">
                <a16:creationId xmlns:a16="http://schemas.microsoft.com/office/drawing/2014/main" id="{51722DF2-AAA6-4C13-8C41-F7BEAFE28EA0}"/>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AAE46240-9047-4A99-B023-6095A2F0E683}"/>
              </a:ext>
            </a:extLst>
          </p:cNvPr>
          <p:cNvSpPr>
            <a:spLocks noGrp="1"/>
          </p:cNvSpPr>
          <p:nvPr>
            <p:ph type="sldNum" sz="quarter" idx="12"/>
          </p:nvPr>
        </p:nvSpPr>
        <p:spPr/>
        <p:txBody>
          <a:bodyPr/>
          <a:lstStyle/>
          <a:p>
            <a:fld id="{909A63E0-9C55-41FE-BE94-C73968ED251E}" type="slidenum">
              <a:rPr lang="en-US" smtClean="0"/>
              <a:pPr/>
              <a:t>3</a:t>
            </a:fld>
            <a:endParaRPr lang="en-US"/>
          </a:p>
        </p:txBody>
      </p:sp>
      <p:sp>
        <p:nvSpPr>
          <p:cNvPr id="5" name="Content Placeholder 4">
            <a:extLst>
              <a:ext uri="{FF2B5EF4-FFF2-40B4-BE49-F238E27FC236}">
                <a16:creationId xmlns:a16="http://schemas.microsoft.com/office/drawing/2014/main" id="{4B0D01A2-A8FF-468E-90A7-2A6D2C000957}"/>
              </a:ext>
            </a:extLst>
          </p:cNvPr>
          <p:cNvSpPr>
            <a:spLocks noGrp="1"/>
          </p:cNvSpPr>
          <p:nvPr>
            <p:ph sz="quarter" idx="1"/>
          </p:nvPr>
        </p:nvSpPr>
        <p:spPr>
          <a:xfrm>
            <a:off x="301752" y="1527048"/>
            <a:ext cx="8651748" cy="4877936"/>
          </a:xfrm>
        </p:spPr>
        <p:txBody>
          <a:bodyPr>
            <a:normAutofit fontScale="92500" lnSpcReduction="20000"/>
          </a:bodyPr>
          <a:lstStyle/>
          <a:p>
            <a:r>
              <a:rPr lang="en-US" dirty="0">
                <a:solidFill>
                  <a:srgbClr val="0000CC"/>
                </a:solidFill>
              </a:rPr>
              <a:t>Review recommended changes (quick)</a:t>
            </a:r>
          </a:p>
          <a:p>
            <a:r>
              <a:rPr lang="en-US" dirty="0">
                <a:solidFill>
                  <a:srgbClr val="0000CC"/>
                </a:solidFill>
              </a:rPr>
              <a:t>Data overview</a:t>
            </a:r>
          </a:p>
          <a:p>
            <a:pPr lvl="1"/>
            <a:r>
              <a:rPr lang="en-US" dirty="0">
                <a:solidFill>
                  <a:srgbClr val="0000CC"/>
                </a:solidFill>
              </a:rPr>
              <a:t>Claims data from 2017 (Q1) – 2019 (Q2)</a:t>
            </a:r>
          </a:p>
          <a:p>
            <a:r>
              <a:rPr lang="en-US" dirty="0">
                <a:solidFill>
                  <a:srgbClr val="0000CC"/>
                </a:solidFill>
              </a:rPr>
              <a:t>First measures</a:t>
            </a:r>
          </a:p>
          <a:p>
            <a:pPr lvl="1"/>
            <a:r>
              <a:rPr lang="en-US" dirty="0">
                <a:solidFill>
                  <a:srgbClr val="0000CC"/>
                </a:solidFill>
              </a:rPr>
              <a:t>Consider being a measure champion</a:t>
            </a:r>
          </a:p>
          <a:p>
            <a:pPr lvl="1"/>
            <a:r>
              <a:rPr lang="en-US" dirty="0">
                <a:solidFill>
                  <a:srgbClr val="0000CC"/>
                </a:solidFill>
              </a:rPr>
              <a:t>Question: Are we at a point where we can choose the first measures?</a:t>
            </a:r>
          </a:p>
          <a:p>
            <a:r>
              <a:rPr lang="en-US" dirty="0">
                <a:solidFill>
                  <a:srgbClr val="0000CC"/>
                </a:solidFill>
              </a:rPr>
              <a:t>What will a submittal look like?</a:t>
            </a:r>
          </a:p>
          <a:p>
            <a:pPr lvl="1"/>
            <a:r>
              <a:rPr lang="en-US" dirty="0">
                <a:solidFill>
                  <a:srgbClr val="0000CC"/>
                </a:solidFill>
              </a:rPr>
              <a:t>Remember the goal is that hybrid measures can provide </a:t>
            </a:r>
            <a:r>
              <a:rPr lang="en-US" i="1" dirty="0">
                <a:solidFill>
                  <a:srgbClr val="0000CC"/>
                </a:solidFill>
              </a:rPr>
              <a:t>deeper/more complete </a:t>
            </a:r>
            <a:r>
              <a:rPr lang="en-US" dirty="0">
                <a:solidFill>
                  <a:srgbClr val="0000CC"/>
                </a:solidFill>
              </a:rPr>
              <a:t>documentation (the first time) since deliverables are clearly set up-front</a:t>
            </a:r>
          </a:p>
          <a:p>
            <a:endParaRPr lang="en-US" sz="1700" dirty="0">
              <a:solidFill>
                <a:srgbClr val="0000CC"/>
              </a:solidFill>
            </a:endParaRPr>
          </a:p>
          <a:p>
            <a:r>
              <a:rPr lang="en-US" dirty="0">
                <a:solidFill>
                  <a:srgbClr val="0000CC"/>
                </a:solidFill>
              </a:rPr>
              <a:t>Next meeting (3/5 – in 2 weeks)</a:t>
            </a:r>
          </a:p>
          <a:p>
            <a:pPr lvl="1"/>
            <a:r>
              <a:rPr lang="en-US" dirty="0">
                <a:solidFill>
                  <a:srgbClr val="0000CC"/>
                </a:solidFill>
              </a:rPr>
              <a:t>Voting – prior to meeting on measures</a:t>
            </a:r>
          </a:p>
          <a:p>
            <a:pPr lvl="1"/>
            <a:r>
              <a:rPr lang="en-US" dirty="0">
                <a:solidFill>
                  <a:srgbClr val="0000CC"/>
                </a:solidFill>
              </a:rPr>
              <a:t>Discuss the top measure choices</a:t>
            </a:r>
          </a:p>
          <a:p>
            <a:pPr lvl="1"/>
            <a:r>
              <a:rPr lang="en-US" dirty="0">
                <a:solidFill>
                  <a:srgbClr val="0000CC"/>
                </a:solidFill>
              </a:rPr>
              <a:t>Discuss process flow in more detail</a:t>
            </a:r>
          </a:p>
          <a:p>
            <a:pPr lvl="1"/>
            <a:endParaRPr lang="en-US" dirty="0">
              <a:solidFill>
                <a:srgbClr val="0000CC"/>
              </a:solidFill>
            </a:endParaRPr>
          </a:p>
        </p:txBody>
      </p:sp>
      <p:sp>
        <p:nvSpPr>
          <p:cNvPr id="6" name="TextBox 5">
            <a:extLst>
              <a:ext uri="{FF2B5EF4-FFF2-40B4-BE49-F238E27FC236}">
                <a16:creationId xmlns:a16="http://schemas.microsoft.com/office/drawing/2014/main" id="{22C68F2B-24CA-47C8-B336-A0AFCA3BFD11}"/>
              </a:ext>
            </a:extLst>
          </p:cNvPr>
          <p:cNvSpPr txBox="1"/>
          <p:nvPr/>
        </p:nvSpPr>
        <p:spPr>
          <a:xfrm>
            <a:off x="1594916" y="6404831"/>
            <a:ext cx="5990743" cy="369332"/>
          </a:xfrm>
          <a:prstGeom prst="rect">
            <a:avLst/>
          </a:prstGeom>
          <a:solidFill>
            <a:schemeClr val="bg2">
              <a:lumMod val="75000"/>
            </a:schemeClr>
          </a:solidFill>
          <a:ln>
            <a:solidFill>
              <a:schemeClr val="tx1"/>
            </a:solidFill>
          </a:ln>
        </p:spPr>
        <p:txBody>
          <a:bodyPr wrap="none" rtlCol="0">
            <a:spAutoFit/>
          </a:bodyPr>
          <a:lstStyle/>
          <a:p>
            <a:r>
              <a:rPr lang="en-US" dirty="0">
                <a:solidFill>
                  <a:srgbClr val="0000CC"/>
                </a:solidFill>
              </a:rPr>
              <a:t>Information changed from the 1st meeting is in </a:t>
            </a:r>
            <a:r>
              <a:rPr lang="en-US" u="sng" dirty="0">
                <a:solidFill>
                  <a:srgbClr val="0000CC"/>
                </a:solidFill>
              </a:rPr>
              <a:t>blue</a:t>
            </a:r>
            <a:r>
              <a:rPr lang="en-US" dirty="0">
                <a:solidFill>
                  <a:srgbClr val="0000CC"/>
                </a:solidFill>
              </a:rPr>
              <a:t> text.</a:t>
            </a:r>
          </a:p>
        </p:txBody>
      </p:sp>
      <p:sp>
        <p:nvSpPr>
          <p:cNvPr id="7" name="Rectangle: Rounded Corners 6">
            <a:hlinkClick r:id="rId3" action="ppaction://hlinksldjump"/>
            <a:extLst>
              <a:ext uri="{FF2B5EF4-FFF2-40B4-BE49-F238E27FC236}">
                <a16:creationId xmlns:a16="http://schemas.microsoft.com/office/drawing/2014/main" id="{E42F3BC6-05F1-4D00-8E90-38E3A03494B2}"/>
              </a:ext>
            </a:extLst>
          </p:cNvPr>
          <p:cNvSpPr/>
          <p:nvPr/>
        </p:nvSpPr>
        <p:spPr>
          <a:xfrm>
            <a:off x="2971800" y="2628900"/>
            <a:ext cx="1219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Measures</a:t>
            </a:r>
          </a:p>
        </p:txBody>
      </p:sp>
      <p:sp>
        <p:nvSpPr>
          <p:cNvPr id="8" name="Rectangle: Rounded Corners 7">
            <a:hlinkClick r:id="rId4" action="ppaction://hlinksldjump"/>
            <a:extLst>
              <a:ext uri="{FF2B5EF4-FFF2-40B4-BE49-F238E27FC236}">
                <a16:creationId xmlns:a16="http://schemas.microsoft.com/office/drawing/2014/main" id="{5C223C16-8953-4050-A0CD-B83685AA7F98}"/>
              </a:ext>
            </a:extLst>
          </p:cNvPr>
          <p:cNvSpPr/>
          <p:nvPr/>
        </p:nvSpPr>
        <p:spPr>
          <a:xfrm>
            <a:off x="5124450" y="3584121"/>
            <a:ext cx="13335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Submittal</a:t>
            </a:r>
          </a:p>
        </p:txBody>
      </p:sp>
    </p:spTree>
    <p:extLst>
      <p:ext uri="{BB962C8B-B14F-4D97-AF65-F5344CB8AC3E}">
        <p14:creationId xmlns:p14="http://schemas.microsoft.com/office/powerpoint/2010/main" val="419437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3A3F-7655-47CF-A7DC-B10DDD386CE8}"/>
              </a:ext>
            </a:extLst>
          </p:cNvPr>
          <p:cNvSpPr>
            <a:spLocks noGrp="1"/>
          </p:cNvSpPr>
          <p:nvPr>
            <p:ph type="title"/>
          </p:nvPr>
        </p:nvSpPr>
        <p:spPr>
          <a:xfrm>
            <a:off x="301752" y="228600"/>
            <a:ext cx="7927848" cy="758952"/>
          </a:xfrm>
        </p:spPr>
        <p:txBody>
          <a:bodyPr>
            <a:normAutofit fontScale="90000"/>
          </a:bodyPr>
          <a:lstStyle/>
          <a:p>
            <a:r>
              <a:rPr lang="en-US" dirty="0"/>
              <a:t>New Question: For CA - Deemed or Custom?</a:t>
            </a:r>
          </a:p>
        </p:txBody>
      </p:sp>
      <p:sp>
        <p:nvSpPr>
          <p:cNvPr id="3" name="Date Placeholder 2">
            <a:extLst>
              <a:ext uri="{FF2B5EF4-FFF2-40B4-BE49-F238E27FC236}">
                <a16:creationId xmlns:a16="http://schemas.microsoft.com/office/drawing/2014/main" id="{7296ECCA-9E15-46BC-985E-8D9F304BC2AC}"/>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F41E0674-803B-465C-8BE7-9DDB29AD7C09}"/>
              </a:ext>
            </a:extLst>
          </p:cNvPr>
          <p:cNvSpPr>
            <a:spLocks noGrp="1"/>
          </p:cNvSpPr>
          <p:nvPr>
            <p:ph type="sldNum" sz="quarter" idx="12"/>
          </p:nvPr>
        </p:nvSpPr>
        <p:spPr/>
        <p:txBody>
          <a:bodyPr/>
          <a:lstStyle/>
          <a:p>
            <a:fld id="{909A63E0-9C55-41FE-BE94-C73968ED251E}" type="slidenum">
              <a:rPr lang="en-US" smtClean="0"/>
              <a:pPr/>
              <a:t>4</a:t>
            </a:fld>
            <a:endParaRPr lang="en-US"/>
          </a:p>
        </p:txBody>
      </p:sp>
      <p:sp>
        <p:nvSpPr>
          <p:cNvPr id="5" name="Content Placeholder 4">
            <a:extLst>
              <a:ext uri="{FF2B5EF4-FFF2-40B4-BE49-F238E27FC236}">
                <a16:creationId xmlns:a16="http://schemas.microsoft.com/office/drawing/2014/main" id="{4DECD50F-AA35-450F-AB79-24AB53EACC13}"/>
              </a:ext>
            </a:extLst>
          </p:cNvPr>
          <p:cNvSpPr>
            <a:spLocks noGrp="1"/>
          </p:cNvSpPr>
          <p:nvPr>
            <p:ph sz="quarter" idx="1"/>
          </p:nvPr>
        </p:nvSpPr>
        <p:spPr>
          <a:xfrm>
            <a:off x="301752" y="1527048"/>
            <a:ext cx="8503920" cy="4877936"/>
          </a:xfrm>
        </p:spPr>
        <p:txBody>
          <a:bodyPr>
            <a:normAutofit fontScale="77500" lnSpcReduction="20000"/>
          </a:bodyPr>
          <a:lstStyle/>
          <a:p>
            <a:r>
              <a:rPr lang="en-US" dirty="0"/>
              <a:t>Should the measure be “claimed” ultimately as deemed or custom?</a:t>
            </a:r>
          </a:p>
          <a:p>
            <a:pPr lvl="1"/>
            <a:r>
              <a:rPr lang="en-US" dirty="0">
                <a:solidFill>
                  <a:schemeClr val="tx1"/>
                </a:solidFill>
              </a:rPr>
              <a:t>If Deemed</a:t>
            </a:r>
          </a:p>
          <a:p>
            <a:pPr lvl="2"/>
            <a:r>
              <a:rPr lang="en-US" dirty="0"/>
              <a:t>Issues</a:t>
            </a:r>
          </a:p>
          <a:p>
            <a:pPr lvl="3"/>
            <a:r>
              <a:rPr lang="en-US" dirty="0">
                <a:solidFill>
                  <a:schemeClr val="tx1"/>
                </a:solidFill>
              </a:rPr>
              <a:t>May be CEDARS limitations (not designed to intake parameters that may calculate the savings)</a:t>
            </a:r>
          </a:p>
          <a:p>
            <a:pPr lvl="2"/>
            <a:r>
              <a:rPr lang="en-US" dirty="0"/>
              <a:t>Benefits</a:t>
            </a:r>
          </a:p>
          <a:p>
            <a:pPr lvl="3"/>
            <a:r>
              <a:rPr lang="en-US" dirty="0">
                <a:solidFill>
                  <a:schemeClr val="tx1"/>
                </a:solidFill>
              </a:rPr>
              <a:t>Not subject to ex ante review once measure is approved</a:t>
            </a:r>
            <a:endParaRPr lang="en-US" dirty="0">
              <a:solidFill>
                <a:srgbClr val="0000CC"/>
              </a:solidFill>
            </a:endParaRPr>
          </a:p>
          <a:p>
            <a:pPr lvl="3"/>
            <a:r>
              <a:rPr lang="en-US" dirty="0">
                <a:solidFill>
                  <a:srgbClr val="0000CC"/>
                </a:solidFill>
              </a:rPr>
              <a:t>Feedback</a:t>
            </a:r>
            <a:r>
              <a:rPr lang="en-US" dirty="0">
                <a:solidFill>
                  <a:schemeClr val="tx1"/>
                </a:solidFill>
              </a:rPr>
              <a:t>: Can use a deemed NTG value remove the need for POE?</a:t>
            </a:r>
          </a:p>
          <a:p>
            <a:pPr lvl="1"/>
            <a:r>
              <a:rPr lang="en-US" dirty="0">
                <a:solidFill>
                  <a:schemeClr val="tx1"/>
                </a:solidFill>
              </a:rPr>
              <a:t>If Custom</a:t>
            </a:r>
          </a:p>
          <a:p>
            <a:pPr lvl="2"/>
            <a:r>
              <a:rPr lang="en-US" dirty="0"/>
              <a:t>Issues</a:t>
            </a:r>
          </a:p>
          <a:p>
            <a:pPr lvl="3"/>
            <a:r>
              <a:rPr lang="en-US" dirty="0">
                <a:solidFill>
                  <a:schemeClr val="tx1"/>
                </a:solidFill>
              </a:rPr>
              <a:t>Still subject to custom ex ante review selection unless this can be streamlined</a:t>
            </a:r>
          </a:p>
          <a:p>
            <a:pPr lvl="2"/>
            <a:r>
              <a:rPr lang="en-US" dirty="0"/>
              <a:t>Benefits</a:t>
            </a:r>
          </a:p>
          <a:p>
            <a:pPr lvl="3"/>
            <a:r>
              <a:rPr lang="en-US" dirty="0">
                <a:solidFill>
                  <a:schemeClr val="tx1"/>
                </a:solidFill>
              </a:rPr>
              <a:t>Pre-approved calculator and supporting documentation (</a:t>
            </a:r>
            <a:r>
              <a:rPr lang="en-US" dirty="0" err="1">
                <a:solidFill>
                  <a:schemeClr val="tx1"/>
                </a:solidFill>
              </a:rPr>
              <a:t>ie</a:t>
            </a:r>
            <a:r>
              <a:rPr lang="en-US" dirty="0">
                <a:solidFill>
                  <a:schemeClr val="tx1"/>
                </a:solidFill>
              </a:rPr>
              <a:t>, a “deemed” calculator) could improve the process</a:t>
            </a:r>
          </a:p>
          <a:p>
            <a:pPr lvl="3"/>
            <a:r>
              <a:rPr lang="en-US" dirty="0">
                <a:solidFill>
                  <a:srgbClr val="0000CC"/>
                </a:solidFill>
              </a:rPr>
              <a:t>Subject to light-touch  custom-project review (similar to Modified Lighting Calculator, </a:t>
            </a:r>
            <a:r>
              <a:rPr lang="en-US" dirty="0" err="1">
                <a:solidFill>
                  <a:srgbClr val="0000CC"/>
                </a:solidFill>
              </a:rPr>
              <a:t>MLc</a:t>
            </a:r>
            <a:r>
              <a:rPr lang="en-US" dirty="0">
                <a:solidFill>
                  <a:srgbClr val="0000CC"/>
                </a:solidFill>
              </a:rPr>
              <a:t>-based DI program)</a:t>
            </a:r>
            <a:endParaRPr lang="en-US" dirty="0">
              <a:solidFill>
                <a:schemeClr val="tx1"/>
              </a:solidFill>
            </a:endParaRPr>
          </a:p>
          <a:p>
            <a:r>
              <a:rPr lang="en-US" dirty="0">
                <a:solidFill>
                  <a:srgbClr val="0000CC"/>
                </a:solidFill>
              </a:rPr>
              <a:t>Next Step</a:t>
            </a:r>
          </a:p>
          <a:p>
            <a:pPr lvl="1"/>
            <a:r>
              <a:rPr lang="en-US" dirty="0">
                <a:solidFill>
                  <a:srgbClr val="0000CC"/>
                </a:solidFill>
              </a:rPr>
              <a:t>Determine the limitations in CEDARS to support claims (Action: Ayad)</a:t>
            </a:r>
          </a:p>
        </p:txBody>
      </p:sp>
    </p:spTree>
    <p:extLst>
      <p:ext uri="{BB962C8B-B14F-4D97-AF65-F5344CB8AC3E}">
        <p14:creationId xmlns:p14="http://schemas.microsoft.com/office/powerpoint/2010/main" val="51486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63B6-7444-4DA8-B7DB-50AB9447FE42}"/>
              </a:ext>
            </a:extLst>
          </p:cNvPr>
          <p:cNvSpPr>
            <a:spLocks noGrp="1"/>
          </p:cNvSpPr>
          <p:nvPr>
            <p:ph type="title"/>
          </p:nvPr>
        </p:nvSpPr>
        <p:spPr/>
        <p:txBody>
          <a:bodyPr/>
          <a:lstStyle/>
          <a:p>
            <a:r>
              <a:rPr lang="en-US" dirty="0"/>
              <a:t>Hybrid Measures with the eTRM</a:t>
            </a:r>
          </a:p>
        </p:txBody>
      </p:sp>
      <p:sp>
        <p:nvSpPr>
          <p:cNvPr id="3" name="Date Placeholder 2">
            <a:extLst>
              <a:ext uri="{FF2B5EF4-FFF2-40B4-BE49-F238E27FC236}">
                <a16:creationId xmlns:a16="http://schemas.microsoft.com/office/drawing/2014/main" id="{666AB473-05CA-427F-ADAE-22DF4DE37A0D}"/>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D4A443F6-7C1F-4BD6-BE0E-AF2E493DB3E0}"/>
              </a:ext>
            </a:extLst>
          </p:cNvPr>
          <p:cNvSpPr>
            <a:spLocks noGrp="1"/>
          </p:cNvSpPr>
          <p:nvPr>
            <p:ph type="sldNum" sz="quarter" idx="12"/>
          </p:nvPr>
        </p:nvSpPr>
        <p:spPr/>
        <p:txBody>
          <a:bodyPr/>
          <a:lstStyle/>
          <a:p>
            <a:fld id="{909A63E0-9C55-41FE-BE94-C73968ED251E}" type="slidenum">
              <a:rPr lang="en-US" smtClean="0"/>
              <a:pPr/>
              <a:t>5</a:t>
            </a:fld>
            <a:endParaRPr lang="en-US"/>
          </a:p>
        </p:txBody>
      </p:sp>
      <p:sp>
        <p:nvSpPr>
          <p:cNvPr id="5" name="Content Placeholder 4">
            <a:extLst>
              <a:ext uri="{FF2B5EF4-FFF2-40B4-BE49-F238E27FC236}">
                <a16:creationId xmlns:a16="http://schemas.microsoft.com/office/drawing/2014/main" id="{9DDF7AD8-79CD-4392-98A4-0F7695C16BA0}"/>
              </a:ext>
            </a:extLst>
          </p:cNvPr>
          <p:cNvSpPr>
            <a:spLocks noGrp="1"/>
          </p:cNvSpPr>
          <p:nvPr>
            <p:ph sz="quarter" idx="1"/>
          </p:nvPr>
        </p:nvSpPr>
        <p:spPr/>
        <p:txBody>
          <a:bodyPr>
            <a:normAutofit/>
          </a:bodyPr>
          <a:lstStyle/>
          <a:p>
            <a:r>
              <a:rPr lang="en-US" dirty="0"/>
              <a:t>Goal</a:t>
            </a:r>
          </a:p>
          <a:p>
            <a:pPr lvl="1"/>
            <a:r>
              <a:rPr lang="en-US" dirty="0"/>
              <a:t>Review a strawman concept of a hybrid measure </a:t>
            </a:r>
          </a:p>
          <a:p>
            <a:pPr lvl="1"/>
            <a:r>
              <a:rPr lang="en-US" dirty="0"/>
              <a:t>Assemble a subcommittee to begin discussing the topic</a:t>
            </a:r>
          </a:p>
          <a:p>
            <a:pPr lvl="1"/>
            <a:endParaRPr lang="en-US" dirty="0"/>
          </a:p>
          <a:p>
            <a:r>
              <a:rPr lang="en-US" dirty="0"/>
              <a:t>Business Plan Goals</a:t>
            </a:r>
          </a:p>
          <a:p>
            <a:pPr lvl="1"/>
            <a:r>
              <a:rPr lang="en-US" sz="2300" dirty="0"/>
              <a:t>Develop guidelines for “hybrid measures” created through consensus process</a:t>
            </a:r>
            <a:endParaRPr lang="en-US" sz="3900" dirty="0"/>
          </a:p>
          <a:p>
            <a:pPr lvl="1"/>
            <a:r>
              <a:rPr lang="en-US" dirty="0"/>
              <a:t>Identify and create hybrid measures</a:t>
            </a:r>
          </a:p>
        </p:txBody>
      </p:sp>
    </p:spTree>
    <p:extLst>
      <p:ext uri="{BB962C8B-B14F-4D97-AF65-F5344CB8AC3E}">
        <p14:creationId xmlns:p14="http://schemas.microsoft.com/office/powerpoint/2010/main" val="325020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p:txBody>
          <a:bodyPr/>
          <a:lstStyle/>
          <a:p>
            <a:r>
              <a:rPr lang="en-US" dirty="0"/>
              <a:t>Hybrid Measure</a:t>
            </a:r>
            <a:endParaRPr lang="en-US" i="1" dirty="0">
              <a:solidFill>
                <a:srgbClr val="0000CC"/>
              </a:solidFill>
            </a:endParaRP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6</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p:txBody>
          <a:bodyPr>
            <a:normAutofit lnSpcReduction="10000"/>
          </a:bodyPr>
          <a:lstStyle/>
          <a:p>
            <a:r>
              <a:rPr lang="en-US" dirty="0"/>
              <a:t>Goals</a:t>
            </a:r>
          </a:p>
          <a:p>
            <a:pPr lvl="1"/>
            <a:r>
              <a:rPr lang="en-US" dirty="0"/>
              <a:t>For a discrete (but growing) number of measures, document a framework for how to submit the custom measure</a:t>
            </a:r>
          </a:p>
          <a:p>
            <a:pPr lvl="1"/>
            <a:r>
              <a:rPr lang="en-US" dirty="0"/>
              <a:t>Clarity that the submittal is expected to result in packets that:</a:t>
            </a:r>
          </a:p>
          <a:p>
            <a:pPr lvl="2"/>
            <a:r>
              <a:rPr lang="en-US" dirty="0"/>
              <a:t>Provide deeper / more complete documentation</a:t>
            </a:r>
          </a:p>
          <a:p>
            <a:pPr lvl="2"/>
            <a:r>
              <a:rPr lang="en-US" dirty="0"/>
              <a:t>Require less review / oversite</a:t>
            </a:r>
          </a:p>
          <a:p>
            <a:pPr lvl="2"/>
            <a:r>
              <a:rPr lang="en-US" dirty="0"/>
              <a:t>Provide clarity and assurance on the approval process</a:t>
            </a:r>
          </a:p>
          <a:p>
            <a:pPr lvl="1"/>
            <a:r>
              <a:rPr lang="en-US" dirty="0"/>
              <a:t>Captures data in a structured format that could:</a:t>
            </a:r>
          </a:p>
          <a:p>
            <a:pPr lvl="2"/>
            <a:r>
              <a:rPr lang="en-US" dirty="0"/>
              <a:t>Improve inputs over time</a:t>
            </a:r>
          </a:p>
          <a:p>
            <a:pPr lvl="2"/>
            <a:r>
              <a:rPr lang="en-US" dirty="0"/>
              <a:t>Result in converting the hybrid measure to a deemed measure</a:t>
            </a:r>
          </a:p>
          <a:p>
            <a:pPr lvl="1"/>
            <a:r>
              <a:rPr lang="en-US" dirty="0">
                <a:solidFill>
                  <a:schemeClr val="tx1"/>
                </a:solidFill>
              </a:rPr>
              <a:t>Need standard process for application flow</a:t>
            </a:r>
          </a:p>
          <a:p>
            <a:pPr lvl="1"/>
            <a:r>
              <a:rPr lang="en-US" dirty="0">
                <a:solidFill>
                  <a:srgbClr val="0000CC"/>
                </a:solidFill>
              </a:rPr>
              <a:t>Anything else? </a:t>
            </a:r>
            <a:r>
              <a:rPr lang="en-US" dirty="0">
                <a:solidFill>
                  <a:schemeClr val="tx1"/>
                </a:solidFill>
              </a:rPr>
              <a:t>(</a:t>
            </a:r>
            <a:r>
              <a:rPr lang="en-US" i="1" dirty="0">
                <a:solidFill>
                  <a:srgbClr val="0000CC"/>
                </a:solidFill>
              </a:rPr>
              <a:t>email me your ideas to integrate</a:t>
            </a:r>
            <a:r>
              <a:rPr lang="en-US" dirty="0">
                <a:solidFill>
                  <a:schemeClr val="tx1"/>
                </a:solidFill>
              </a:rPr>
              <a:t>)</a:t>
            </a:r>
          </a:p>
          <a:p>
            <a:pPr marL="0" indent="0">
              <a:buNone/>
            </a:pPr>
            <a:endParaRPr lang="en-US" dirty="0"/>
          </a:p>
        </p:txBody>
      </p:sp>
    </p:spTree>
    <p:extLst>
      <p:ext uri="{BB962C8B-B14F-4D97-AF65-F5344CB8AC3E}">
        <p14:creationId xmlns:p14="http://schemas.microsoft.com/office/powerpoint/2010/main" val="565446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p:txBody>
          <a:bodyPr/>
          <a:lstStyle/>
          <a:p>
            <a:r>
              <a:rPr lang="en-US" dirty="0"/>
              <a:t>Hybrid Measure</a:t>
            </a:r>
            <a:endParaRPr lang="en-US" i="1" dirty="0">
              <a:solidFill>
                <a:srgbClr val="0000CC"/>
              </a:solidFill>
            </a:endParaRP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7</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p:txBody>
          <a:bodyPr>
            <a:normAutofit fontScale="92500"/>
          </a:bodyPr>
          <a:lstStyle/>
          <a:p>
            <a:r>
              <a:rPr lang="en-US" dirty="0"/>
              <a:t>Target Measure</a:t>
            </a:r>
          </a:p>
          <a:p>
            <a:pPr lvl="1"/>
            <a:r>
              <a:rPr lang="en-US" dirty="0"/>
              <a:t>Installed frequently, repeatably throughout the state</a:t>
            </a:r>
          </a:p>
          <a:p>
            <a:pPr lvl="1"/>
            <a:r>
              <a:rPr lang="en-US" dirty="0"/>
              <a:t>Enough clarity about the installation exists that there is </a:t>
            </a:r>
            <a:r>
              <a:rPr lang="en-US" dirty="0">
                <a:solidFill>
                  <a:srgbClr val="0000CC"/>
                </a:solidFill>
              </a:rPr>
              <a:t>acceptable trade-off between rigor and reliability of the measure savings amount, persistence, double-dipping, gaming, etc. </a:t>
            </a:r>
            <a:r>
              <a:rPr lang="en-US" strike="sngStrike" dirty="0">
                <a:solidFill>
                  <a:srgbClr val="FF0000"/>
                </a:solidFill>
              </a:rPr>
              <a:t>no ambiguity about whether the measure should be custom or deemed</a:t>
            </a:r>
          </a:p>
          <a:p>
            <a:pPr lvl="1"/>
            <a:r>
              <a:rPr lang="en-US" dirty="0">
                <a:solidFill>
                  <a:srgbClr val="0000CC"/>
                </a:solidFill>
              </a:rPr>
              <a:t>Clear relationship between impact parameters </a:t>
            </a:r>
          </a:p>
          <a:p>
            <a:pPr lvl="1"/>
            <a:r>
              <a:rPr lang="en-US" dirty="0"/>
              <a:t>Minimum and maximum project size</a:t>
            </a:r>
            <a:r>
              <a:rPr lang="en-US" strike="sngStrike" dirty="0">
                <a:solidFill>
                  <a:srgbClr val="FF0000"/>
                </a:solidFill>
              </a:rPr>
              <a:t>s</a:t>
            </a:r>
            <a:r>
              <a:rPr lang="en-US" dirty="0"/>
              <a:t> </a:t>
            </a:r>
            <a:r>
              <a:rPr lang="en-US" dirty="0">
                <a:solidFill>
                  <a:srgbClr val="0000CC"/>
                </a:solidFill>
              </a:rPr>
              <a:t>or incentive amount</a:t>
            </a:r>
            <a:r>
              <a:rPr lang="en-US" dirty="0"/>
              <a:t> could exist (per unit)</a:t>
            </a:r>
          </a:p>
          <a:p>
            <a:pPr lvl="2"/>
            <a:r>
              <a:rPr lang="en-US" dirty="0"/>
              <a:t>Ideally streamlined approach can reduce the minimum threshold </a:t>
            </a:r>
            <a:r>
              <a:rPr lang="en-US" dirty="0">
                <a:solidFill>
                  <a:srgbClr val="0000CC"/>
                </a:solidFill>
              </a:rPr>
              <a:t>of savings </a:t>
            </a:r>
            <a:r>
              <a:rPr lang="en-US" dirty="0"/>
              <a:t>for accepting a project</a:t>
            </a:r>
          </a:p>
          <a:p>
            <a:pPr lvl="2"/>
            <a:r>
              <a:rPr lang="en-US" dirty="0">
                <a:solidFill>
                  <a:srgbClr val="0000CC"/>
                </a:solidFill>
              </a:rPr>
              <a:t>Alternatively, more stringent “voluntary” M&amp;V could increase the maximum incentive below which CPR can be streamlined (waived?)</a:t>
            </a:r>
          </a:p>
          <a:p>
            <a:pPr lvl="1"/>
            <a:endParaRPr lang="en-US" dirty="0"/>
          </a:p>
          <a:p>
            <a:pPr marL="0" indent="0">
              <a:buNone/>
            </a:pPr>
            <a:endParaRPr lang="en-US" dirty="0"/>
          </a:p>
        </p:txBody>
      </p:sp>
    </p:spTree>
    <p:extLst>
      <p:ext uri="{BB962C8B-B14F-4D97-AF65-F5344CB8AC3E}">
        <p14:creationId xmlns:p14="http://schemas.microsoft.com/office/powerpoint/2010/main" val="209707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66D6B-3EFD-41F8-AAF9-3CB1E53CB8CB}"/>
              </a:ext>
            </a:extLst>
          </p:cNvPr>
          <p:cNvSpPr>
            <a:spLocks noGrp="1"/>
          </p:cNvSpPr>
          <p:nvPr>
            <p:ph type="title"/>
          </p:nvPr>
        </p:nvSpPr>
        <p:spPr/>
        <p:txBody>
          <a:bodyPr/>
          <a:lstStyle/>
          <a:p>
            <a:r>
              <a:rPr lang="en-US" dirty="0"/>
              <a:t>Hybrid Examples</a:t>
            </a:r>
          </a:p>
        </p:txBody>
      </p:sp>
      <p:sp>
        <p:nvSpPr>
          <p:cNvPr id="3" name="Date Placeholder 2">
            <a:extLst>
              <a:ext uri="{FF2B5EF4-FFF2-40B4-BE49-F238E27FC236}">
                <a16:creationId xmlns:a16="http://schemas.microsoft.com/office/drawing/2014/main" id="{E04B7E8F-BB9B-4D65-8CAC-EB8D846B67E1}"/>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B1C8B06F-FB21-40B8-90D2-8167E6B87BD8}"/>
              </a:ext>
            </a:extLst>
          </p:cNvPr>
          <p:cNvSpPr>
            <a:spLocks noGrp="1"/>
          </p:cNvSpPr>
          <p:nvPr>
            <p:ph type="sldNum" sz="quarter" idx="12"/>
          </p:nvPr>
        </p:nvSpPr>
        <p:spPr/>
        <p:txBody>
          <a:bodyPr/>
          <a:lstStyle/>
          <a:p>
            <a:fld id="{909A63E0-9C55-41FE-BE94-C73968ED251E}" type="slidenum">
              <a:rPr lang="en-US" smtClean="0"/>
              <a:pPr/>
              <a:t>8</a:t>
            </a:fld>
            <a:endParaRPr lang="en-US"/>
          </a:p>
        </p:txBody>
      </p:sp>
      <p:sp>
        <p:nvSpPr>
          <p:cNvPr id="5" name="Content Placeholder 4">
            <a:extLst>
              <a:ext uri="{FF2B5EF4-FFF2-40B4-BE49-F238E27FC236}">
                <a16:creationId xmlns:a16="http://schemas.microsoft.com/office/drawing/2014/main" id="{32FADD00-50AD-427F-894A-3D4F78C6A662}"/>
              </a:ext>
            </a:extLst>
          </p:cNvPr>
          <p:cNvSpPr>
            <a:spLocks noGrp="1"/>
          </p:cNvSpPr>
          <p:nvPr>
            <p:ph sz="quarter" idx="1"/>
          </p:nvPr>
        </p:nvSpPr>
        <p:spPr>
          <a:xfrm>
            <a:off x="301752" y="1527048"/>
            <a:ext cx="8689848" cy="4877936"/>
          </a:xfrm>
        </p:spPr>
        <p:txBody>
          <a:bodyPr>
            <a:normAutofit fontScale="92500" lnSpcReduction="10000"/>
          </a:bodyPr>
          <a:lstStyle/>
          <a:p>
            <a:r>
              <a:rPr lang="en-US" dirty="0"/>
              <a:t>Example Types</a:t>
            </a:r>
          </a:p>
          <a:p>
            <a:pPr lvl="1"/>
            <a:r>
              <a:rPr lang="en-US" dirty="0"/>
              <a:t>Type 1: Today, measure considered to be custom</a:t>
            </a:r>
          </a:p>
          <a:p>
            <a:pPr lvl="2"/>
            <a:r>
              <a:rPr lang="en-US" dirty="0"/>
              <a:t>Calculation methodology generally accepted</a:t>
            </a:r>
          </a:p>
          <a:p>
            <a:pPr lvl="2"/>
            <a:r>
              <a:rPr lang="en-US" dirty="0"/>
              <a:t>Baselines generally accepted for various building types / customer sizes</a:t>
            </a:r>
          </a:p>
          <a:p>
            <a:pPr lvl="2"/>
            <a:r>
              <a:rPr lang="en-US" dirty="0"/>
              <a:t>Savings may vary significantly based upon one or more sensitive variables</a:t>
            </a:r>
          </a:p>
          <a:p>
            <a:pPr lvl="2"/>
            <a:r>
              <a:rPr lang="en-US" dirty="0"/>
              <a:t>Reasons for installation generally understood</a:t>
            </a:r>
          </a:p>
          <a:p>
            <a:pPr lvl="1"/>
            <a:r>
              <a:rPr lang="en-US" dirty="0"/>
              <a:t>Type 2: Today, measure considered to be deemed</a:t>
            </a:r>
          </a:p>
          <a:p>
            <a:pPr lvl="2"/>
            <a:r>
              <a:rPr lang="en-US" dirty="0"/>
              <a:t>In addition to Type 1 notes, special cases exist that are not included in deemed methodology</a:t>
            </a:r>
          </a:p>
          <a:p>
            <a:pPr lvl="3"/>
            <a:r>
              <a:rPr lang="en-US" dirty="0"/>
              <a:t>Target market or delivery channel may not be included or possible</a:t>
            </a:r>
          </a:p>
          <a:p>
            <a:pPr lvl="3"/>
            <a:r>
              <a:rPr lang="en-US" dirty="0"/>
              <a:t>POU only measure</a:t>
            </a:r>
          </a:p>
          <a:p>
            <a:pPr lvl="1"/>
            <a:r>
              <a:rPr lang="en-US" dirty="0">
                <a:solidFill>
                  <a:schemeClr val="tx1"/>
                </a:solidFill>
              </a:rPr>
              <a:t>Type 3: Approved Prototype Model</a:t>
            </a:r>
          </a:p>
          <a:p>
            <a:pPr lvl="1"/>
            <a:r>
              <a:rPr lang="en-US" dirty="0">
                <a:solidFill>
                  <a:schemeClr val="tx1"/>
                </a:solidFill>
              </a:rPr>
              <a:t>Type 4: Widget that documents its own energy usage</a:t>
            </a:r>
          </a:p>
        </p:txBody>
      </p:sp>
    </p:spTree>
    <p:extLst>
      <p:ext uri="{BB962C8B-B14F-4D97-AF65-F5344CB8AC3E}">
        <p14:creationId xmlns:p14="http://schemas.microsoft.com/office/powerpoint/2010/main" val="144884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76287-D376-4F63-8257-F2668729B791}"/>
              </a:ext>
            </a:extLst>
          </p:cNvPr>
          <p:cNvSpPr>
            <a:spLocks noGrp="1"/>
          </p:cNvSpPr>
          <p:nvPr>
            <p:ph type="title"/>
          </p:nvPr>
        </p:nvSpPr>
        <p:spPr/>
        <p:txBody>
          <a:bodyPr/>
          <a:lstStyle/>
          <a:p>
            <a:r>
              <a:rPr lang="en-US" dirty="0"/>
              <a:t>Hybrid Example: </a:t>
            </a:r>
            <a:r>
              <a:rPr lang="en-US" dirty="0">
                <a:solidFill>
                  <a:srgbClr val="0000CC"/>
                </a:solidFill>
              </a:rPr>
              <a:t>Type 3</a:t>
            </a:r>
          </a:p>
        </p:txBody>
      </p:sp>
      <p:sp>
        <p:nvSpPr>
          <p:cNvPr id="3" name="Date Placeholder 2">
            <a:extLst>
              <a:ext uri="{FF2B5EF4-FFF2-40B4-BE49-F238E27FC236}">
                <a16:creationId xmlns:a16="http://schemas.microsoft.com/office/drawing/2014/main" id="{2E6B9F6D-5C98-4126-B41D-2E7097E088CA}"/>
              </a:ext>
            </a:extLst>
          </p:cNvPr>
          <p:cNvSpPr>
            <a:spLocks noGrp="1"/>
          </p:cNvSpPr>
          <p:nvPr>
            <p:ph type="dt" sz="half" idx="10"/>
          </p:nvPr>
        </p:nvSpPr>
        <p:spPr/>
        <p:txBody>
          <a:bodyPr/>
          <a:lstStyle/>
          <a:p>
            <a:fld id="{F99670A1-5AB7-4033-8000-8EFF7BE3F5AE}" type="datetime1">
              <a:rPr lang="en-US" smtClean="0"/>
              <a:t>2/20/2020</a:t>
            </a:fld>
            <a:endParaRPr lang="en-US" dirty="0"/>
          </a:p>
        </p:txBody>
      </p:sp>
      <p:sp>
        <p:nvSpPr>
          <p:cNvPr id="4" name="Slide Number Placeholder 3">
            <a:extLst>
              <a:ext uri="{FF2B5EF4-FFF2-40B4-BE49-F238E27FC236}">
                <a16:creationId xmlns:a16="http://schemas.microsoft.com/office/drawing/2014/main" id="{4E608455-E41D-4321-9EA3-DBD3F6FC2FA6}"/>
              </a:ext>
            </a:extLst>
          </p:cNvPr>
          <p:cNvSpPr>
            <a:spLocks noGrp="1"/>
          </p:cNvSpPr>
          <p:nvPr>
            <p:ph type="sldNum" sz="quarter" idx="12"/>
          </p:nvPr>
        </p:nvSpPr>
        <p:spPr/>
        <p:txBody>
          <a:bodyPr/>
          <a:lstStyle/>
          <a:p>
            <a:fld id="{909A63E0-9C55-41FE-BE94-C73968ED251E}" type="slidenum">
              <a:rPr lang="en-US" smtClean="0"/>
              <a:pPr/>
              <a:t>9</a:t>
            </a:fld>
            <a:endParaRPr lang="en-US"/>
          </a:p>
        </p:txBody>
      </p:sp>
      <p:sp>
        <p:nvSpPr>
          <p:cNvPr id="5" name="Content Placeholder 4">
            <a:extLst>
              <a:ext uri="{FF2B5EF4-FFF2-40B4-BE49-F238E27FC236}">
                <a16:creationId xmlns:a16="http://schemas.microsoft.com/office/drawing/2014/main" id="{200D4D4A-F36C-46A8-974D-866DB40FB882}"/>
              </a:ext>
            </a:extLst>
          </p:cNvPr>
          <p:cNvSpPr>
            <a:spLocks noGrp="1"/>
          </p:cNvSpPr>
          <p:nvPr>
            <p:ph sz="quarter" idx="1"/>
          </p:nvPr>
        </p:nvSpPr>
        <p:spPr>
          <a:xfrm>
            <a:off x="301752" y="1447800"/>
            <a:ext cx="8503920" cy="4877936"/>
          </a:xfrm>
        </p:spPr>
        <p:txBody>
          <a:bodyPr>
            <a:normAutofit/>
          </a:bodyPr>
          <a:lstStyle/>
          <a:p>
            <a:r>
              <a:rPr lang="en-US" dirty="0"/>
              <a:t>Approved Prototype Model</a:t>
            </a:r>
          </a:p>
          <a:p>
            <a:pPr lvl="1"/>
            <a:r>
              <a:rPr lang="en-US" dirty="0">
                <a:solidFill>
                  <a:schemeClr val="tx1"/>
                </a:solidFill>
              </a:rPr>
              <a:t>Start with an approved prototype model</a:t>
            </a:r>
          </a:p>
          <a:p>
            <a:pPr lvl="1"/>
            <a:r>
              <a:rPr lang="en-US" dirty="0">
                <a:solidFill>
                  <a:schemeClr val="tx1"/>
                </a:solidFill>
              </a:rPr>
              <a:t>Identify a few, specific keywords that can be changed to reflect site specific baseline</a:t>
            </a:r>
          </a:p>
          <a:p>
            <a:pPr lvl="2"/>
            <a:r>
              <a:rPr lang="en-US" dirty="0"/>
              <a:t>Models would not be calibrated to site specific usage</a:t>
            </a:r>
          </a:p>
          <a:p>
            <a:pPr lvl="2"/>
            <a:r>
              <a:rPr lang="en-US" dirty="0"/>
              <a:t>Savings can be calculated per “unit”, </a:t>
            </a:r>
            <a:r>
              <a:rPr lang="en-US" dirty="0" err="1"/>
              <a:t>ie</a:t>
            </a:r>
            <a:r>
              <a:rPr lang="en-US" dirty="0"/>
              <a:t> kWh/ton</a:t>
            </a:r>
          </a:p>
          <a:p>
            <a:pPr lvl="1"/>
            <a:r>
              <a:rPr lang="en-US" dirty="0">
                <a:solidFill>
                  <a:schemeClr val="tx1"/>
                </a:solidFill>
              </a:rPr>
              <a:t>Example:</a:t>
            </a:r>
          </a:p>
          <a:p>
            <a:pPr lvl="2"/>
            <a:r>
              <a:rPr lang="en-US" dirty="0"/>
              <a:t>VFD on Central Plant Pumps and Fans</a:t>
            </a:r>
          </a:p>
          <a:p>
            <a:pPr lvl="3"/>
            <a:r>
              <a:rPr lang="en-US" dirty="0">
                <a:solidFill>
                  <a:schemeClr val="tx1"/>
                </a:solidFill>
              </a:rPr>
              <a:t>Workpaper specifies a constant speed primary and secondary loop</a:t>
            </a:r>
          </a:p>
          <a:p>
            <a:pPr lvl="3"/>
            <a:r>
              <a:rPr lang="en-US" dirty="0">
                <a:solidFill>
                  <a:schemeClr val="tx1"/>
                </a:solidFill>
              </a:rPr>
              <a:t>Existing variable speed secondary pumps would not allow the workpaper to be utilized</a:t>
            </a:r>
          </a:p>
          <a:p>
            <a:pPr lvl="3"/>
            <a:r>
              <a:rPr lang="en-US" dirty="0">
                <a:solidFill>
                  <a:schemeClr val="tx1"/>
                </a:solidFill>
              </a:rPr>
              <a:t>Savings could be calculated “per-HP”</a:t>
            </a:r>
          </a:p>
        </p:txBody>
      </p:sp>
    </p:spTree>
    <p:extLst>
      <p:ext uri="{BB962C8B-B14F-4D97-AF65-F5344CB8AC3E}">
        <p14:creationId xmlns:p14="http://schemas.microsoft.com/office/powerpoint/2010/main" val="8153557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5">
      <a:dk1>
        <a:srgbClr val="141313"/>
      </a:dk1>
      <a:lt1>
        <a:sysClr val="window" lastClr="FFFFFF"/>
      </a:lt1>
      <a:dk2>
        <a:srgbClr val="000B00"/>
      </a:dk2>
      <a:lt2>
        <a:srgbClr val="FFFFFE"/>
      </a:lt2>
      <a:accent1>
        <a:srgbClr val="F8C01B"/>
      </a:accent1>
      <a:accent2>
        <a:srgbClr val="CCB400"/>
      </a:accent2>
      <a:accent3>
        <a:srgbClr val="B79462"/>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14748</TotalTime>
  <Words>2113</Words>
  <Application>Microsoft Office PowerPoint</Application>
  <PresentationFormat>On-screen Show (4:3)</PresentationFormat>
  <Paragraphs>322</Paragraphs>
  <Slides>24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Georgia</vt:lpstr>
      <vt:lpstr>Wingdings</vt:lpstr>
      <vt:lpstr>Wingdings 2</vt:lpstr>
      <vt:lpstr>Civic</vt:lpstr>
      <vt:lpstr>Hybrid Measures Subcommittee Meeting #2</vt:lpstr>
      <vt:lpstr>Quick Updates</vt:lpstr>
      <vt:lpstr>Plan for Today</vt:lpstr>
      <vt:lpstr>New Question: For CA - Deemed or Custom?</vt:lpstr>
      <vt:lpstr>Hybrid Measures with the eTRM</vt:lpstr>
      <vt:lpstr>Hybrid Measure</vt:lpstr>
      <vt:lpstr>Hybrid Measure</vt:lpstr>
      <vt:lpstr>Hybrid Examples</vt:lpstr>
      <vt:lpstr>Hybrid Example: Type 3</vt:lpstr>
      <vt:lpstr>Hybrid Example: Type 4</vt:lpstr>
      <vt:lpstr>Hybrid Examples</vt:lpstr>
      <vt:lpstr>Hybrid Package</vt:lpstr>
      <vt:lpstr>POE Documentation</vt:lpstr>
      <vt:lpstr>M&amp;V Plan Documentation</vt:lpstr>
      <vt:lpstr>Hybrid – Next Steps</vt:lpstr>
      <vt:lpstr>Back-up Documentation</vt:lpstr>
      <vt:lpstr>Hybrid Examples – Deeper Dive VFD for Process Fans</vt:lpstr>
      <vt:lpstr>Hybrid Examples – Deeper Dive VFD for Process Fans</vt:lpstr>
      <vt:lpstr>Hybrid Examples – Deeper Dive VFD for Process Fans</vt:lpstr>
      <vt:lpstr>LADWP Hybrid Measure Data - 2019</vt:lpstr>
      <vt:lpstr>Project Timeline</vt:lpstr>
      <vt:lpstr>Hybrid – Next Steps</vt:lpstr>
      <vt:lpstr>Plan for Mtg #1</vt:lpstr>
      <vt:lpstr>New Question: Where are Hybrid measures used now? What can we learn from them?</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ASB</dc:creator>
  <cp:lastModifiedBy>Ayad Al-Shaikh</cp:lastModifiedBy>
  <cp:revision>373</cp:revision>
  <cp:lastPrinted>2019-12-04T15:15:31Z</cp:lastPrinted>
  <dcterms:created xsi:type="dcterms:W3CDTF">2014-07-29T23:26:12Z</dcterms:created>
  <dcterms:modified xsi:type="dcterms:W3CDTF">2020-02-20T22:07:28Z</dcterms:modified>
</cp:coreProperties>
</file>