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20"/>
  </p:notesMasterIdLst>
  <p:handoutMasterIdLst>
    <p:handoutMasterId r:id="rId21"/>
  </p:handoutMasterIdLst>
  <p:sldIdLst>
    <p:sldId id="256" r:id="rId5"/>
    <p:sldId id="378" r:id="rId6"/>
    <p:sldId id="375" r:id="rId7"/>
    <p:sldId id="376" r:id="rId8"/>
    <p:sldId id="377" r:id="rId9"/>
    <p:sldId id="380" r:id="rId10"/>
    <p:sldId id="357" r:id="rId11"/>
    <p:sldId id="359" r:id="rId12"/>
    <p:sldId id="373" r:id="rId13"/>
    <p:sldId id="369" r:id="rId14"/>
    <p:sldId id="360" r:id="rId15"/>
    <p:sldId id="361" r:id="rId16"/>
    <p:sldId id="362" r:id="rId17"/>
    <p:sldId id="374" r:id="rId18"/>
    <p:sldId id="381" r:id="rId19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79462"/>
    <a:srgbClr val="008800"/>
    <a:srgbClr val="648C61"/>
    <a:srgbClr val="C00000"/>
    <a:srgbClr val="7F7F00"/>
    <a:srgbClr val="B1722D"/>
    <a:srgbClr val="82FF82"/>
    <a:srgbClr val="F8C01B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FDF85-C8FB-4CA7-AFFF-779C0AB75349}" v="12" dt="2020-06-24T17:39:27.645"/>
    <p1510:client id="{9370BA75-A08F-4836-87D6-44CDCBC3517D}" v="1" dt="2020-06-24T18:56:52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69" autoAdjust="0"/>
    <p:restoredTop sz="74605" autoAdjust="0"/>
  </p:normalViewPr>
  <p:slideViewPr>
    <p:cSldViewPr>
      <p:cViewPr varScale="1">
        <p:scale>
          <a:sx n="69" d="100"/>
          <a:sy n="69" d="100"/>
        </p:scale>
        <p:origin x="528" y="78"/>
      </p:cViewPr>
      <p:guideLst>
        <p:guide orient="horz" pos="3144"/>
        <p:guide pos="288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d Al-Shaikh" userId="bbb68e1f-f119-4f2f-8d2e-b9600474dd2f" providerId="ADAL" clId="{9370BA75-A08F-4836-87D6-44CDCBC3517D}"/>
    <pc:docChg chg="modSld">
      <pc:chgData name="Ayad Al-Shaikh" userId="bbb68e1f-f119-4f2f-8d2e-b9600474dd2f" providerId="ADAL" clId="{9370BA75-A08F-4836-87D6-44CDCBC3517D}" dt="2020-06-24T18:58:15.563" v="50" actId="20577"/>
      <pc:docMkLst>
        <pc:docMk/>
      </pc:docMkLst>
      <pc:sldChg chg="modSp mod modNotesTx">
        <pc:chgData name="Ayad Al-Shaikh" userId="bbb68e1f-f119-4f2f-8d2e-b9600474dd2f" providerId="ADAL" clId="{9370BA75-A08F-4836-87D6-44CDCBC3517D}" dt="2020-06-24T18:58:15.563" v="50" actId="20577"/>
        <pc:sldMkLst>
          <pc:docMk/>
          <pc:sldMk cId="1389289438" sldId="380"/>
        </pc:sldMkLst>
        <pc:spChg chg="mod">
          <ac:chgData name="Ayad Al-Shaikh" userId="bbb68e1f-f119-4f2f-8d2e-b9600474dd2f" providerId="ADAL" clId="{9370BA75-A08F-4836-87D6-44CDCBC3517D}" dt="2020-06-24T18:58:15.563" v="50" actId="20577"/>
          <ac:spMkLst>
            <pc:docMk/>
            <pc:sldMk cId="1389289438" sldId="380"/>
            <ac:spMk id="5" creationId="{AE833152-2546-47E8-8AD5-FF7F444AFBB9}"/>
          </ac:spMkLst>
        </pc:spChg>
      </pc:sldChg>
    </pc:docChg>
  </pc:docChgLst>
  <pc:docChgLst>
    <pc:chgData name="Stefano Galiasso" userId="6f310c13-442d-4e6c-bb42-ed38e78f52f5" providerId="ADAL" clId="{88CFDF85-C8FB-4CA7-AFFF-779C0AB75349}"/>
    <pc:docChg chg="custSel addSld delSld modSld">
      <pc:chgData name="Stefano Galiasso" userId="6f310c13-442d-4e6c-bb42-ed38e78f52f5" providerId="ADAL" clId="{88CFDF85-C8FB-4CA7-AFFF-779C0AB75349}" dt="2020-06-24T17:40:12.423" v="1540" actId="20577"/>
      <pc:docMkLst>
        <pc:docMk/>
      </pc:docMkLst>
      <pc:sldChg chg="modSp mod">
        <pc:chgData name="Stefano Galiasso" userId="6f310c13-442d-4e6c-bb42-ed38e78f52f5" providerId="ADAL" clId="{88CFDF85-C8FB-4CA7-AFFF-779C0AB75349}" dt="2020-06-24T17:34:14.476" v="1114" actId="20577"/>
        <pc:sldMkLst>
          <pc:docMk/>
          <pc:sldMk cId="0" sldId="256"/>
        </pc:sldMkLst>
        <pc:spChg chg="mod">
          <ac:chgData name="Stefano Galiasso" userId="6f310c13-442d-4e6c-bb42-ed38e78f52f5" providerId="ADAL" clId="{88CFDF85-C8FB-4CA7-AFFF-779C0AB75349}" dt="2020-06-24T17:34:11.746" v="111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tefano Galiasso" userId="6f310c13-442d-4e6c-bb42-ed38e78f52f5" providerId="ADAL" clId="{88CFDF85-C8FB-4CA7-AFFF-779C0AB75349}" dt="2020-06-24T17:34:14.476" v="1114" actId="20577"/>
          <ac:spMkLst>
            <pc:docMk/>
            <pc:sldMk cId="0" sldId="256"/>
            <ac:spMk id="3" creationId="{00000000-0000-0000-0000-000000000000}"/>
          </ac:spMkLst>
        </pc:spChg>
      </pc:sldChg>
      <pc:sldChg chg="add del">
        <pc:chgData name="Stefano Galiasso" userId="6f310c13-442d-4e6c-bb42-ed38e78f52f5" providerId="ADAL" clId="{88CFDF85-C8FB-4CA7-AFFF-779C0AB75349}" dt="2020-06-23T20:19:56.211" v="4" actId="47"/>
        <pc:sldMkLst>
          <pc:docMk/>
          <pc:sldMk cId="696293660" sldId="257"/>
        </pc:sldMkLst>
      </pc:sldChg>
      <pc:sldChg chg="add del">
        <pc:chgData name="Stefano Galiasso" userId="6f310c13-442d-4e6c-bb42-ed38e78f52f5" providerId="ADAL" clId="{88CFDF85-C8FB-4CA7-AFFF-779C0AB75349}" dt="2020-06-23T20:19:57.161" v="5" actId="47"/>
        <pc:sldMkLst>
          <pc:docMk/>
          <pc:sldMk cId="894247947" sldId="258"/>
        </pc:sldMkLst>
      </pc:sldChg>
      <pc:sldChg chg="add del">
        <pc:chgData name="Stefano Galiasso" userId="6f310c13-442d-4e6c-bb42-ed38e78f52f5" providerId="ADAL" clId="{88CFDF85-C8FB-4CA7-AFFF-779C0AB75349}" dt="2020-06-23T20:19:57.988" v="6" actId="47"/>
        <pc:sldMkLst>
          <pc:docMk/>
          <pc:sldMk cId="2569674809" sldId="259"/>
        </pc:sldMkLst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2836797575" sldId="261"/>
        </pc:sldMkLst>
      </pc:sldChg>
      <pc:sldChg chg="modSp add mod">
        <pc:chgData name="Stefano Galiasso" userId="6f310c13-442d-4e6c-bb42-ed38e78f52f5" providerId="ADAL" clId="{88CFDF85-C8FB-4CA7-AFFF-779C0AB75349}" dt="2020-06-23T20:44:59.195" v="270" actId="27636"/>
        <pc:sldMkLst>
          <pc:docMk/>
          <pc:sldMk cId="2537187158" sldId="262"/>
        </pc:sldMkLst>
        <pc:spChg chg="mod">
          <ac:chgData name="Stefano Galiasso" userId="6f310c13-442d-4e6c-bb42-ed38e78f52f5" providerId="ADAL" clId="{88CFDF85-C8FB-4CA7-AFFF-779C0AB75349}" dt="2020-06-23T20:44:59.195" v="270" actId="27636"/>
          <ac:spMkLst>
            <pc:docMk/>
            <pc:sldMk cId="2537187158" sldId="262"/>
            <ac:spMk id="3" creationId="{44A1F445-7B91-41A6-8379-0B67B8006156}"/>
          </ac:spMkLst>
        </pc:spChg>
      </pc:sldChg>
      <pc:sldChg chg="addSp delSp modSp add mod">
        <pc:chgData name="Stefano Galiasso" userId="6f310c13-442d-4e6c-bb42-ed38e78f52f5" providerId="ADAL" clId="{88CFDF85-C8FB-4CA7-AFFF-779C0AB75349}" dt="2020-06-24T17:40:12.423" v="1540" actId="20577"/>
        <pc:sldMkLst>
          <pc:docMk/>
          <pc:sldMk cId="4133120704" sldId="263"/>
        </pc:sldMkLst>
        <pc:spChg chg="del mod">
          <ac:chgData name="Stefano Galiasso" userId="6f310c13-442d-4e6c-bb42-ed38e78f52f5" providerId="ADAL" clId="{88CFDF85-C8FB-4CA7-AFFF-779C0AB75349}" dt="2020-06-24T17:39:58.380" v="1495" actId="478"/>
          <ac:spMkLst>
            <pc:docMk/>
            <pc:sldMk cId="4133120704" sldId="263"/>
            <ac:spMk id="3" creationId="{6C70E1CF-D278-4902-A34E-D78F3AC4C935}"/>
          </ac:spMkLst>
        </pc:spChg>
        <pc:spChg chg="add mod">
          <ac:chgData name="Stefano Galiasso" userId="6f310c13-442d-4e6c-bb42-ed38e78f52f5" providerId="ADAL" clId="{88CFDF85-C8FB-4CA7-AFFF-779C0AB75349}" dt="2020-06-24T17:40:12.423" v="1540" actId="20577"/>
          <ac:spMkLst>
            <pc:docMk/>
            <pc:sldMk cId="4133120704" sldId="263"/>
            <ac:spMk id="5" creationId="{5C182DC6-6C50-45E3-A614-72A793C666B3}"/>
          </ac:spMkLst>
        </pc:spChg>
      </pc:sldChg>
      <pc:sldChg chg="modSp add mod">
        <pc:chgData name="Stefano Galiasso" userId="6f310c13-442d-4e6c-bb42-ed38e78f52f5" providerId="ADAL" clId="{88CFDF85-C8FB-4CA7-AFFF-779C0AB75349}" dt="2020-06-23T20:45:28.387" v="282" actId="27636"/>
        <pc:sldMkLst>
          <pc:docMk/>
          <pc:sldMk cId="3954267302" sldId="264"/>
        </pc:sldMkLst>
        <pc:spChg chg="mod">
          <ac:chgData name="Stefano Galiasso" userId="6f310c13-442d-4e6c-bb42-ed38e78f52f5" providerId="ADAL" clId="{88CFDF85-C8FB-4CA7-AFFF-779C0AB75349}" dt="2020-06-23T20:45:28.387" v="282" actId="27636"/>
          <ac:spMkLst>
            <pc:docMk/>
            <pc:sldMk cId="3954267302" sldId="264"/>
            <ac:spMk id="3" creationId="{3C314D74-4A22-46E5-BB5F-E095B89D1F2B}"/>
          </ac:spMkLst>
        </pc:spChg>
      </pc:sldChg>
      <pc:sldChg chg="modSp add mod">
        <pc:chgData name="Stefano Galiasso" userId="6f310c13-442d-4e6c-bb42-ed38e78f52f5" providerId="ADAL" clId="{88CFDF85-C8FB-4CA7-AFFF-779C0AB75349}" dt="2020-06-23T20:45:48.079" v="285" actId="5793"/>
        <pc:sldMkLst>
          <pc:docMk/>
          <pc:sldMk cId="346912287" sldId="265"/>
        </pc:sldMkLst>
        <pc:spChg chg="mod">
          <ac:chgData name="Stefano Galiasso" userId="6f310c13-442d-4e6c-bb42-ed38e78f52f5" providerId="ADAL" clId="{88CFDF85-C8FB-4CA7-AFFF-779C0AB75349}" dt="2020-06-23T20:45:48.079" v="285" actId="5793"/>
          <ac:spMkLst>
            <pc:docMk/>
            <pc:sldMk cId="346912287" sldId="265"/>
            <ac:spMk id="3" creationId="{3C314D74-4A22-46E5-BB5F-E095B89D1F2B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233" v="273" actId="27636"/>
        <pc:sldMkLst>
          <pc:docMk/>
          <pc:sldMk cId="1101851586" sldId="266"/>
        </pc:sldMkLst>
        <pc:spChg chg="mod">
          <ac:chgData name="Stefano Galiasso" userId="6f310c13-442d-4e6c-bb42-ed38e78f52f5" providerId="ADAL" clId="{88CFDF85-C8FB-4CA7-AFFF-779C0AB75349}" dt="2020-06-23T20:44:59.233" v="273" actId="27636"/>
          <ac:spMkLst>
            <pc:docMk/>
            <pc:sldMk cId="1101851586" sldId="266"/>
            <ac:spMk id="3" creationId="{C485B318-AC10-44D6-A019-F23565059115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249" v="274" actId="27636"/>
        <pc:sldMkLst>
          <pc:docMk/>
          <pc:sldMk cId="445743258" sldId="267"/>
        </pc:sldMkLst>
        <pc:spChg chg="mod">
          <ac:chgData name="Stefano Galiasso" userId="6f310c13-442d-4e6c-bb42-ed38e78f52f5" providerId="ADAL" clId="{88CFDF85-C8FB-4CA7-AFFF-779C0AB75349}" dt="2020-06-23T20:44:59.249" v="274" actId="27636"/>
          <ac:spMkLst>
            <pc:docMk/>
            <pc:sldMk cId="445743258" sldId="267"/>
            <ac:spMk id="3" creationId="{9F33C173-03A1-4423-A4EC-8D57FB861D46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265" v="275" actId="27636"/>
        <pc:sldMkLst>
          <pc:docMk/>
          <pc:sldMk cId="3414115276" sldId="268"/>
        </pc:sldMkLst>
        <pc:spChg chg="mod">
          <ac:chgData name="Stefano Galiasso" userId="6f310c13-442d-4e6c-bb42-ed38e78f52f5" providerId="ADAL" clId="{88CFDF85-C8FB-4CA7-AFFF-779C0AB75349}" dt="2020-06-23T20:44:59.265" v="275" actId="27636"/>
          <ac:spMkLst>
            <pc:docMk/>
            <pc:sldMk cId="3414115276" sldId="268"/>
            <ac:spMk id="3" creationId="{54C04F99-3EC6-4D7D-A181-FA070816AA56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265" v="276" actId="27636"/>
        <pc:sldMkLst>
          <pc:docMk/>
          <pc:sldMk cId="1906220700" sldId="269"/>
        </pc:sldMkLst>
        <pc:spChg chg="mod">
          <ac:chgData name="Stefano Galiasso" userId="6f310c13-442d-4e6c-bb42-ed38e78f52f5" providerId="ADAL" clId="{88CFDF85-C8FB-4CA7-AFFF-779C0AB75349}" dt="2020-06-23T20:44:59.265" v="276" actId="27636"/>
          <ac:spMkLst>
            <pc:docMk/>
            <pc:sldMk cId="1906220700" sldId="269"/>
            <ac:spMk id="3" creationId="{059609E1-A735-43A0-BE18-72E8271067F1}"/>
          </ac:spMkLst>
        </pc:spChg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1832725739" sldId="270"/>
        </pc:sldMkLst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1244602158" sldId="271"/>
        </pc:sldMkLst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3158515649" sldId="272"/>
        </pc:sldMkLst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1146785792" sldId="273"/>
        </pc:sldMkLst>
      </pc:sldChg>
      <pc:sldChg chg="modSp add mod">
        <pc:chgData name="Stefano Galiasso" userId="6f310c13-442d-4e6c-bb42-ed38e78f52f5" providerId="ADAL" clId="{88CFDF85-C8FB-4CA7-AFFF-779C0AB75349}" dt="2020-06-23T20:44:59.296" v="277" actId="27636"/>
        <pc:sldMkLst>
          <pc:docMk/>
          <pc:sldMk cId="4225184314" sldId="274"/>
        </pc:sldMkLst>
        <pc:spChg chg="mod">
          <ac:chgData name="Stefano Galiasso" userId="6f310c13-442d-4e6c-bb42-ed38e78f52f5" providerId="ADAL" clId="{88CFDF85-C8FB-4CA7-AFFF-779C0AB75349}" dt="2020-06-23T20:44:59.296" v="277" actId="27636"/>
          <ac:spMkLst>
            <pc:docMk/>
            <pc:sldMk cId="4225184314" sldId="274"/>
            <ac:spMk id="3" creationId="{DE5F6B7C-F4B4-45C7-989A-4AD8BEAD8823}"/>
          </ac:spMkLst>
        </pc:spChg>
      </pc:sldChg>
      <pc:sldChg chg="add">
        <pc:chgData name="Stefano Galiasso" userId="6f310c13-442d-4e6c-bb42-ed38e78f52f5" providerId="ADAL" clId="{88CFDF85-C8FB-4CA7-AFFF-779C0AB75349}" dt="2020-06-23T20:44:59.101" v="268"/>
        <pc:sldMkLst>
          <pc:docMk/>
          <pc:sldMk cId="3267073808" sldId="275"/>
        </pc:sldMkLst>
      </pc:sldChg>
      <pc:sldChg chg="modSp add mod">
        <pc:chgData name="Stefano Galiasso" userId="6f310c13-442d-4e6c-bb42-ed38e78f52f5" providerId="ADAL" clId="{88CFDF85-C8FB-4CA7-AFFF-779C0AB75349}" dt="2020-06-23T20:44:59.311" v="278" actId="27636"/>
        <pc:sldMkLst>
          <pc:docMk/>
          <pc:sldMk cId="1081042860" sldId="276"/>
        </pc:sldMkLst>
        <pc:spChg chg="mod">
          <ac:chgData name="Stefano Galiasso" userId="6f310c13-442d-4e6c-bb42-ed38e78f52f5" providerId="ADAL" clId="{88CFDF85-C8FB-4CA7-AFFF-779C0AB75349}" dt="2020-06-23T20:44:59.311" v="278" actId="27636"/>
          <ac:spMkLst>
            <pc:docMk/>
            <pc:sldMk cId="1081042860" sldId="276"/>
            <ac:spMk id="3" creationId="{D930227E-18D1-4A41-8F8B-C05C4DD19EF2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311" v="279" actId="27636"/>
        <pc:sldMkLst>
          <pc:docMk/>
          <pc:sldMk cId="2847070753" sldId="277"/>
        </pc:sldMkLst>
        <pc:spChg chg="mod">
          <ac:chgData name="Stefano Galiasso" userId="6f310c13-442d-4e6c-bb42-ed38e78f52f5" providerId="ADAL" clId="{88CFDF85-C8FB-4CA7-AFFF-779C0AB75349}" dt="2020-06-23T20:44:59.311" v="279" actId="27636"/>
          <ac:spMkLst>
            <pc:docMk/>
            <pc:sldMk cId="2847070753" sldId="277"/>
            <ac:spMk id="3" creationId="{CBBC8E26-D100-4F31-BC27-086B2F9C51A7}"/>
          </ac:spMkLst>
        </pc:spChg>
      </pc:sldChg>
      <pc:sldChg chg="modSp add mod">
        <pc:chgData name="Stefano Galiasso" userId="6f310c13-442d-4e6c-bb42-ed38e78f52f5" providerId="ADAL" clId="{88CFDF85-C8FB-4CA7-AFFF-779C0AB75349}" dt="2020-06-23T20:44:59.180" v="269" actId="27636"/>
        <pc:sldMkLst>
          <pc:docMk/>
          <pc:sldMk cId="3714470063" sldId="280"/>
        </pc:sldMkLst>
        <pc:spChg chg="mod">
          <ac:chgData name="Stefano Galiasso" userId="6f310c13-442d-4e6c-bb42-ed38e78f52f5" providerId="ADAL" clId="{88CFDF85-C8FB-4CA7-AFFF-779C0AB75349}" dt="2020-06-23T20:44:59.180" v="269" actId="27636"/>
          <ac:spMkLst>
            <pc:docMk/>
            <pc:sldMk cId="3714470063" sldId="280"/>
            <ac:spMk id="3" creationId="{079E6B30-6B09-4404-AF82-A713051772A9}"/>
          </ac:spMkLst>
        </pc:spChg>
      </pc:sldChg>
      <pc:sldChg chg="delSp modSp mod">
        <pc:chgData name="Stefano Galiasso" userId="6f310c13-442d-4e6c-bb42-ed38e78f52f5" providerId="ADAL" clId="{88CFDF85-C8FB-4CA7-AFFF-779C0AB75349}" dt="2020-06-24T17:29:23.591" v="978" actId="20577"/>
        <pc:sldMkLst>
          <pc:docMk/>
          <pc:sldMk cId="565446123" sldId="357"/>
        </pc:sldMkLst>
        <pc:spChg chg="mod">
          <ac:chgData name="Stefano Galiasso" userId="6f310c13-442d-4e6c-bb42-ed38e78f52f5" providerId="ADAL" clId="{88CFDF85-C8FB-4CA7-AFFF-779C0AB75349}" dt="2020-06-24T17:27:44.628" v="921" actId="20577"/>
          <ac:spMkLst>
            <pc:docMk/>
            <pc:sldMk cId="565446123" sldId="357"/>
            <ac:spMk id="2" creationId="{8E066D6B-3EFD-41F8-AAF9-3CB1E53CB8CB}"/>
          </ac:spMkLst>
        </pc:spChg>
        <pc:spChg chg="mod">
          <ac:chgData name="Stefano Galiasso" userId="6f310c13-442d-4e6c-bb42-ed38e78f52f5" providerId="ADAL" clId="{88CFDF85-C8FB-4CA7-AFFF-779C0AB75349}" dt="2020-06-24T17:29:23.591" v="978" actId="20577"/>
          <ac:spMkLst>
            <pc:docMk/>
            <pc:sldMk cId="565446123" sldId="357"/>
            <ac:spMk id="5" creationId="{32FADD00-50AD-427F-894A-3D4F78C6A662}"/>
          </ac:spMkLst>
        </pc:spChg>
        <pc:spChg chg="del">
          <ac:chgData name="Stefano Galiasso" userId="6f310c13-442d-4e6c-bb42-ed38e78f52f5" providerId="ADAL" clId="{88CFDF85-C8FB-4CA7-AFFF-779C0AB75349}" dt="2020-06-24T17:28:21.309" v="922" actId="478"/>
          <ac:spMkLst>
            <pc:docMk/>
            <pc:sldMk cId="565446123" sldId="357"/>
            <ac:spMk id="6" creationId="{A6E3546D-DE83-4669-A3FB-CDAE3F57B6B3}"/>
          </ac:spMkLst>
        </pc:spChg>
      </pc:sldChg>
      <pc:sldChg chg="delSp modSp mod">
        <pc:chgData name="Stefano Galiasso" userId="6f310c13-442d-4e6c-bb42-ed38e78f52f5" providerId="ADAL" clId="{88CFDF85-C8FB-4CA7-AFFF-779C0AB75349}" dt="2020-06-24T17:31:29.046" v="999" actId="20577"/>
        <pc:sldMkLst>
          <pc:docMk/>
          <pc:sldMk cId="2097070213" sldId="359"/>
        </pc:sldMkLst>
        <pc:spChg chg="mod">
          <ac:chgData name="Stefano Galiasso" userId="6f310c13-442d-4e6c-bb42-ed38e78f52f5" providerId="ADAL" clId="{88CFDF85-C8FB-4CA7-AFFF-779C0AB75349}" dt="2020-06-24T17:31:29.046" v="999" actId="20577"/>
          <ac:spMkLst>
            <pc:docMk/>
            <pc:sldMk cId="2097070213" sldId="359"/>
            <ac:spMk id="5" creationId="{32FADD00-50AD-427F-894A-3D4F78C6A662}"/>
          </ac:spMkLst>
        </pc:spChg>
        <pc:spChg chg="del">
          <ac:chgData name="Stefano Galiasso" userId="6f310c13-442d-4e6c-bb42-ed38e78f52f5" providerId="ADAL" clId="{88CFDF85-C8FB-4CA7-AFFF-779C0AB75349}" dt="2020-06-24T17:28:29.535" v="923" actId="478"/>
          <ac:spMkLst>
            <pc:docMk/>
            <pc:sldMk cId="2097070213" sldId="359"/>
            <ac:spMk id="6" creationId="{E6E17B1E-1CAA-4BA8-B876-C16E99F293CB}"/>
          </ac:spMkLst>
        </pc:spChg>
      </pc:sldChg>
      <pc:sldChg chg="delSp mod">
        <pc:chgData name="Stefano Galiasso" userId="6f310c13-442d-4e6c-bb42-ed38e78f52f5" providerId="ADAL" clId="{88CFDF85-C8FB-4CA7-AFFF-779C0AB75349}" dt="2020-06-24T17:28:31.977" v="924" actId="478"/>
        <pc:sldMkLst>
          <pc:docMk/>
          <pc:sldMk cId="2245416755" sldId="373"/>
        </pc:sldMkLst>
        <pc:spChg chg="del">
          <ac:chgData name="Stefano Galiasso" userId="6f310c13-442d-4e6c-bb42-ed38e78f52f5" providerId="ADAL" clId="{88CFDF85-C8FB-4CA7-AFFF-779C0AB75349}" dt="2020-06-24T17:28:31.977" v="924" actId="478"/>
          <ac:spMkLst>
            <pc:docMk/>
            <pc:sldMk cId="2245416755" sldId="373"/>
            <ac:spMk id="4" creationId="{DFD4D091-21EB-4EF9-BA4C-8A51D0438A31}"/>
          </ac:spMkLst>
        </pc:spChg>
      </pc:sldChg>
      <pc:sldChg chg="addSp modSp add mod">
        <pc:chgData name="Stefano Galiasso" userId="6f310c13-442d-4e6c-bb42-ed38e78f52f5" providerId="ADAL" clId="{88CFDF85-C8FB-4CA7-AFFF-779C0AB75349}" dt="2020-06-24T17:39:11.730" v="1482"/>
        <pc:sldMkLst>
          <pc:docMk/>
          <pc:sldMk cId="1586645620" sldId="375"/>
        </pc:sldMkLst>
        <pc:spChg chg="mod">
          <ac:chgData name="Stefano Galiasso" userId="6f310c13-442d-4e6c-bb42-ed38e78f52f5" providerId="ADAL" clId="{88CFDF85-C8FB-4CA7-AFFF-779C0AB75349}" dt="2020-06-24T16:54:23.798" v="721" actId="20577"/>
          <ac:spMkLst>
            <pc:docMk/>
            <pc:sldMk cId="1586645620" sldId="375"/>
            <ac:spMk id="3" creationId="{379095FD-09BC-4D55-8A06-0CE49CA4ADE2}"/>
          </ac:spMkLst>
        </pc:spChg>
        <pc:spChg chg="add mod">
          <ac:chgData name="Stefano Galiasso" userId="6f310c13-442d-4e6c-bb42-ed38e78f52f5" providerId="ADAL" clId="{88CFDF85-C8FB-4CA7-AFFF-779C0AB75349}" dt="2020-06-24T17:39:11.730" v="1482"/>
          <ac:spMkLst>
            <pc:docMk/>
            <pc:sldMk cId="1586645620" sldId="375"/>
            <ac:spMk id="4" creationId="{F1A36611-539E-4259-B953-C5B7C37B809E}"/>
          </ac:spMkLst>
        </pc:spChg>
      </pc:sldChg>
      <pc:sldChg chg="addSp modSp add mod">
        <pc:chgData name="Stefano Galiasso" userId="6f310c13-442d-4e6c-bb42-ed38e78f52f5" providerId="ADAL" clId="{88CFDF85-C8FB-4CA7-AFFF-779C0AB75349}" dt="2020-06-24T17:39:16.956" v="1483"/>
        <pc:sldMkLst>
          <pc:docMk/>
          <pc:sldMk cId="3870686437" sldId="376"/>
        </pc:sldMkLst>
        <pc:spChg chg="mod">
          <ac:chgData name="Stefano Galiasso" userId="6f310c13-442d-4e6c-bb42-ed38e78f52f5" providerId="ADAL" clId="{88CFDF85-C8FB-4CA7-AFFF-779C0AB75349}" dt="2020-06-23T20:44:05.892" v="265" actId="20577"/>
          <ac:spMkLst>
            <pc:docMk/>
            <pc:sldMk cId="3870686437" sldId="376"/>
            <ac:spMk id="3" creationId="{54E2EF73-94EB-4DFE-A3BB-8F40FAEC945B}"/>
          </ac:spMkLst>
        </pc:spChg>
        <pc:spChg chg="add mod">
          <ac:chgData name="Stefano Galiasso" userId="6f310c13-442d-4e6c-bb42-ed38e78f52f5" providerId="ADAL" clId="{88CFDF85-C8FB-4CA7-AFFF-779C0AB75349}" dt="2020-06-24T17:39:16.956" v="1483"/>
          <ac:spMkLst>
            <pc:docMk/>
            <pc:sldMk cId="3870686437" sldId="376"/>
            <ac:spMk id="4" creationId="{C18E60DC-25B3-4D9C-9A0F-0E86ADABC0BE}"/>
          </ac:spMkLst>
        </pc:spChg>
      </pc:sldChg>
      <pc:sldChg chg="addSp modSp add mod">
        <pc:chgData name="Stefano Galiasso" userId="6f310c13-442d-4e6c-bb42-ed38e78f52f5" providerId="ADAL" clId="{88CFDF85-C8FB-4CA7-AFFF-779C0AB75349}" dt="2020-06-24T17:39:27.645" v="1484"/>
        <pc:sldMkLst>
          <pc:docMk/>
          <pc:sldMk cId="4009666258" sldId="377"/>
        </pc:sldMkLst>
        <pc:spChg chg="add mod">
          <ac:chgData name="Stefano Galiasso" userId="6f310c13-442d-4e6c-bb42-ed38e78f52f5" providerId="ADAL" clId="{88CFDF85-C8FB-4CA7-AFFF-779C0AB75349}" dt="2020-06-24T17:39:27.645" v="1484"/>
          <ac:spMkLst>
            <pc:docMk/>
            <pc:sldMk cId="4009666258" sldId="377"/>
            <ac:spMk id="5" creationId="{77FB438F-AD98-4FD7-83C1-B105539CAD49}"/>
          </ac:spMkLst>
        </pc:spChg>
        <pc:graphicFrameChg chg="mod modGraphic">
          <ac:chgData name="Stefano Galiasso" userId="6f310c13-442d-4e6c-bb42-ed38e78f52f5" providerId="ADAL" clId="{88CFDF85-C8FB-4CA7-AFFF-779C0AB75349}" dt="2020-06-23T20:44:29.135" v="267" actId="1076"/>
          <ac:graphicFrameMkLst>
            <pc:docMk/>
            <pc:sldMk cId="4009666258" sldId="377"/>
            <ac:graphicFrameMk id="4" creationId="{B8A1A0F2-961D-476C-ABA7-4C9A3AB75854}"/>
          </ac:graphicFrameMkLst>
        </pc:graphicFrameChg>
      </pc:sldChg>
      <pc:sldChg chg="modSp new mod">
        <pc:chgData name="Stefano Galiasso" userId="6f310c13-442d-4e6c-bb42-ed38e78f52f5" providerId="ADAL" clId="{88CFDF85-C8FB-4CA7-AFFF-779C0AB75349}" dt="2020-06-24T17:38:10.983" v="1481" actId="20577"/>
        <pc:sldMkLst>
          <pc:docMk/>
          <pc:sldMk cId="2282644352" sldId="378"/>
        </pc:sldMkLst>
        <pc:spChg chg="mod">
          <ac:chgData name="Stefano Galiasso" userId="6f310c13-442d-4e6c-bb42-ed38e78f52f5" providerId="ADAL" clId="{88CFDF85-C8FB-4CA7-AFFF-779C0AB75349}" dt="2020-06-24T16:38:27.422" v="296" actId="20577"/>
          <ac:spMkLst>
            <pc:docMk/>
            <pc:sldMk cId="2282644352" sldId="378"/>
            <ac:spMk id="2" creationId="{266838E2-29E8-4C0C-B792-812006B44EB5}"/>
          </ac:spMkLst>
        </pc:spChg>
        <pc:spChg chg="mod">
          <ac:chgData name="Stefano Galiasso" userId="6f310c13-442d-4e6c-bb42-ed38e78f52f5" providerId="ADAL" clId="{88CFDF85-C8FB-4CA7-AFFF-779C0AB75349}" dt="2020-06-24T17:38:10.983" v="1481" actId="20577"/>
          <ac:spMkLst>
            <pc:docMk/>
            <pc:sldMk cId="2282644352" sldId="378"/>
            <ac:spMk id="5" creationId="{D14D1457-6BE9-4D8E-9584-71D765824031}"/>
          </ac:spMkLst>
        </pc:spChg>
      </pc:sldChg>
      <pc:sldChg chg="modSp new del mod">
        <pc:chgData name="Stefano Galiasso" userId="6f310c13-442d-4e6c-bb42-ed38e78f52f5" providerId="ADAL" clId="{88CFDF85-C8FB-4CA7-AFFF-779C0AB75349}" dt="2020-06-24T17:37:25.014" v="1385" actId="47"/>
        <pc:sldMkLst>
          <pc:docMk/>
          <pc:sldMk cId="1119105553" sldId="379"/>
        </pc:sldMkLst>
        <pc:spChg chg="mod">
          <ac:chgData name="Stefano Galiasso" userId="6f310c13-442d-4e6c-bb42-ed38e78f52f5" providerId="ADAL" clId="{88CFDF85-C8FB-4CA7-AFFF-779C0AB75349}" dt="2020-06-24T16:43:41.756" v="515" actId="20577"/>
          <ac:spMkLst>
            <pc:docMk/>
            <pc:sldMk cId="1119105553" sldId="379"/>
            <ac:spMk id="2" creationId="{2B637BA4-D3E2-4790-9305-28639EE9C713}"/>
          </ac:spMkLst>
        </pc:spChg>
        <pc:spChg chg="mod">
          <ac:chgData name="Stefano Galiasso" userId="6f310c13-442d-4e6c-bb42-ed38e78f52f5" providerId="ADAL" clId="{88CFDF85-C8FB-4CA7-AFFF-779C0AB75349}" dt="2020-06-24T16:44:30.162" v="663" actId="20577"/>
          <ac:spMkLst>
            <pc:docMk/>
            <pc:sldMk cId="1119105553" sldId="379"/>
            <ac:spMk id="5" creationId="{A1D0B53B-B931-4C9A-871C-DA3F8C1F8C76}"/>
          </ac:spMkLst>
        </pc:spChg>
      </pc:sldChg>
      <pc:sldChg chg="modSp new mod">
        <pc:chgData name="Stefano Galiasso" userId="6f310c13-442d-4e6c-bb42-ed38e78f52f5" providerId="ADAL" clId="{88CFDF85-C8FB-4CA7-AFFF-779C0AB75349}" dt="2020-06-24T17:23:39.843" v="915" actId="20577"/>
        <pc:sldMkLst>
          <pc:docMk/>
          <pc:sldMk cId="1389289438" sldId="380"/>
        </pc:sldMkLst>
        <pc:spChg chg="mod">
          <ac:chgData name="Stefano Galiasso" userId="6f310c13-442d-4e6c-bb42-ed38e78f52f5" providerId="ADAL" clId="{88CFDF85-C8FB-4CA7-AFFF-779C0AB75349}" dt="2020-06-24T17:19:38.794" v="802" actId="20577"/>
          <ac:spMkLst>
            <pc:docMk/>
            <pc:sldMk cId="1389289438" sldId="380"/>
            <ac:spMk id="2" creationId="{DC1032C0-9B18-4CE7-9CFD-651807253F3A}"/>
          </ac:spMkLst>
        </pc:spChg>
        <pc:spChg chg="mod">
          <ac:chgData name="Stefano Galiasso" userId="6f310c13-442d-4e6c-bb42-ed38e78f52f5" providerId="ADAL" clId="{88CFDF85-C8FB-4CA7-AFFF-779C0AB75349}" dt="2020-06-24T17:23:39.843" v="915" actId="20577"/>
          <ac:spMkLst>
            <pc:docMk/>
            <pc:sldMk cId="1389289438" sldId="380"/>
            <ac:spMk id="5" creationId="{AE833152-2546-47E8-8AD5-FF7F444AFBB9}"/>
          </ac:spMkLst>
        </pc:spChg>
      </pc:sldChg>
    </pc:docChg>
  </pc:docChgLst>
  <pc:docChgLst>
    <pc:chgData name="Ayad Al-Shaikh" userId="bbb68e1f-f119-4f2f-8d2e-b9600474dd2f" providerId="ADAL" clId="{5E8B8CE6-396F-48C8-B28B-B1434AF5B19D}"/>
    <pc:docChg chg="undo custSel modSld sldOrd">
      <pc:chgData name="Ayad Al-Shaikh" userId="bbb68e1f-f119-4f2f-8d2e-b9600474dd2f" providerId="ADAL" clId="{5E8B8CE6-396F-48C8-B28B-B1434AF5B19D}" dt="2020-06-23T14:36:14.608" v="356" actId="1036"/>
      <pc:docMkLst>
        <pc:docMk/>
      </pc:docMkLst>
      <pc:sldChg chg="modSp mod ord">
        <pc:chgData name="Ayad Al-Shaikh" userId="bbb68e1f-f119-4f2f-8d2e-b9600474dd2f" providerId="ADAL" clId="{5E8B8CE6-396F-48C8-B28B-B1434AF5B19D}" dt="2020-06-23T14:36:14.608" v="356" actId="1036"/>
        <pc:sldMkLst>
          <pc:docMk/>
          <pc:sldMk cId="2245416755" sldId="373"/>
        </pc:sldMkLst>
        <pc:spChg chg="mod">
          <ac:chgData name="Ayad Al-Shaikh" userId="bbb68e1f-f119-4f2f-8d2e-b9600474dd2f" providerId="ADAL" clId="{5E8B8CE6-396F-48C8-B28B-B1434AF5B19D}" dt="2020-06-23T14:32:52.984" v="25" actId="20577"/>
          <ac:spMkLst>
            <pc:docMk/>
            <pc:sldMk cId="2245416755" sldId="373"/>
            <ac:spMk id="2" creationId="{E06DFB6D-F3AA-4946-995E-7BA6B259E65B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6" creationId="{EF12786D-464E-443A-AC5C-62153477E268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13" creationId="{0A81B9C4-7697-4A93-9163-783DB95E1E7E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18" creationId="{819529EB-4256-4BC8-A6BF-15D01DAAAA79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25" creationId="{7759F53C-2F86-42D0-9D00-6369BE08FB6C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26" creationId="{FCDB65E8-4283-4663-B2BF-453CB9B1F304}"/>
          </ac:spMkLst>
        </pc:spChg>
        <pc:spChg chg="mod">
          <ac:chgData name="Ayad Al-Shaikh" userId="bbb68e1f-f119-4f2f-8d2e-b9600474dd2f" providerId="ADAL" clId="{5E8B8CE6-396F-48C8-B28B-B1434AF5B19D}" dt="2020-06-23T14:36:14.608" v="356" actId="1036"/>
          <ac:spMkLst>
            <pc:docMk/>
            <pc:sldMk cId="2245416755" sldId="373"/>
            <ac:spMk id="30" creationId="{0F7C855B-4E94-4F62-A171-EEF141EDBE6F}"/>
          </ac:spMkLst>
        </pc:s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7" creationId="{F227A0B0-D753-4296-9710-E6D29150A30A}"/>
          </ac:grpSpMkLst>
        </pc:gr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10" creationId="{1CEBDFE0-6BAB-49DA-8D17-937FA54F0173}"/>
          </ac:grpSpMkLst>
        </pc:gr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15" creationId="{3341036C-BA5E-4B36-934F-7DFEA7413522}"/>
          </ac:grpSpMkLst>
        </pc:gr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19" creationId="{EC7E9D5C-2D39-4F8A-BDF3-63542726E3FB}"/>
          </ac:grpSpMkLst>
        </pc:gr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22" creationId="{4E343BBB-F9AC-4628-BE39-79DE82680306}"/>
          </ac:grpSpMkLst>
        </pc:grpChg>
        <pc:grpChg chg="mod">
          <ac:chgData name="Ayad Al-Shaikh" userId="bbb68e1f-f119-4f2f-8d2e-b9600474dd2f" providerId="ADAL" clId="{5E8B8CE6-396F-48C8-B28B-B1434AF5B19D}" dt="2020-06-23T14:36:14.608" v="356" actId="1036"/>
          <ac:grpSpMkLst>
            <pc:docMk/>
            <pc:sldMk cId="2245416755" sldId="373"/>
            <ac:grpSpMk id="27" creationId="{53A2EF87-D8F2-428C-9CF7-1DD8E0B0A033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3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  <a:p>
            <a:r>
              <a:rPr lang="en-US" dirty="0"/>
              <a:t>Sensitive Variable – variable that scales the savings that will be claimed based upon input value</a:t>
            </a:r>
          </a:p>
          <a:p>
            <a:r>
              <a:rPr lang="en-US" dirty="0"/>
              <a:t>Categorization – variable that categorizes the savings to choose an average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99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Eff_meas</a:t>
            </a:r>
            <a:r>
              <a:rPr lang="en-US" dirty="0"/>
              <a:t> comes from SWWH008 definition</a:t>
            </a:r>
          </a:p>
          <a:p>
            <a:r>
              <a:rPr lang="en-US" dirty="0"/>
              <a:t>      * See previous slide tables</a:t>
            </a:r>
          </a:p>
          <a:p>
            <a:r>
              <a:rPr lang="en-US" dirty="0"/>
              <a:t>      * </a:t>
            </a:r>
            <a:r>
              <a:rPr lang="en-US" dirty="0" err="1"/>
              <a:t>Itron</a:t>
            </a:r>
            <a:r>
              <a:rPr lang="en-US" dirty="0"/>
              <a:t> 2014 and 2015 Pipe Insulation Impact Data</a:t>
            </a:r>
          </a:p>
          <a:p>
            <a:r>
              <a:rPr lang="en-US" dirty="0" err="1"/>
              <a:t>Eff_base</a:t>
            </a:r>
            <a:r>
              <a:rPr lang="en-US" dirty="0"/>
              <a:t> is set by Title 20</a:t>
            </a:r>
          </a:p>
          <a:p>
            <a:r>
              <a:rPr lang="en-US" dirty="0"/>
              <a:t>Calibrated LF from SWWH008 (R449 -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Oak Ridge National Laboratory Characterization of US Boiler Study)</a:t>
            </a:r>
          </a:p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OpHr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8760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 SWWH008 calculation methodology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*LF means what’s the average load of the boiler year-round. So variation of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opHr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accounted for in 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10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What measures should we attempt first?  We want to show the value of the process?</a:t>
            </a:r>
          </a:p>
          <a:p>
            <a:r>
              <a:rPr lang="en-US" dirty="0"/>
              <a:t>Question: Are there enough measures installed separately (</a:t>
            </a:r>
            <a:r>
              <a:rPr lang="en-US" dirty="0" err="1"/>
              <a:t>ie</a:t>
            </a:r>
            <a:r>
              <a:rPr lang="en-US" dirty="0"/>
              <a:t>, not bundles)?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6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5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Prospective NTG</a:t>
            </a:r>
          </a:p>
          <a:p>
            <a:endParaRPr lang="en-US" dirty="0"/>
          </a:p>
          <a:p>
            <a:r>
              <a:rPr lang="en-US" dirty="0"/>
              <a:t>Question: Do you think that these are the right barriers to remove: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Confidence/assurance in rebate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pre-approval…move forward quickly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 influence documentation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Clarity on what is required for submittal (NOTE – it is not expected to be minimal documentation, but instead it should be one full package)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What else? What is not needed?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2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Question: Would this improve customer perception of the “custom” and increase participation?</a:t>
            </a:r>
          </a:p>
          <a:p>
            <a:r>
              <a:rPr lang="en-US" dirty="0"/>
              <a:t>Question: How can we avoid pitfalls or perception of pitfalls?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27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45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43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comes from IOU Q1-2017 to Q3-2018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4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D5C-1045-4E38-ACD5-CE1B2C3623E8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00D7-622A-4BA6-8742-C60968059E2E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A6AF3B-BD1D-414C-BF52-F42D461A5827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3CB0-1343-4074-96D6-F1CA5448C0C4}" type="datetime1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9686-7F93-4B3D-8183-DEB47503C57C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CB3-46D1-4F19-9B58-70A77A4E9EA0}" type="datetime1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7DA1-BD67-4C7C-B21D-146DD19115E7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477865-930B-4EBF-98BC-9E7FDC799130}" type="datetime1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1E41-3166-483C-8856-B564364672FF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E0AB00-B0EA-4C5A-A8D9-297E4F477A8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Ayad AL-SHAIKH</a:t>
            </a:r>
          </a:p>
          <a:p>
            <a:r>
              <a:rPr lang="en-US" dirty="0"/>
              <a:t>Stefano Galiasso</a:t>
            </a:r>
          </a:p>
          <a:p>
            <a:r>
              <a:rPr lang="en-US" dirty="0"/>
              <a:t>June 11, 2021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Custom Working Group</a:t>
            </a:r>
            <a:br>
              <a:rPr lang="en-US" sz="4000" dirty="0"/>
            </a:br>
            <a:r>
              <a:rPr lang="en-US" sz="4000" dirty="0"/>
              <a:t>Hybrid Measure Break-Out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838200"/>
          </a:xfrm>
        </p:spPr>
        <p:txBody>
          <a:bodyPr>
            <a:normAutofit/>
          </a:bodyPr>
          <a:lstStyle/>
          <a:p>
            <a:r>
              <a:rPr lang="en-US" dirty="0"/>
              <a:t>Chau Nguyen</a:t>
            </a:r>
          </a:p>
          <a:p>
            <a:r>
              <a:rPr lang="en-US" dirty="0"/>
              <a:t>Ayad Al-Shaikh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556" y="876300"/>
            <a:ext cx="6592887" cy="762000"/>
          </a:xfrm>
        </p:spPr>
        <p:txBody>
          <a:bodyPr>
            <a:noAutofit/>
          </a:bodyPr>
          <a:lstStyle/>
          <a:p>
            <a:r>
              <a:rPr lang="en-US" dirty="0"/>
              <a:t>Hybrid Process Boiler Measure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396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19976-5CAE-47EB-A5B3-AFF69A94A8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Deemed Measure: SWWH008 Process Boiler</a:t>
            </a:r>
          </a:p>
          <a:p>
            <a:pPr lvl="1"/>
            <a:r>
              <a:rPr lang="en-US" dirty="0"/>
              <a:t>Normal replacement of ≤ 20 MMBtu/</a:t>
            </a:r>
            <a:r>
              <a:rPr lang="en-US" dirty="0" err="1"/>
              <a:t>hr</a:t>
            </a:r>
            <a:r>
              <a:rPr lang="en-US" dirty="0"/>
              <a:t> process boiler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fontAlgn="base"/>
            <a:r>
              <a:rPr lang="en-US" dirty="0"/>
              <a:t>Deemed: ¾ of the applications are 1/3 of the savings​</a:t>
            </a:r>
          </a:p>
          <a:p>
            <a:pPr fontAlgn="base"/>
            <a:r>
              <a:rPr lang="en-US" dirty="0"/>
              <a:t>Hybrid: ¼ of the applications are 2/3 of the savings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D683B1-BB44-4CF0-9EBC-91D0CB338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758477"/>
            <a:ext cx="7048499" cy="20990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6A64D0-28B9-48E8-ACD1-263E5B0B7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Boiler - Histogram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336B4-B59F-4F60-BDD4-92B26FC3A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58862-360A-453B-A339-45BB9143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Hybrid, Meeting #5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F2635-3A51-467F-A250-DF00FC379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FC36215-46E5-42E9-A714-A083627D5AC0}"/>
              </a:ext>
            </a:extLst>
          </p:cNvPr>
          <p:cNvCxnSpPr>
            <a:cxnSpLocks/>
          </p:cNvCxnSpPr>
          <p:nvPr/>
        </p:nvCxnSpPr>
        <p:spPr>
          <a:xfrm>
            <a:off x="3624634" y="2762890"/>
            <a:ext cx="3687" cy="213066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F3300D-1FE1-45B7-89B4-9A86DEF6C1DF}"/>
              </a:ext>
            </a:extLst>
          </p:cNvPr>
          <p:cNvGrpSpPr/>
          <p:nvPr/>
        </p:nvGrpSpPr>
        <p:grpSpPr>
          <a:xfrm>
            <a:off x="1790700" y="2446263"/>
            <a:ext cx="3657600" cy="351732"/>
            <a:chOff x="1790700" y="2511973"/>
            <a:chExt cx="3657600" cy="2857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7CF9E59-63F3-4629-9B42-B292E0DD63C1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Text Box 5">
              <a:extLst>
                <a:ext uri="{FF2B5EF4-FFF2-40B4-BE49-F238E27FC236}">
                  <a16:creationId xmlns:a16="http://schemas.microsoft.com/office/drawing/2014/main" id="{3FADE069-4844-4CAC-BB61-1B749A639622}"/>
                </a:ext>
              </a:extLst>
            </p:cNvPr>
            <p:cNvSpPr txBox="1"/>
            <p:nvPr/>
          </p:nvSpPr>
          <p:spPr>
            <a:xfrm>
              <a:off x="2979420" y="2511973"/>
              <a:ext cx="1280160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Deemed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B26DF08-4654-495D-BDDD-EC39575E4E8B}"/>
              </a:ext>
            </a:extLst>
          </p:cNvPr>
          <p:cNvGrpSpPr/>
          <p:nvPr/>
        </p:nvGrpSpPr>
        <p:grpSpPr>
          <a:xfrm>
            <a:off x="5565844" y="2454795"/>
            <a:ext cx="1737360" cy="351732"/>
            <a:chOff x="5565844" y="2517369"/>
            <a:chExt cx="1737360" cy="28575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22EB47E-8415-4401-9D99-C5D790F7CCB4}"/>
                </a:ext>
              </a:extLst>
            </p:cNvPr>
            <p:cNvSpPr/>
            <p:nvPr/>
          </p:nvSpPr>
          <p:spPr>
            <a:xfrm>
              <a:off x="5565844" y="2577256"/>
              <a:ext cx="173736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Text Box 5">
              <a:extLst>
                <a:ext uri="{FF2B5EF4-FFF2-40B4-BE49-F238E27FC236}">
                  <a16:creationId xmlns:a16="http://schemas.microsoft.com/office/drawing/2014/main" id="{59734EB0-A690-4EBD-9BEF-570F1CA41DD8}"/>
                </a:ext>
              </a:extLst>
            </p:cNvPr>
            <p:cNvSpPr txBox="1"/>
            <p:nvPr/>
          </p:nvSpPr>
          <p:spPr>
            <a:xfrm>
              <a:off x="5949745" y="2517369"/>
              <a:ext cx="969558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4666FC5-2D81-4B8D-B2F4-074C665C3B83}"/>
              </a:ext>
            </a:extLst>
          </p:cNvPr>
          <p:cNvGrpSpPr/>
          <p:nvPr/>
        </p:nvGrpSpPr>
        <p:grpSpPr>
          <a:xfrm>
            <a:off x="1790700" y="4908491"/>
            <a:ext cx="1790700" cy="351732"/>
            <a:chOff x="1790700" y="2511973"/>
            <a:chExt cx="3657600" cy="28575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B3CC56C-4B77-48DD-A3F1-8502B0CE2FB7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Text Box 5">
              <a:extLst>
                <a:ext uri="{FF2B5EF4-FFF2-40B4-BE49-F238E27FC236}">
                  <a16:creationId xmlns:a16="http://schemas.microsoft.com/office/drawing/2014/main" id="{3F7E5AAE-F4AA-4550-A5F8-7D4BC6FFE3C3}"/>
                </a:ext>
              </a:extLst>
            </p:cNvPr>
            <p:cNvSpPr txBox="1"/>
            <p:nvPr/>
          </p:nvSpPr>
          <p:spPr>
            <a:xfrm>
              <a:off x="2979421" y="2511973"/>
              <a:ext cx="1690652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Deemed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D4330E-BBF2-4E90-BAC1-CECE581AC96B}"/>
              </a:ext>
            </a:extLst>
          </p:cNvPr>
          <p:cNvGrpSpPr/>
          <p:nvPr/>
        </p:nvGrpSpPr>
        <p:grpSpPr>
          <a:xfrm>
            <a:off x="3657600" y="4908491"/>
            <a:ext cx="1828800" cy="351732"/>
            <a:chOff x="1790700" y="2511973"/>
            <a:chExt cx="3657600" cy="28575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232529E-1484-4FAB-AAA9-45B094159A45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1" name="Text Box 5">
              <a:extLst>
                <a:ext uri="{FF2B5EF4-FFF2-40B4-BE49-F238E27FC236}">
                  <a16:creationId xmlns:a16="http://schemas.microsoft.com/office/drawing/2014/main" id="{A44BB36D-46A9-42CE-9127-B29D6ACBCCCD}"/>
                </a:ext>
              </a:extLst>
            </p:cNvPr>
            <p:cNvSpPr txBox="1"/>
            <p:nvPr/>
          </p:nvSpPr>
          <p:spPr>
            <a:xfrm>
              <a:off x="2979421" y="2511973"/>
              <a:ext cx="1690652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Hybrid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231E741-7CB3-4BB2-A8F9-955B3FDD3F13}"/>
              </a:ext>
            </a:extLst>
          </p:cNvPr>
          <p:cNvGrpSpPr/>
          <p:nvPr/>
        </p:nvGrpSpPr>
        <p:grpSpPr>
          <a:xfrm>
            <a:off x="5539249" y="4896969"/>
            <a:ext cx="1737360" cy="351732"/>
            <a:chOff x="5565844" y="2517369"/>
            <a:chExt cx="1737360" cy="28575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026D430-871C-49D5-AEFD-1C297156C627}"/>
                </a:ext>
              </a:extLst>
            </p:cNvPr>
            <p:cNvSpPr/>
            <p:nvPr/>
          </p:nvSpPr>
          <p:spPr>
            <a:xfrm>
              <a:off x="5565844" y="2577256"/>
              <a:ext cx="173736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9998580A-2A75-4153-8117-935BA5D52EB1}"/>
                </a:ext>
              </a:extLst>
            </p:cNvPr>
            <p:cNvSpPr txBox="1"/>
            <p:nvPr/>
          </p:nvSpPr>
          <p:spPr>
            <a:xfrm>
              <a:off x="5949745" y="2517369"/>
              <a:ext cx="969558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759B206-30B4-482B-8FFE-38F9DED6A09A}"/>
              </a:ext>
            </a:extLst>
          </p:cNvPr>
          <p:cNvSpPr txBox="1"/>
          <p:nvPr/>
        </p:nvSpPr>
        <p:spPr>
          <a:xfrm>
            <a:off x="2725670" y="2233023"/>
            <a:ext cx="213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NR, ≤ 20 MMBtu/</a:t>
            </a:r>
            <a:r>
              <a:rPr lang="en-US" sz="1400" dirty="0" err="1"/>
              <a:t>hr</a:t>
            </a:r>
            <a:r>
              <a:rPr lang="en-US" sz="140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E9BC21-28A5-46AA-BD62-A0FF25C00D25}"/>
              </a:ext>
            </a:extLst>
          </p:cNvPr>
          <p:cNvSpPr txBox="1"/>
          <p:nvPr/>
        </p:nvSpPr>
        <p:spPr>
          <a:xfrm>
            <a:off x="5722620" y="2234462"/>
            <a:ext cx="2132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 20 MMBtu/</a:t>
            </a:r>
            <a:r>
              <a:rPr lang="en-US" sz="1400" dirty="0" err="1"/>
              <a:t>hr</a:t>
            </a:r>
            <a:r>
              <a:rPr lang="en-US" sz="140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C69445-FFAE-4D9D-BB4E-6B29EB66BA74}"/>
              </a:ext>
            </a:extLst>
          </p:cNvPr>
          <p:cNvSpPr txBox="1"/>
          <p:nvPr/>
        </p:nvSpPr>
        <p:spPr>
          <a:xfrm>
            <a:off x="1829858" y="5140522"/>
            <a:ext cx="1802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NR, ≤ 10 MMBtu/</a:t>
            </a:r>
            <a:r>
              <a:rPr lang="en-US" sz="1400" dirty="0" err="1"/>
              <a:t>hr</a:t>
            </a:r>
            <a:r>
              <a:rPr lang="en-US" sz="1400" dirty="0"/>
              <a:t>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14F00C3-5B2B-41CA-A06E-D5B6FF43CD78}"/>
              </a:ext>
            </a:extLst>
          </p:cNvPr>
          <p:cNvSpPr txBox="1"/>
          <p:nvPr/>
        </p:nvSpPr>
        <p:spPr>
          <a:xfrm>
            <a:off x="3851729" y="5140523"/>
            <a:ext cx="143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NR, 10 &lt; x &lt; 20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EE85934-02D0-4478-8628-A3329160DAC8}"/>
              </a:ext>
            </a:extLst>
          </p:cNvPr>
          <p:cNvSpPr txBox="1"/>
          <p:nvPr/>
        </p:nvSpPr>
        <p:spPr>
          <a:xfrm>
            <a:off x="5611455" y="5140523"/>
            <a:ext cx="1592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&gt; 20 MMBtu/</a:t>
            </a:r>
            <a:r>
              <a:rPr lang="en-US" sz="1400" dirty="0" err="1"/>
              <a:t>hr</a:t>
            </a:r>
            <a:r>
              <a:rPr lang="en-US" sz="1400" dirty="0"/>
              <a:t>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C244D26-FDF6-46D8-841C-DE0BF5FBA41E}"/>
              </a:ext>
            </a:extLst>
          </p:cNvPr>
          <p:cNvCxnSpPr>
            <a:cxnSpLocks/>
          </p:cNvCxnSpPr>
          <p:nvPr/>
        </p:nvCxnSpPr>
        <p:spPr>
          <a:xfrm>
            <a:off x="5517128" y="2758477"/>
            <a:ext cx="3687" cy="213066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52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19AC-8B86-48DD-BA25-42187767C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Boiler – Savings Calculation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43C63-46AE-49DF-A830-83AD13A6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EAD1B-C3EB-4273-BFC5-46BC2426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Hybrid, Meeting #5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DADF0B-EF63-4B30-AABA-054C09AB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B52BC3E-5AAF-47CB-92DB-041345F868C1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880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Basic Calculation: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𝑆𝑎𝑣𝑖𝑛𝑔𝑠</m:t>
                    </m:r>
                    <m:r>
                      <a:rPr lang="en-US" sz="1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𝑅𝑎𝑡𝑒𝑑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𝐿𝑜𝑎𝑑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𝐿𝐹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sz="1800" i="1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𝑜𝑝𝐻𝑟</m:t>
                    </m:r>
                    <m:r>
                      <a:rPr lang="en-US" sz="1800" b="0" i="1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1 −</m:t>
                        </m:r>
                        <m:f>
                          <m:fPr>
                            <m:ctrlP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𝐸𝑓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𝑏𝑎𝑠𝑒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𝐸𝑓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𝑚𝑒𝑎𝑠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1800" dirty="0"/>
              </a:p>
              <a:p>
                <a:r>
                  <a:rPr lang="en-US" dirty="0"/>
                  <a:t>Deemed: ≤ 10 MMBtu/</a:t>
                </a:r>
                <a:r>
                  <a:rPr lang="en-US" dirty="0" err="1"/>
                  <a:t>hr</a:t>
                </a:r>
                <a:endParaRPr lang="en-US" dirty="0"/>
              </a:p>
              <a:p>
                <a:pPr lvl="1"/>
                <a:r>
                  <a:rPr lang="en-US" dirty="0"/>
                  <a:t>1 – Sensitive variable</a:t>
                </a:r>
              </a:p>
              <a:p>
                <a:pPr lvl="2"/>
                <a:r>
                  <a:rPr lang="en-US" i="1" dirty="0"/>
                  <a:t>Norm Unit = </a:t>
                </a:r>
                <a:r>
                  <a:rPr lang="en-US" dirty="0"/>
                  <a:t>Rated Load</a:t>
                </a:r>
              </a:p>
              <a:p>
                <a:pPr lvl="1"/>
                <a:r>
                  <a:rPr lang="en-US" dirty="0"/>
                  <a:t>1 – Categorization</a:t>
                </a:r>
              </a:p>
              <a:p>
                <a:pPr lvl="2"/>
                <a:r>
                  <a:rPr lang="en-US" dirty="0"/>
                  <a:t>Boiler Type – Efficiencies</a:t>
                </a:r>
              </a:p>
              <a:p>
                <a:r>
                  <a:rPr lang="en-US" dirty="0"/>
                  <a:t>Hybrid: 10 &lt; x &lt; 20 MMBtu/</a:t>
                </a:r>
                <a:r>
                  <a:rPr lang="en-US" dirty="0" err="1"/>
                  <a:t>hr</a:t>
                </a:r>
                <a:endParaRPr lang="en-US" dirty="0"/>
              </a:p>
              <a:p>
                <a:pPr lvl="1"/>
                <a:r>
                  <a:rPr lang="en-US" dirty="0"/>
                  <a:t>3 – Sensitive variables</a:t>
                </a:r>
              </a:p>
              <a:p>
                <a:pPr lvl="2"/>
                <a:r>
                  <a:rPr lang="en-US" i="1" dirty="0"/>
                  <a:t>Norm Unit: </a:t>
                </a:r>
                <a:r>
                  <a:rPr lang="en-US" dirty="0"/>
                  <a:t>Rated Load </a:t>
                </a:r>
              </a:p>
              <a:p>
                <a:pPr lvl="2"/>
                <a:r>
                  <a:rPr lang="en-US" dirty="0">
                    <a:solidFill>
                      <a:srgbClr val="0000CC"/>
                    </a:solidFill>
                  </a:rPr>
                  <a:t>Load Factor (calibrated)</a:t>
                </a:r>
              </a:p>
              <a:p>
                <a:pPr lvl="2"/>
                <a:r>
                  <a:rPr lang="en-US" dirty="0">
                    <a:solidFill>
                      <a:srgbClr val="0000CC"/>
                    </a:solidFill>
                  </a:rPr>
                  <a:t>Measure Case Efficiency</a:t>
                </a:r>
              </a:p>
              <a:p>
                <a:pPr lvl="1"/>
                <a:r>
                  <a:rPr lang="en-US" dirty="0"/>
                  <a:t>1 – Categorization</a:t>
                </a:r>
              </a:p>
              <a:p>
                <a:pPr lvl="2"/>
                <a:r>
                  <a:rPr lang="en-US" dirty="0"/>
                  <a:t>Boiler Type – Base case efficiency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B52BC3E-5AAF-47CB-92DB-041345F868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88052"/>
              </a:xfrm>
              <a:blipFill>
                <a:blip r:embed="rId3"/>
                <a:stretch>
                  <a:fillRect l="-789" t="-24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6A9CE32-9829-45C6-9E17-9976BCB173BF}"/>
              </a:ext>
            </a:extLst>
          </p:cNvPr>
          <p:cNvGraphicFramePr>
            <a:graphicFrameLocks noGrp="1"/>
          </p:cNvGraphicFramePr>
          <p:nvPr/>
        </p:nvGraphicFramePr>
        <p:xfrm>
          <a:off x="5755602" y="2728416"/>
          <a:ext cx="3044952" cy="1081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1238">
                  <a:extLst>
                    <a:ext uri="{9D8B030D-6E8A-4147-A177-3AD203B41FA5}">
                      <a16:colId xmlns:a16="http://schemas.microsoft.com/office/drawing/2014/main" val="3455578343"/>
                    </a:ext>
                  </a:extLst>
                </a:gridCol>
                <a:gridCol w="761238">
                  <a:extLst>
                    <a:ext uri="{9D8B030D-6E8A-4147-A177-3AD203B41FA5}">
                      <a16:colId xmlns:a16="http://schemas.microsoft.com/office/drawing/2014/main" val="2811049409"/>
                    </a:ext>
                  </a:extLst>
                </a:gridCol>
                <a:gridCol w="761238">
                  <a:extLst>
                    <a:ext uri="{9D8B030D-6E8A-4147-A177-3AD203B41FA5}">
                      <a16:colId xmlns:a16="http://schemas.microsoft.com/office/drawing/2014/main" val="2722669778"/>
                    </a:ext>
                  </a:extLst>
                </a:gridCol>
                <a:gridCol w="761238">
                  <a:extLst>
                    <a:ext uri="{9D8B030D-6E8A-4147-A177-3AD203B41FA5}">
                      <a16:colId xmlns:a16="http://schemas.microsoft.com/office/drawing/2014/main" val="424085742"/>
                    </a:ext>
                  </a:extLst>
                </a:gridCol>
              </a:tblGrid>
              <a:tr h="360528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HW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HW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78541"/>
                  </a:ext>
                </a:extLst>
              </a:tr>
              <a:tr h="360528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</a:t>
                      </a:r>
                      <a:r>
                        <a:rPr lang="en-US" sz="140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en-US" sz="14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840128"/>
                  </a:ext>
                </a:extLst>
              </a:tr>
              <a:tr h="360528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</a:t>
                      </a:r>
                      <a:r>
                        <a:rPr lang="en-US" sz="140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</a:t>
                      </a:r>
                      <a:endParaRPr lang="en-US" sz="14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569483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65487204-F5F2-436D-B539-F0FA21EF6906}"/>
              </a:ext>
            </a:extLst>
          </p:cNvPr>
          <p:cNvGraphicFramePr>
            <a:graphicFrameLocks noGrp="1"/>
          </p:cNvGraphicFramePr>
          <p:nvPr/>
        </p:nvGraphicFramePr>
        <p:xfrm>
          <a:off x="6136221" y="5330952"/>
          <a:ext cx="2283714" cy="7210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1238">
                  <a:extLst>
                    <a:ext uri="{9D8B030D-6E8A-4147-A177-3AD203B41FA5}">
                      <a16:colId xmlns:a16="http://schemas.microsoft.com/office/drawing/2014/main" val="3455578343"/>
                    </a:ext>
                  </a:extLst>
                </a:gridCol>
                <a:gridCol w="761238">
                  <a:extLst>
                    <a:ext uri="{9D8B030D-6E8A-4147-A177-3AD203B41FA5}">
                      <a16:colId xmlns:a16="http://schemas.microsoft.com/office/drawing/2014/main" val="2811049409"/>
                    </a:ext>
                  </a:extLst>
                </a:gridCol>
                <a:gridCol w="761238">
                  <a:extLst>
                    <a:ext uri="{9D8B030D-6E8A-4147-A177-3AD203B41FA5}">
                      <a16:colId xmlns:a16="http://schemas.microsoft.com/office/drawing/2014/main" val="424085742"/>
                    </a:ext>
                  </a:extLst>
                </a:gridCol>
              </a:tblGrid>
              <a:tr h="360528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HW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478541"/>
                  </a:ext>
                </a:extLst>
              </a:tr>
              <a:tr h="360528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</a:t>
                      </a:r>
                      <a:r>
                        <a:rPr lang="en-US" sz="1400" baseline="-25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en-US" sz="1400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840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22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826F6-938D-4180-B543-7EF95E67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Boiler – Hot Water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84921-392D-41DC-BB2A-5555CEA5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88A9E-E061-4AD2-973D-B07026D8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Hybrid, Meeting #5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04782-1684-4BE3-8D8E-8D9AE9ADD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A316AFC-B08D-4E19-B35A-71BD6CA10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199" y="1371600"/>
            <a:ext cx="4038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Deemed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EB3D2A0-8841-4626-9044-475D69660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2397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Hybrid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005164C-9815-41C7-AEEB-15C1FE89B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306" y="4000501"/>
            <a:ext cx="3581401" cy="235384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31E63E3-3A04-475E-9915-0D95A97547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306" y="4000501"/>
            <a:ext cx="3581401" cy="235384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664F4A-3E17-4C7D-BF43-10F8C26EE4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1029" y="1760201"/>
            <a:ext cx="3617742" cy="19615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8271F55-13ED-47B3-A597-F737E5E552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036" y="1760202"/>
            <a:ext cx="3514564" cy="197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3614D-C7FB-4A83-9EB6-7C0DD7B2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Hybrid Examples</a:t>
            </a:r>
            <a:endParaRPr lang="en-US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ED2E6-CFB3-4682-9E04-1BF773C2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9686-7F93-4B3D-8183-DEB47503C57C}" type="datetime1">
              <a:rPr lang="en-US" smtClean="0"/>
              <a:t>6/11/2021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88091-23E2-4630-B6EA-BD403E8D2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56474A-8403-40A2-AC0B-9614C79DC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753" y="1525813"/>
            <a:ext cx="641639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0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2198-F16D-4837-A33A-9D12E815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for Next Steps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E71C9-BA22-4385-82C8-B600780F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8588EF-1945-4165-8197-4FACCC2C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03168B-8045-4FA9-A364-CAD45ADF136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/>
          <a:lstStyle/>
          <a:p>
            <a:r>
              <a:rPr lang="en-US" dirty="0"/>
              <a:t>Discuss the Key Elements of a Hybrid measure</a:t>
            </a:r>
          </a:p>
          <a:p>
            <a:r>
              <a:rPr lang="en-US" dirty="0"/>
              <a:t>Re-evaluate the first examples of statewide Hybrid measures</a:t>
            </a:r>
          </a:p>
          <a:p>
            <a:r>
              <a:rPr lang="en-US" dirty="0"/>
              <a:t>Evaluate any policy concerns with Hybrid measures</a:t>
            </a:r>
          </a:p>
        </p:txBody>
      </p:sp>
    </p:spTree>
    <p:extLst>
      <p:ext uri="{BB962C8B-B14F-4D97-AF65-F5344CB8AC3E}">
        <p14:creationId xmlns:p14="http://schemas.microsoft.com/office/powerpoint/2010/main" val="110735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38E2-29E8-4C0C-B792-812006B44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CC64D-B137-4956-A435-BA761394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75C7B-3435-4DEC-87FF-23FB3491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4D1457-6BE9-4D8E-9584-71D76582403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Review custom processes in other jurisdictions to help inform Hybrid Measure development</a:t>
            </a:r>
          </a:p>
          <a:p>
            <a:r>
              <a:rPr lang="en-US" dirty="0"/>
              <a:t>Background on Hybrid Measures development through Cal TF</a:t>
            </a:r>
          </a:p>
          <a:p>
            <a:pPr lvl="1"/>
            <a:r>
              <a:rPr lang="en-US" dirty="0"/>
              <a:t>PA perspective</a:t>
            </a:r>
          </a:p>
          <a:p>
            <a:pPr lvl="1"/>
            <a:r>
              <a:rPr lang="en-US" dirty="0"/>
              <a:t>Customer perspective</a:t>
            </a:r>
          </a:p>
          <a:p>
            <a:pPr lvl="1"/>
            <a:r>
              <a:rPr lang="en-US" dirty="0"/>
              <a:t>Key Hybrid elements</a:t>
            </a:r>
          </a:p>
          <a:p>
            <a:pPr lvl="1"/>
            <a:r>
              <a:rPr lang="en-US" dirty="0"/>
              <a:t>(optional) Process Boiler Example = </a:t>
            </a:r>
            <a:r>
              <a:rPr lang="en-US" i="1" dirty="0"/>
              <a:t>Helps illustrate the value</a:t>
            </a:r>
          </a:p>
          <a:p>
            <a:r>
              <a:rPr lang="en-US" dirty="0">
                <a:solidFill>
                  <a:srgbClr val="0000CC"/>
                </a:solidFill>
              </a:rPr>
              <a:t>Agree on </a:t>
            </a:r>
            <a:r>
              <a:rPr lang="en-US" i="1" dirty="0">
                <a:solidFill>
                  <a:srgbClr val="0000CC"/>
                </a:solidFill>
              </a:rPr>
              <a:t>Next Steps/Scope </a:t>
            </a:r>
            <a:r>
              <a:rPr lang="en-US" dirty="0">
                <a:solidFill>
                  <a:srgbClr val="0000CC"/>
                </a:solidFill>
              </a:rPr>
              <a:t>if we were to start a break-out group for this topic</a:t>
            </a:r>
          </a:p>
          <a:p>
            <a:pPr lvl="1"/>
            <a:r>
              <a:rPr lang="en-US" dirty="0"/>
              <a:t>Hybrid Measure structure</a:t>
            </a:r>
          </a:p>
          <a:p>
            <a:pPr lvl="1"/>
            <a:r>
              <a:rPr lang="en-US" dirty="0"/>
              <a:t>Hybrid Measure value</a:t>
            </a:r>
          </a:p>
          <a:p>
            <a:pPr lvl="1"/>
            <a:r>
              <a:rPr lang="en-US" dirty="0"/>
              <a:t>Best Hybrid Measure target candidates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4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EC91-7A5A-4A46-8903-3EB4AD83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95FD-09BC-4D55-8A06-0CE49CA4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Looked into custom program of 5 jurisdictions to get best practices</a:t>
            </a:r>
          </a:p>
          <a:p>
            <a:pPr lvl="1"/>
            <a:r>
              <a:rPr lang="en-US" dirty="0"/>
              <a:t>Massachusetts (</a:t>
            </a:r>
            <a:r>
              <a:rPr lang="en-US" dirty="0" err="1"/>
              <a:t>MassSave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New York (</a:t>
            </a:r>
            <a:r>
              <a:rPr lang="en-US" dirty="0" err="1"/>
              <a:t>ConEd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Vermont (Efficiency Vermont)</a:t>
            </a:r>
          </a:p>
          <a:p>
            <a:pPr lvl="1"/>
            <a:r>
              <a:rPr lang="en-US" dirty="0"/>
              <a:t>Wisconsin (</a:t>
            </a:r>
            <a:r>
              <a:rPr lang="en-US" dirty="0" err="1"/>
              <a:t>FocusOnEnergy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Illinois (</a:t>
            </a:r>
            <a:r>
              <a:rPr lang="en-US" dirty="0" err="1"/>
              <a:t>ComEd</a:t>
            </a:r>
            <a:r>
              <a:rPr lang="en-US" dirty="0"/>
              <a:t>)</a:t>
            </a:r>
          </a:p>
          <a:p>
            <a:r>
              <a:rPr lang="en-US" dirty="0"/>
              <a:t>Custom is very standard (similar process)</a:t>
            </a:r>
          </a:p>
          <a:p>
            <a:r>
              <a:rPr lang="en-US" dirty="0"/>
              <a:t>Big differences: </a:t>
            </a:r>
          </a:p>
          <a:p>
            <a:pPr lvl="1"/>
            <a:r>
              <a:rPr lang="en-US" dirty="0"/>
              <a:t>Demonstrating program influence (usually easier)</a:t>
            </a:r>
          </a:p>
          <a:p>
            <a:pPr lvl="1"/>
            <a:r>
              <a:rPr lang="en-US" dirty="0"/>
              <a:t>Prospective vs Retrospective application of NTG</a:t>
            </a:r>
          </a:p>
          <a:p>
            <a:r>
              <a:rPr lang="en-US" dirty="0"/>
              <a:t>Smaller differences: </a:t>
            </a:r>
          </a:p>
          <a:p>
            <a:pPr lvl="1"/>
            <a:r>
              <a:rPr lang="en-US" dirty="0"/>
              <a:t>Engineering calculation workbooks provided for some common measures</a:t>
            </a:r>
          </a:p>
          <a:p>
            <a:pPr lvl="1"/>
            <a:r>
              <a:rPr lang="en-US" dirty="0"/>
              <a:t>Examples with accompanying data collection requirements</a:t>
            </a:r>
          </a:p>
          <a:p>
            <a:pPr lvl="1"/>
            <a:r>
              <a:rPr lang="en-US" dirty="0"/>
              <a:t>Simple application processes with short guidelines for implementers (&lt; 4 pages)</a:t>
            </a:r>
          </a:p>
          <a:p>
            <a:pPr lvl="1"/>
            <a:endParaRPr lang="en-US" dirty="0"/>
          </a:p>
          <a:p>
            <a:r>
              <a:rPr lang="en-US" dirty="0"/>
              <a:t>ASK: contacts in other jurisdictions that implement custom programs and are familiar with NTG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F1A36611-539E-4259-B953-C5B7C37B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4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48C7-4C23-496C-BB95-4776CC0F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point of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2EF73-94EB-4DFE-A3BB-8F40FAEC9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Usually custom is a catch-all for “anything not prescriptive”</a:t>
            </a:r>
          </a:p>
          <a:p>
            <a:r>
              <a:rPr lang="en-US" dirty="0"/>
              <a:t>Wants to get as much information as possible to:</a:t>
            </a:r>
          </a:p>
          <a:p>
            <a:pPr lvl="1"/>
            <a:r>
              <a:rPr lang="en-US" dirty="0"/>
              <a:t>Assess baseline</a:t>
            </a:r>
          </a:p>
          <a:p>
            <a:pPr lvl="1"/>
            <a:r>
              <a:rPr lang="en-US" dirty="0"/>
              <a:t>Assess efficient upgrade</a:t>
            </a:r>
          </a:p>
          <a:p>
            <a:pPr lvl="1"/>
            <a:r>
              <a:rPr lang="en-US" dirty="0"/>
              <a:t>Assess attribution / influence (EM&amp;V data)</a:t>
            </a:r>
          </a:p>
          <a:p>
            <a:pPr lvl="1"/>
            <a:r>
              <a:rPr lang="en-US" dirty="0"/>
              <a:t>Calculate savings:</a:t>
            </a:r>
          </a:p>
          <a:p>
            <a:pPr lvl="2"/>
            <a:r>
              <a:rPr lang="en-US" dirty="0"/>
              <a:t>Use regression model to estimate pre- and post- consumption differential</a:t>
            </a:r>
          </a:p>
          <a:p>
            <a:pPr lvl="2"/>
            <a:r>
              <a:rPr lang="en-US" dirty="0"/>
              <a:t>Use an energy model to simulate pre- and post- consumption (and measure difference capturing interactive effects, weather normalization,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Use engineering assumptions to calculate savings</a:t>
            </a:r>
          </a:p>
          <a:p>
            <a:r>
              <a:rPr lang="en-US" dirty="0"/>
              <a:t>Trade-off: </a:t>
            </a:r>
          </a:p>
          <a:p>
            <a:pPr lvl="1"/>
            <a:r>
              <a:rPr lang="en-US" dirty="0"/>
              <a:t>More structure with a lot information means less participation (barrier to fill everything); </a:t>
            </a:r>
          </a:p>
          <a:p>
            <a:pPr lvl="1"/>
            <a:r>
              <a:rPr lang="en-US" dirty="0"/>
              <a:t>Less structure means higher participation (easier process) but higher uncertainty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18E60DC-25B3-4D9C-9A0F-0E86ADAB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8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0D2-E5CF-4847-87C1-F06FD942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point of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18AAF-0FBD-447A-8669-36FF3DF3F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Doesn’t care about programs per se, just wants a </a:t>
            </a:r>
            <a:r>
              <a:rPr lang="en-US" dirty="0">
                <a:solidFill>
                  <a:srgbClr val="0000CC"/>
                </a:solidFill>
              </a:rPr>
              <a:t>quality installation</a:t>
            </a:r>
            <a:r>
              <a:rPr lang="en-US" dirty="0"/>
              <a:t>, the reassurance from a </a:t>
            </a:r>
            <a:r>
              <a:rPr lang="en-US" dirty="0">
                <a:solidFill>
                  <a:srgbClr val="0000CC"/>
                </a:solidFill>
              </a:rPr>
              <a:t>third-party review</a:t>
            </a:r>
            <a:r>
              <a:rPr lang="en-US" dirty="0"/>
              <a:t>, and to get the </a:t>
            </a:r>
            <a:r>
              <a:rPr lang="en-US" dirty="0">
                <a:solidFill>
                  <a:srgbClr val="0000CC"/>
                </a:solidFill>
              </a:rPr>
              <a:t>incentive/rebate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8A1A0F2-961D-476C-ABA7-4C9A3AB75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53496"/>
              </p:ext>
            </p:extLst>
          </p:nvPr>
        </p:nvGraphicFramePr>
        <p:xfrm>
          <a:off x="1005169" y="3162300"/>
          <a:ext cx="7097086" cy="247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617">
                  <a:extLst>
                    <a:ext uri="{9D8B030D-6E8A-4147-A177-3AD203B41FA5}">
                      <a16:colId xmlns:a16="http://schemas.microsoft.com/office/drawing/2014/main" val="3346428892"/>
                    </a:ext>
                  </a:extLst>
                </a:gridCol>
                <a:gridCol w="4366469">
                  <a:extLst>
                    <a:ext uri="{9D8B030D-6E8A-4147-A177-3AD203B41FA5}">
                      <a16:colId xmlns:a16="http://schemas.microsoft.com/office/drawing/2014/main" val="134668726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Goals: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Best Practices: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59843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Shorten application time process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follow a similar process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302652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/>
                        <a:t>Reduce # of gates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IL, MA seems to have fewer steps than others (no required pre- and post-inspections, max 2 paperwork submission - before and after)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6118778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Simplify application process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NY has multiple offerings, 1-4 pages MAX to apply; Efficiency VT also multiple offerings (vertical-specific)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338128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Added services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MA, NY, IL offer assessments / technical assistance (can be used to show influence?)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3611401"/>
                  </a:ext>
                </a:extLst>
              </a:tr>
            </a:tbl>
          </a:graphicData>
        </a:graphic>
      </p:graphicFrame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77FB438F-AD98-4FD7-83C1-B105539C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6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32C0-9B18-4CE7-9CFD-651807253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Key Elements of Hybrid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40923-7136-4D6A-8872-F99C5C11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4C7AA-8F25-4687-830E-9256B145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833152-2546-47E8-8AD5-FF7F444AFBB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Looks like a deemed measure to the customer</a:t>
            </a:r>
          </a:p>
          <a:p>
            <a:pPr lvl="1"/>
            <a:r>
              <a:rPr lang="en-US" dirty="0"/>
              <a:t>Known rebate based upon typical “normalizing unit” (</a:t>
            </a:r>
            <a:r>
              <a:rPr lang="en-US" dirty="0" err="1"/>
              <a:t>ie</a:t>
            </a:r>
            <a:r>
              <a:rPr lang="en-US" dirty="0"/>
              <a:t>, HP, </a:t>
            </a:r>
            <a:r>
              <a:rPr lang="en-US" dirty="0" err="1"/>
              <a:t>kBTUH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pre-approval required to install the measure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Clear/streamlined</a:t>
            </a:r>
            <a:r>
              <a:rPr lang="en-US" dirty="0"/>
              <a:t> requirement to document influence </a:t>
            </a:r>
            <a:r>
              <a:rPr lang="en-US" i="1" dirty="0">
                <a:solidFill>
                  <a:srgbClr val="0000CC"/>
                </a:solidFill>
              </a:rPr>
              <a:t>versus</a:t>
            </a:r>
            <a:r>
              <a:rPr lang="en-US" dirty="0"/>
              <a:t> uses a deemed Net-to-Gross value</a:t>
            </a:r>
          </a:p>
          <a:p>
            <a:pPr lvl="1"/>
            <a:r>
              <a:rPr lang="en-US" dirty="0"/>
              <a:t>Clarity on documentation that is required (up-front)</a:t>
            </a:r>
          </a:p>
          <a:p>
            <a:pPr lvl="2"/>
            <a:r>
              <a:rPr lang="en-US" dirty="0"/>
              <a:t>Clear site-specific data collection requirements</a:t>
            </a:r>
          </a:p>
          <a:p>
            <a:r>
              <a:rPr lang="en-US" dirty="0"/>
              <a:t>Provides deeper / more complete documentation than a deemed measure</a:t>
            </a:r>
          </a:p>
        </p:txBody>
      </p:sp>
    </p:spTree>
    <p:extLst>
      <p:ext uri="{BB962C8B-B14F-4D97-AF65-F5344CB8AC3E}">
        <p14:creationId xmlns:p14="http://schemas.microsoft.com/office/powerpoint/2010/main" val="1389289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Measure – Value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1506516"/>
            <a:ext cx="8915400" cy="4898467"/>
          </a:xfrm>
        </p:spPr>
        <p:txBody>
          <a:bodyPr>
            <a:normAutofit/>
          </a:bodyPr>
          <a:lstStyle/>
          <a:p>
            <a:r>
              <a:rPr lang="en-US" dirty="0"/>
              <a:t>Improve customer participation in programs / customer perception</a:t>
            </a:r>
          </a:p>
          <a:p>
            <a:r>
              <a:rPr lang="en-US" dirty="0"/>
              <a:t>Reduces time and transaction costs for implementers</a:t>
            </a:r>
          </a:p>
          <a:p>
            <a:r>
              <a:rPr lang="en-US" dirty="0"/>
              <a:t>Captures data in a structured format that could:</a:t>
            </a:r>
          </a:p>
          <a:p>
            <a:pPr lvl="1"/>
            <a:r>
              <a:rPr lang="en-US" dirty="0"/>
              <a:t>Improve inputs over time</a:t>
            </a:r>
          </a:p>
          <a:p>
            <a:pPr lvl="1"/>
            <a:r>
              <a:rPr lang="en-US" dirty="0"/>
              <a:t>Result in converting the hybrid measure to a deemed measure</a:t>
            </a:r>
          </a:p>
          <a:p>
            <a:r>
              <a:rPr lang="en-US" dirty="0"/>
              <a:t>Balances:</a:t>
            </a:r>
          </a:p>
          <a:p>
            <a:pPr lvl="1"/>
            <a:r>
              <a:rPr lang="en-US" dirty="0"/>
              <a:t>Maximizing rate-payer funds by streamlining the process</a:t>
            </a:r>
          </a:p>
          <a:p>
            <a:pPr lvl="1"/>
            <a:r>
              <a:rPr lang="en-US" dirty="0"/>
              <a:t>Providing more site-level data than a typical deemed measure</a:t>
            </a:r>
          </a:p>
        </p:txBody>
      </p:sp>
    </p:spTree>
    <p:extLst>
      <p:ext uri="{BB962C8B-B14F-4D97-AF65-F5344CB8AC3E}">
        <p14:creationId xmlns:p14="http://schemas.microsoft.com/office/powerpoint/2010/main" val="56544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6D6B-3EFD-41F8-AAF9-3CB1E53C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Measure – Target Measure</a:t>
            </a:r>
            <a:endParaRPr lang="en-US" i="1" dirty="0">
              <a:solidFill>
                <a:srgbClr val="0000CC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B7E8F-BB9B-4D65-8CAC-EB8D846B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6/11/2021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6F-FB21-40B8-90D2-8167E6B8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FADD00-50AD-427F-894A-3D4F78C6A66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Target Measure</a:t>
            </a:r>
          </a:p>
          <a:p>
            <a:pPr lvl="1"/>
            <a:r>
              <a:rPr lang="en-US" dirty="0"/>
              <a:t>Installed frequently, </a:t>
            </a:r>
            <a:r>
              <a:rPr lang="en-US" dirty="0">
                <a:solidFill>
                  <a:schemeClr val="tx1"/>
                </a:solidFill>
              </a:rPr>
              <a:t>repeatably </a:t>
            </a:r>
            <a:r>
              <a:rPr lang="en-US" dirty="0"/>
              <a:t>throughout the state</a:t>
            </a:r>
          </a:p>
          <a:p>
            <a:pPr lvl="1"/>
            <a:r>
              <a:rPr lang="en-US" dirty="0"/>
              <a:t>Enough clarity </a:t>
            </a:r>
            <a:r>
              <a:rPr lang="en-US" dirty="0">
                <a:solidFill>
                  <a:schemeClr val="tx1"/>
                </a:solidFill>
              </a:rPr>
              <a:t>about the installation exists that there is acceptable trade-off between rigor and: </a:t>
            </a:r>
          </a:p>
          <a:p>
            <a:pPr lvl="2"/>
            <a:r>
              <a:rPr lang="en-US" dirty="0"/>
              <a:t>Reduce uncertainty</a:t>
            </a:r>
            <a:r>
              <a:rPr lang="en-US" dirty="0">
                <a:solidFill>
                  <a:schemeClr val="tx1"/>
                </a:solidFill>
              </a:rPr>
              <a:t> of the measure savings amount, </a:t>
            </a:r>
          </a:p>
          <a:p>
            <a:pPr lvl="2"/>
            <a:r>
              <a:rPr lang="en-US" dirty="0"/>
              <a:t>P</a:t>
            </a:r>
            <a:r>
              <a:rPr lang="en-US" dirty="0">
                <a:solidFill>
                  <a:schemeClr val="tx1"/>
                </a:solidFill>
              </a:rPr>
              <a:t>ersistence,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Double-dipping,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Gaming,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Etc. </a:t>
            </a:r>
            <a:endParaRPr lang="en-US" strike="sng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7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B6D-F3AA-4946-995E-7BA6B259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Flavors of Hybrid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9CB846-160D-4275-974B-26B21FD5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7D606-1DAA-478E-A606-EEDF5E56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2786D-464E-443A-AC5C-62153477E2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443616"/>
            <a:ext cx="8766048" cy="5185784"/>
          </a:xfrm>
        </p:spPr>
        <p:txBody>
          <a:bodyPr>
            <a:normAutofit/>
          </a:bodyPr>
          <a:lstStyle/>
          <a:p>
            <a:pPr lvl="1"/>
            <a:r>
              <a:rPr lang="en-US" sz="2000" dirty="0"/>
              <a:t>Process Boilers – Distinct line already between deemed/custom</a:t>
            </a:r>
          </a:p>
          <a:p>
            <a:pPr lvl="1"/>
            <a:endParaRPr lang="en-US" sz="2000" dirty="0"/>
          </a:p>
          <a:p>
            <a:pPr marL="27432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Pipe Insulation, Nonresidential – Only deemed now, but could expand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Chillers, Non-Process – Fill holes in offerings, but could expand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Lighting – MLC/Custom Lite  - Only custom now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Specialty markets – repeatable custom measures (</a:t>
            </a:r>
            <a:r>
              <a:rPr lang="en-US" sz="2000" dirty="0" err="1"/>
              <a:t>tbd</a:t>
            </a:r>
            <a:r>
              <a:rPr lang="en-US" sz="2000" dirty="0"/>
              <a:t>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27A0B0-D753-4296-9710-E6D29150A30A}"/>
              </a:ext>
            </a:extLst>
          </p:cNvPr>
          <p:cNvGrpSpPr/>
          <p:nvPr/>
        </p:nvGrpSpPr>
        <p:grpSpPr>
          <a:xfrm>
            <a:off x="1790700" y="1977016"/>
            <a:ext cx="3657600" cy="351732"/>
            <a:chOff x="1790700" y="2511973"/>
            <a:chExt cx="3657600" cy="28575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08DC0E-FB36-4920-BC01-52D8B1458A0A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C0F4482A-7B73-43B3-8BF0-2129EF58F9D0}"/>
                </a:ext>
              </a:extLst>
            </p:cNvPr>
            <p:cNvSpPr txBox="1"/>
            <p:nvPr/>
          </p:nvSpPr>
          <p:spPr>
            <a:xfrm>
              <a:off x="2979420" y="2511973"/>
              <a:ext cx="1280160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Deemed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EBDFE0-6BAB-49DA-8D17-937FA54F0173}"/>
              </a:ext>
            </a:extLst>
          </p:cNvPr>
          <p:cNvGrpSpPr/>
          <p:nvPr/>
        </p:nvGrpSpPr>
        <p:grpSpPr>
          <a:xfrm>
            <a:off x="5565844" y="1985548"/>
            <a:ext cx="1737360" cy="351732"/>
            <a:chOff x="5565844" y="2517369"/>
            <a:chExt cx="1737360" cy="2857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CD28B65-C835-4D44-B78E-6FAD3EA2F32C}"/>
                </a:ext>
              </a:extLst>
            </p:cNvPr>
            <p:cNvSpPr/>
            <p:nvPr/>
          </p:nvSpPr>
          <p:spPr>
            <a:xfrm>
              <a:off x="5565844" y="2577256"/>
              <a:ext cx="173736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B13DFF0F-A107-44CE-A84E-39D8D9A70D9A}"/>
                </a:ext>
              </a:extLst>
            </p:cNvPr>
            <p:cNvSpPr txBox="1"/>
            <p:nvPr/>
          </p:nvSpPr>
          <p:spPr>
            <a:xfrm>
              <a:off x="5949745" y="2517369"/>
              <a:ext cx="969558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Arrow: Up 12">
            <a:extLst>
              <a:ext uri="{FF2B5EF4-FFF2-40B4-BE49-F238E27FC236}">
                <a16:creationId xmlns:a16="http://schemas.microsoft.com/office/drawing/2014/main" id="{0A81B9C4-7697-4A93-9163-783DB95E1E7E}"/>
              </a:ext>
            </a:extLst>
          </p:cNvPr>
          <p:cNvSpPr/>
          <p:nvPr/>
        </p:nvSpPr>
        <p:spPr>
          <a:xfrm>
            <a:off x="4361688" y="2273953"/>
            <a:ext cx="819912" cy="288105"/>
          </a:xfrm>
          <a:prstGeom prst="up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41036C-BA5E-4B36-934F-7DFEA7413522}"/>
              </a:ext>
            </a:extLst>
          </p:cNvPr>
          <p:cNvGrpSpPr/>
          <p:nvPr/>
        </p:nvGrpSpPr>
        <p:grpSpPr>
          <a:xfrm>
            <a:off x="1781048" y="3005716"/>
            <a:ext cx="5522155" cy="351732"/>
            <a:chOff x="1790700" y="2511973"/>
            <a:chExt cx="3657600" cy="28575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D0B949-0599-41FD-9B41-CFBC7A1DF1AF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Text Box 5">
              <a:extLst>
                <a:ext uri="{FF2B5EF4-FFF2-40B4-BE49-F238E27FC236}">
                  <a16:creationId xmlns:a16="http://schemas.microsoft.com/office/drawing/2014/main" id="{0B5E3577-B682-42AF-BF46-99E33D246CF8}"/>
                </a:ext>
              </a:extLst>
            </p:cNvPr>
            <p:cNvSpPr txBox="1"/>
            <p:nvPr/>
          </p:nvSpPr>
          <p:spPr>
            <a:xfrm>
              <a:off x="2979420" y="2511973"/>
              <a:ext cx="1280160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Deemed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Arrow: Up 17">
            <a:extLst>
              <a:ext uri="{FF2B5EF4-FFF2-40B4-BE49-F238E27FC236}">
                <a16:creationId xmlns:a16="http://schemas.microsoft.com/office/drawing/2014/main" id="{819529EB-4256-4BC8-A6BF-15D01DAAAA79}"/>
              </a:ext>
            </a:extLst>
          </p:cNvPr>
          <p:cNvSpPr/>
          <p:nvPr/>
        </p:nvSpPr>
        <p:spPr>
          <a:xfrm>
            <a:off x="5676900" y="3357448"/>
            <a:ext cx="819912" cy="288105"/>
          </a:xfrm>
          <a:prstGeom prst="up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E9D5C-2D39-4F8A-BDF3-63542726E3FB}"/>
              </a:ext>
            </a:extLst>
          </p:cNvPr>
          <p:cNvGrpSpPr/>
          <p:nvPr/>
        </p:nvGrpSpPr>
        <p:grpSpPr>
          <a:xfrm>
            <a:off x="1790700" y="4127270"/>
            <a:ext cx="2468880" cy="351732"/>
            <a:chOff x="1790700" y="2511973"/>
            <a:chExt cx="3657600" cy="28575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7A56DA8-DCAB-4D9E-BF0D-8C3EB52BC5E6}"/>
                </a:ext>
              </a:extLst>
            </p:cNvPr>
            <p:cNvSpPr/>
            <p:nvPr/>
          </p:nvSpPr>
          <p:spPr>
            <a:xfrm>
              <a:off x="1790700" y="2573641"/>
              <a:ext cx="365760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Text Box 5">
              <a:extLst>
                <a:ext uri="{FF2B5EF4-FFF2-40B4-BE49-F238E27FC236}">
                  <a16:creationId xmlns:a16="http://schemas.microsoft.com/office/drawing/2014/main" id="{BEB1E218-6BB6-4F44-A658-2E18F364A412}"/>
                </a:ext>
              </a:extLst>
            </p:cNvPr>
            <p:cNvSpPr txBox="1"/>
            <p:nvPr/>
          </p:nvSpPr>
          <p:spPr>
            <a:xfrm>
              <a:off x="2979420" y="2511973"/>
              <a:ext cx="1280160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Deemed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E343BBB-F9AC-4628-BE39-79DE82680306}"/>
              </a:ext>
            </a:extLst>
          </p:cNvPr>
          <p:cNvGrpSpPr/>
          <p:nvPr/>
        </p:nvGrpSpPr>
        <p:grpSpPr>
          <a:xfrm>
            <a:off x="5565844" y="4135802"/>
            <a:ext cx="1737360" cy="351732"/>
            <a:chOff x="5565844" y="2517369"/>
            <a:chExt cx="1737360" cy="2857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6015C9D-1DEC-4642-AB48-CEBAEE0E75C2}"/>
                </a:ext>
              </a:extLst>
            </p:cNvPr>
            <p:cNvSpPr/>
            <p:nvPr/>
          </p:nvSpPr>
          <p:spPr>
            <a:xfrm>
              <a:off x="5565844" y="2577256"/>
              <a:ext cx="173736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Text Box 5">
              <a:extLst>
                <a:ext uri="{FF2B5EF4-FFF2-40B4-BE49-F238E27FC236}">
                  <a16:creationId xmlns:a16="http://schemas.microsoft.com/office/drawing/2014/main" id="{1A03F685-8157-4183-B274-6F2F4EC903DC}"/>
                </a:ext>
              </a:extLst>
            </p:cNvPr>
            <p:cNvSpPr txBox="1"/>
            <p:nvPr/>
          </p:nvSpPr>
          <p:spPr>
            <a:xfrm>
              <a:off x="5949745" y="2517369"/>
              <a:ext cx="969558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Arrow: Up 24">
            <a:extLst>
              <a:ext uri="{FF2B5EF4-FFF2-40B4-BE49-F238E27FC236}">
                <a16:creationId xmlns:a16="http://schemas.microsoft.com/office/drawing/2014/main" id="{7759F53C-2F86-42D0-9D00-6369BE08FB6C}"/>
              </a:ext>
            </a:extLst>
          </p:cNvPr>
          <p:cNvSpPr/>
          <p:nvPr/>
        </p:nvSpPr>
        <p:spPr>
          <a:xfrm>
            <a:off x="4527927" y="4489080"/>
            <a:ext cx="819912" cy="288105"/>
          </a:xfrm>
          <a:prstGeom prst="up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DB65E8-4283-4663-B2BF-453CB9B1F304}"/>
              </a:ext>
            </a:extLst>
          </p:cNvPr>
          <p:cNvSpPr txBox="1"/>
          <p:nvPr/>
        </p:nvSpPr>
        <p:spPr>
          <a:xfrm>
            <a:off x="4347818" y="3958216"/>
            <a:ext cx="1180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Existing</a:t>
            </a:r>
          </a:p>
          <a:p>
            <a:pPr algn="ctr"/>
            <a:r>
              <a:rPr lang="en-US" sz="1600" dirty="0"/>
              <a:t>Conditions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3A2EF87-D8F2-428C-9CF7-1DD8E0B0A033}"/>
              </a:ext>
            </a:extLst>
          </p:cNvPr>
          <p:cNvGrpSpPr/>
          <p:nvPr/>
        </p:nvGrpSpPr>
        <p:grpSpPr>
          <a:xfrm>
            <a:off x="1790699" y="5191850"/>
            <a:ext cx="5522155" cy="351732"/>
            <a:chOff x="5565844" y="2517369"/>
            <a:chExt cx="1737360" cy="28575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2A0BF1D-FE08-40D3-9F49-04F1DE72502F}"/>
                </a:ext>
              </a:extLst>
            </p:cNvPr>
            <p:cNvSpPr/>
            <p:nvPr/>
          </p:nvSpPr>
          <p:spPr>
            <a:xfrm>
              <a:off x="5565844" y="2577256"/>
              <a:ext cx="1737360" cy="143692"/>
            </a:xfrm>
            <a:prstGeom prst="rect">
              <a:avLst/>
            </a:prstGeom>
            <a:solidFill>
              <a:srgbClr val="F8C01B"/>
            </a:solidFill>
            <a:ln>
              <a:solidFill>
                <a:srgbClr val="F8C01B"/>
              </a:solidFill>
              <a:prstDash val="sysDash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Text Box 5">
              <a:extLst>
                <a:ext uri="{FF2B5EF4-FFF2-40B4-BE49-F238E27FC236}">
                  <a16:creationId xmlns:a16="http://schemas.microsoft.com/office/drawing/2014/main" id="{9026F84C-3A48-4A42-9ECF-024B0814FFF9}"/>
                </a:ext>
              </a:extLst>
            </p:cNvPr>
            <p:cNvSpPr txBox="1"/>
            <p:nvPr/>
          </p:nvSpPr>
          <p:spPr>
            <a:xfrm>
              <a:off x="5949745" y="2517369"/>
              <a:ext cx="969558" cy="2857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CC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Custom</a:t>
              </a:r>
              <a:endParaRPr lang="en-US" sz="1400" dirty="0">
                <a:solidFill>
                  <a:srgbClr val="0000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Arrow: Up 29">
            <a:extLst>
              <a:ext uri="{FF2B5EF4-FFF2-40B4-BE49-F238E27FC236}">
                <a16:creationId xmlns:a16="http://schemas.microsoft.com/office/drawing/2014/main" id="{0F7C855B-4E94-4F62-A171-EEF141EDBE6F}"/>
              </a:ext>
            </a:extLst>
          </p:cNvPr>
          <p:cNvSpPr/>
          <p:nvPr/>
        </p:nvSpPr>
        <p:spPr>
          <a:xfrm>
            <a:off x="4180332" y="5537011"/>
            <a:ext cx="819912" cy="288105"/>
          </a:xfrm>
          <a:prstGeom prst="up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16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4D28A05DC43A4DB685B30D9807CF54" ma:contentTypeVersion="12" ma:contentTypeDescription="Create a new document." ma:contentTypeScope="" ma:versionID="c1b5f89f150c60ef48ca90c0885db64b">
  <xsd:schema xmlns:xsd="http://www.w3.org/2001/XMLSchema" xmlns:xs="http://www.w3.org/2001/XMLSchema" xmlns:p="http://schemas.microsoft.com/office/2006/metadata/properties" xmlns:ns3="402dc09a-c55d-40a6-af8c-b5287dccfe17" xmlns:ns4="d824ab2b-824d-4798-9731-28c9cc5d6e85" targetNamespace="http://schemas.microsoft.com/office/2006/metadata/properties" ma:root="true" ma:fieldsID="364cb7625c1d3d42060f744e97755a32" ns3:_="" ns4:_="">
    <xsd:import namespace="402dc09a-c55d-40a6-af8c-b5287dccfe17"/>
    <xsd:import namespace="d824ab2b-824d-4798-9731-28c9cc5d6e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dc09a-c55d-40a6-af8c-b5287dccfe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4ab2b-824d-4798-9731-28c9cc5d6e8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8B4D56-02FA-438D-8A14-B55B09060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004478-7879-446C-8EEC-A859F45095F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d824ab2b-824d-4798-9731-28c9cc5d6e85"/>
    <ds:schemaRef ds:uri="402dc09a-c55d-40a6-af8c-b5287dccfe17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0DED56-1970-47C9-8989-3AF4DDFF8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2dc09a-c55d-40a6-af8c-b5287dccfe17"/>
    <ds:schemaRef ds:uri="d824ab2b-824d-4798-9731-28c9cc5d6e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12654</TotalTime>
  <Words>1178</Words>
  <Application>Microsoft Office PowerPoint</Application>
  <PresentationFormat>On-screen Show (4:3)</PresentationFormat>
  <Paragraphs>234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Georgia</vt:lpstr>
      <vt:lpstr>Times New Roman</vt:lpstr>
      <vt:lpstr>Wingdings</vt:lpstr>
      <vt:lpstr>Wingdings 2</vt:lpstr>
      <vt:lpstr>Civic</vt:lpstr>
      <vt:lpstr>Custom Working Group Hybrid Measure Break-Out</vt:lpstr>
      <vt:lpstr>Overview</vt:lpstr>
      <vt:lpstr>Custom Practices</vt:lpstr>
      <vt:lpstr>PA point of view</vt:lpstr>
      <vt:lpstr>Customer point of view</vt:lpstr>
      <vt:lpstr>Proposed Key Elements of Hybrid</vt:lpstr>
      <vt:lpstr>Hybrid Measure – Value</vt:lpstr>
      <vt:lpstr>Hybrid Measure – Target Measure</vt:lpstr>
      <vt:lpstr>Many Flavors of Hybrid</vt:lpstr>
      <vt:lpstr>Hybrid Process Boiler Measure</vt:lpstr>
      <vt:lpstr>Process Boiler - Histogram</vt:lpstr>
      <vt:lpstr>Process Boiler – Savings Calculation</vt:lpstr>
      <vt:lpstr>Process Boiler – Hot Water</vt:lpstr>
      <vt:lpstr>Early Hybrid Examples</vt:lpstr>
      <vt:lpstr>Thoughts for Next Steps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Ayad Al-Shaikh</cp:lastModifiedBy>
  <cp:revision>249</cp:revision>
  <dcterms:created xsi:type="dcterms:W3CDTF">2014-07-29T23:26:12Z</dcterms:created>
  <dcterms:modified xsi:type="dcterms:W3CDTF">2021-06-11T21:31:44Z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0x010100E54D28A05DC43A4DB685B30D9807CF54</vt:lpwstr>
  </property>
</Properties>
</file>