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4"/>
  </p:sldMasterIdLst>
  <p:notesMasterIdLst>
    <p:notesMasterId r:id="rId17"/>
  </p:notesMasterIdLst>
  <p:handoutMasterIdLst>
    <p:handoutMasterId r:id="rId18"/>
  </p:handoutMasterIdLst>
  <p:sldIdLst>
    <p:sldId id="256" r:id="rId5"/>
    <p:sldId id="272" r:id="rId6"/>
    <p:sldId id="270" r:id="rId7"/>
    <p:sldId id="273" r:id="rId8"/>
    <p:sldId id="274" r:id="rId9"/>
    <p:sldId id="276" r:id="rId10"/>
    <p:sldId id="275" r:id="rId11"/>
    <p:sldId id="271" r:id="rId12"/>
    <p:sldId id="259" r:id="rId13"/>
    <p:sldId id="261" r:id="rId14"/>
    <p:sldId id="268" r:id="rId15"/>
    <p:sldId id="269" r:id="rId16"/>
  </p:sldIdLst>
  <p:sldSz cx="9144000" cy="6858000" type="screen4x3"/>
  <p:notesSz cx="700405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24" userDrawn="1">
          <p15:clr>
            <a:srgbClr val="A4A3A4"/>
          </p15:clr>
        </p15:guide>
        <p15:guide id="2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73B632"/>
    <a:srgbClr val="F8C01B"/>
    <a:srgbClr val="89D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CF61FB-7D41-889A-5F00-EDFAAA35AC57}" v="4" dt="2023-10-02T22:27:35.101"/>
    <p1510:client id="{94700438-C13E-4DCF-A176-89351432282A}" v="10" dt="2022-08-12T15:50:57.5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20" autoAdjust="0"/>
    <p:restoredTop sz="86418" autoAdjust="0"/>
  </p:normalViewPr>
  <p:slideViewPr>
    <p:cSldViewPr>
      <p:cViewPr varScale="1">
        <p:scale>
          <a:sx n="49" d="100"/>
          <a:sy n="49" d="100"/>
        </p:scale>
        <p:origin x="828" y="42"/>
      </p:cViewPr>
      <p:guideLst>
        <p:guide orient="horz" pos="1824"/>
        <p:guide pos="288"/>
      </p:guideLst>
    </p:cSldViewPr>
  </p:slideViewPr>
  <p:outlineViewPr>
    <p:cViewPr>
      <p:scale>
        <a:sx n="50" d="100"/>
        <a:sy n="50" d="100"/>
      </p:scale>
      <p:origin x="42" y="22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yad Al-Shaikh" userId="S::ayad.al-shaikh@futee.biz::bbb68e1f-f119-4f2f-8d2e-b9600474dd2f" providerId="AD" clId="Web-{60CF61FB-7D41-889A-5F00-EDFAAA35AC57}"/>
    <pc:docChg chg="modSld">
      <pc:chgData name="Ayad Al-Shaikh" userId="S::ayad.al-shaikh@futee.biz::bbb68e1f-f119-4f2f-8d2e-b9600474dd2f" providerId="AD" clId="Web-{60CF61FB-7D41-889A-5F00-EDFAAA35AC57}" dt="2023-10-02T22:27:35.101" v="3"/>
      <pc:docMkLst>
        <pc:docMk/>
      </pc:docMkLst>
      <pc:sldChg chg="addSp delSp addAnim delAnim">
        <pc:chgData name="Ayad Al-Shaikh" userId="S::ayad.al-shaikh@futee.biz::bbb68e1f-f119-4f2f-8d2e-b9600474dd2f" providerId="AD" clId="Web-{60CF61FB-7D41-889A-5F00-EDFAAA35AC57}" dt="2023-10-02T22:27:35.101" v="3"/>
        <pc:sldMkLst>
          <pc:docMk/>
          <pc:sldMk cId="1603041603" sldId="273"/>
        </pc:sldMkLst>
        <pc:spChg chg="add del">
          <ac:chgData name="Ayad Al-Shaikh" userId="S::ayad.al-shaikh@futee.biz::bbb68e1f-f119-4f2f-8d2e-b9600474dd2f" providerId="AD" clId="Web-{60CF61FB-7D41-889A-5F00-EDFAAA35AC57}" dt="2023-10-02T22:27:35.101" v="3"/>
          <ac:spMkLst>
            <pc:docMk/>
            <pc:sldMk cId="1603041603" sldId="273"/>
            <ac:spMk id="6" creationId="{57B252A4-68DB-0BC2-5993-02AF9F73510A}"/>
          </ac:spMkLst>
        </pc:spChg>
        <pc:spChg chg="add del">
          <ac:chgData name="Ayad Al-Shaikh" userId="S::ayad.al-shaikh@futee.biz::bbb68e1f-f119-4f2f-8d2e-b9600474dd2f" providerId="AD" clId="Web-{60CF61FB-7D41-889A-5F00-EDFAAA35AC57}" dt="2023-10-02T22:27:31.413" v="2"/>
          <ac:spMkLst>
            <pc:docMk/>
            <pc:sldMk cId="1603041603" sldId="273"/>
            <ac:spMk id="7" creationId="{5D04DE49-DD46-2132-5C02-B7BC28DCBB3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A2789-F3AF-A84B-870A-65AFA746DFEF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163" y="882967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19A2B-66C4-8443-B266-E23372DFFC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43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r">
              <a:defRPr sz="1200"/>
            </a:lvl1pPr>
          </a:lstStyle>
          <a:p>
            <a:fld id="{6D845599-701A-4FA0-8027-36496C7B95F1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1" tIns="46570" rIns="93141" bIns="465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15790"/>
            <a:ext cx="5603240" cy="4183380"/>
          </a:xfrm>
          <a:prstGeom prst="rect">
            <a:avLst/>
          </a:prstGeom>
        </p:spPr>
        <p:txBody>
          <a:bodyPr vert="horz" lIns="93141" tIns="46570" rIns="93141" bIns="4657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9967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r">
              <a:defRPr sz="1200"/>
            </a:lvl1pPr>
          </a:lstStyle>
          <a:p>
            <a:fld id="{925D742C-688D-4DB5-939F-8AEE1CF531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756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28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Valid – will it satisfy all requirement (quality installation, verification, valid, ...)</a:t>
            </a:r>
          </a:p>
          <a:p>
            <a:r>
              <a:rPr lang="en-US" dirty="0"/>
              <a:t>Think through doable verification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15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28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4876800"/>
            <a:ext cx="6480174" cy="838200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9805-B75C-EE43-AA2A-06D61467EE75}" type="datetime1">
              <a:rPr lang="en-US" smtClean="0"/>
              <a:t>10/2/2023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20" name="Picture 19" descr="CalTF_Logo_2x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0" y="2819400"/>
            <a:ext cx="2286000" cy="2286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6801-06D8-AE44-9D1D-EF3C47EF20CA}" type="datetime1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pic>
        <p:nvPicPr>
          <p:cNvPr id="16" name="Picture 15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48600" y="2286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8C01B"/>
                </a:solidFill>
                <a:latin typeface="Arial"/>
                <a:cs typeface="Arial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5FC-95AE-5F43-84DE-7325704F4380}" type="datetime1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buClr>
                <a:srgbClr val="73B632"/>
              </a:buClr>
              <a:defRPr>
                <a:latin typeface="Arial"/>
                <a:cs typeface="Arial"/>
              </a:defRPr>
            </a:lvl1pPr>
            <a:lvl2pPr>
              <a:buFont typeface="Wingdings" charset="2"/>
              <a:buChar char="q"/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9" name="Picture 8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334B818-C3AB-F641-8CEB-AD500251ADBE}" type="datetime1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Arial"/>
              <a:cs typeface="Arial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>
                <a:latin typeface="Arial"/>
                <a:cs typeface="Arial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D1A6-82D8-D94C-8246-AAF7F821F74D}" type="datetime1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  <p:pic>
        <p:nvPicPr>
          <p:cNvPr id="28" name="Picture 27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51D1-CB2A-CD4E-A5AC-CF10498901C7}" type="datetime1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2368-B334-7944-A9E7-0AB52487FD77}" type="datetime1">
              <a:rPr lang="en-US" smtClean="0"/>
              <a:t>10/2/2023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979A-BC25-5F44-BAF6-994BF06380F8}" type="datetime1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/>
              <a:t>Title</a:t>
            </a:r>
          </a:p>
        </p:txBody>
      </p:sp>
      <p:pic>
        <p:nvPicPr>
          <p:cNvPr id="23" name="Picture 22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4864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C0E770D-2D53-F84D-B5E0-5443547C3088}" type="datetime1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/>
              <a:t>Title</a:t>
            </a:r>
          </a:p>
        </p:txBody>
      </p:sp>
      <p:pic>
        <p:nvPicPr>
          <p:cNvPr id="23" name="Picture 22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486400"/>
            <a:ext cx="1257300" cy="838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5B1E-D8FC-2645-B6D3-12F103342B33}" type="datetime1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9D66EE3-6616-F94A-B3CF-75939F444685}" type="datetime1">
              <a:rPr lang="en-US" smtClean="0"/>
              <a:t>10/2/2023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pic>
        <p:nvPicPr>
          <p:cNvPr id="20" name="Picture 19" descr="CalTF_Logo.pn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rgbClr val="F8C01B"/>
          </a:solidFill>
          <a:latin typeface="Arial"/>
          <a:ea typeface="+mj-ea"/>
          <a:cs typeface="Arial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rgbClr val="73B632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/>
          <a:ea typeface="+mn-ea"/>
          <a:cs typeface="Arial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Arial"/>
          <a:ea typeface="+mn-ea"/>
          <a:cs typeface="Arial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/>
          <a:ea typeface="+mn-ea"/>
          <a:cs typeface="Arial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tf.org/s/CalTF-Memo-Deemed-Measure-Properties-1-25-2023.pdf" TargetMode="External"/><Relationship Id="rId2" Type="http://schemas.openxmlformats.org/officeDocument/2006/relationships/hyperlink" Target="https://futeeenergy.sharepoint.com/:f:/r/sites/PAStaffMeeting2/Shared%20Documents/Meeting%20Materials/Measure%20Property%20Data?csf=1&amp;web=1&amp;e=KvkJzA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etrm.com/measure/SWHC023/03/" TargetMode="External"/><Relationship Id="rId2" Type="http://schemas.openxmlformats.org/officeDocument/2006/relationships/hyperlink" Target="https://www.caetrm.com/measure/SWHC045/02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caetrm.com/measure/SWHC009/03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68426" y="4953000"/>
            <a:ext cx="6480174" cy="1066800"/>
          </a:xfrm>
        </p:spPr>
        <p:txBody>
          <a:bodyPr>
            <a:normAutofit/>
          </a:bodyPr>
          <a:lstStyle/>
          <a:p>
            <a:r>
              <a:rPr lang="en-US" dirty="0"/>
              <a:t>Randy Kwok</a:t>
            </a:r>
          </a:p>
          <a:p>
            <a:r>
              <a:rPr lang="en-US" dirty="0"/>
              <a:t>Ayad Al-Shaikh</a:t>
            </a:r>
          </a:p>
          <a:p>
            <a:r>
              <a:rPr lang="en-US" dirty="0"/>
              <a:t>September 2023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2600" dirty="0"/>
            </a:br>
            <a:r>
              <a:rPr lang="en-US" sz="4400" dirty="0"/>
              <a:t>Deemed Measure </a:t>
            </a:r>
            <a:br>
              <a:rPr lang="en-US" sz="4400" dirty="0"/>
            </a:br>
            <a:r>
              <a:rPr lang="en-US" sz="4400" dirty="0"/>
              <a:t>Property Data</a:t>
            </a:r>
            <a:endParaRPr lang="en-US" sz="2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524500" y="1460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C171C2-30F6-3778-BD50-F05C8AFD0002}"/>
              </a:ext>
            </a:extLst>
          </p:cNvPr>
          <p:cNvSpPr/>
          <p:nvPr/>
        </p:nvSpPr>
        <p:spPr>
          <a:xfrm>
            <a:off x="716217" y="6019800"/>
            <a:ext cx="7772400" cy="6096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We would like to record this meeting so that it can be shared with stakeholder who could not attend.  We will ask for concerns at the start.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F55EE-80F3-A66B-2A72-4BD0FE501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eTRM Wireframe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FBAFBA-37CF-84AF-3F53-3AE824971868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514600" cy="414496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Separate tab for this data</a:t>
            </a:r>
          </a:p>
          <a:p>
            <a:r>
              <a:rPr lang="en-US" dirty="0">
                <a:solidFill>
                  <a:schemeClr val="tx1"/>
                </a:solidFill>
              </a:rPr>
              <a:t>Downloadable within the version</a:t>
            </a:r>
          </a:p>
          <a:p>
            <a:r>
              <a:rPr lang="en-US" dirty="0">
                <a:solidFill>
                  <a:schemeClr val="tx1"/>
                </a:solidFill>
              </a:rPr>
              <a:t>Hyperlinks to individual Validation Items</a:t>
            </a:r>
          </a:p>
          <a:p>
            <a:r>
              <a:rPr lang="en-US" dirty="0">
                <a:solidFill>
                  <a:schemeClr val="tx1"/>
                </a:solidFill>
              </a:rPr>
              <a:t>Filter for a specific permutation’s requirements</a:t>
            </a:r>
          </a:p>
          <a:p>
            <a:r>
              <a:rPr lang="en-US" dirty="0">
                <a:solidFill>
                  <a:schemeClr val="tx1"/>
                </a:solidFill>
              </a:rPr>
              <a:t>Download all validations lists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4719D-E511-FD49-78DF-8074DB5A4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BE712C-E206-FA1B-3D2C-AB106FB71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1/26/2023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A375C8D-0473-75CD-7156-48230E708D4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971800" y="609600"/>
            <a:ext cx="5894782" cy="48006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CFD582E-419C-9D84-2ECF-2B78C363C73F}"/>
              </a:ext>
            </a:extLst>
          </p:cNvPr>
          <p:cNvSpPr/>
          <p:nvPr/>
        </p:nvSpPr>
        <p:spPr>
          <a:xfrm>
            <a:off x="7391400" y="1371600"/>
            <a:ext cx="609600" cy="365760"/>
          </a:xfrm>
          <a:prstGeom prst="rect">
            <a:avLst/>
          </a:prstGeom>
          <a:noFill/>
          <a:ln w="254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27C6511-3A1D-F9C3-5CEB-5CA9C0EEAEA4}"/>
              </a:ext>
            </a:extLst>
          </p:cNvPr>
          <p:cNvSpPr/>
          <p:nvPr/>
        </p:nvSpPr>
        <p:spPr>
          <a:xfrm>
            <a:off x="4191000" y="2133600"/>
            <a:ext cx="1295400" cy="381000"/>
          </a:xfrm>
          <a:prstGeom prst="rect">
            <a:avLst/>
          </a:prstGeom>
          <a:noFill/>
          <a:ln w="254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0A368F-85B0-97AB-373D-B417FA771C27}"/>
              </a:ext>
            </a:extLst>
          </p:cNvPr>
          <p:cNvSpPr/>
          <p:nvPr/>
        </p:nvSpPr>
        <p:spPr>
          <a:xfrm>
            <a:off x="4182318" y="4800600"/>
            <a:ext cx="3437681" cy="685799"/>
          </a:xfrm>
          <a:prstGeom prst="rect">
            <a:avLst/>
          </a:prstGeom>
          <a:noFill/>
          <a:ln w="254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C1A81D7-0285-668E-227A-A0D951B8E926}"/>
              </a:ext>
            </a:extLst>
          </p:cNvPr>
          <p:cNvSpPr/>
          <p:nvPr/>
        </p:nvSpPr>
        <p:spPr>
          <a:xfrm>
            <a:off x="4182317" y="4070430"/>
            <a:ext cx="3437681" cy="685799"/>
          </a:xfrm>
          <a:prstGeom prst="rect">
            <a:avLst/>
          </a:prstGeom>
          <a:noFill/>
          <a:ln w="254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52F3A39-2E2C-5AEF-5AF4-8B4B5A4E4F57}"/>
              </a:ext>
            </a:extLst>
          </p:cNvPr>
          <p:cNvSpPr/>
          <p:nvPr/>
        </p:nvSpPr>
        <p:spPr>
          <a:xfrm>
            <a:off x="2971800" y="2362200"/>
            <a:ext cx="762000" cy="228600"/>
          </a:xfrm>
          <a:prstGeom prst="rect">
            <a:avLst/>
          </a:prstGeom>
          <a:noFill/>
          <a:ln w="254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BA2CAF-D27A-A54C-26A8-BBAFD20772A7}"/>
              </a:ext>
            </a:extLst>
          </p:cNvPr>
          <p:cNvSpPr txBox="1"/>
          <p:nvPr/>
        </p:nvSpPr>
        <p:spPr>
          <a:xfrm>
            <a:off x="3048000" y="5707062"/>
            <a:ext cx="5818582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Should be integrated into the eTRM by the end of February.</a:t>
            </a:r>
          </a:p>
        </p:txBody>
      </p:sp>
    </p:spTree>
    <p:extLst>
      <p:ext uri="{BB962C8B-B14F-4D97-AF65-F5344CB8AC3E}">
        <p14:creationId xmlns:p14="http://schemas.microsoft.com/office/powerpoint/2010/main" val="352168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797A257E-0A73-3EDA-9AFB-A209CD9607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0" t="5393" r="1200" b="5566"/>
          <a:stretch/>
        </p:blipFill>
        <p:spPr bwMode="auto">
          <a:xfrm>
            <a:off x="228601" y="1524000"/>
            <a:ext cx="8686798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6D8B1CA-CA17-A9B2-CE59-7EB58E016939}"/>
              </a:ext>
            </a:extLst>
          </p:cNvPr>
          <p:cNvSpPr/>
          <p:nvPr/>
        </p:nvSpPr>
        <p:spPr>
          <a:xfrm>
            <a:off x="4818888" y="1714500"/>
            <a:ext cx="1200912" cy="876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15F9BC05-6839-96D4-11F5-E4136ACB44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0" t="5393" r="706" b="5566"/>
          <a:stretch/>
        </p:blipFill>
        <p:spPr bwMode="auto">
          <a:xfrm>
            <a:off x="190500" y="1524000"/>
            <a:ext cx="873252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56C4A9-78CB-A074-CF56-3E50E7B8E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>
                <a:solidFill>
                  <a:srgbClr val="0000CC"/>
                </a:solidFill>
              </a:rPr>
              <a:t>Draft</a:t>
            </a:r>
            <a:r>
              <a:rPr lang="en-US" sz="3600" dirty="0"/>
              <a:t> Statewide Process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3F89E2-8B36-515D-5D0E-FACA8B866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1/26/2023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09B68-E9D0-FED1-DB7F-F3C2FCBD6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0" name="Content Placeholder 9" descr="A picture containing text&#10;&#10;Description automatically generated">
            <a:extLst>
              <a:ext uri="{FF2B5EF4-FFF2-40B4-BE49-F238E27FC236}">
                <a16:creationId xmlns:a16="http://schemas.microsoft.com/office/drawing/2014/main" id="{FD4E4128-D493-86B2-FC9E-70B6596AF731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4619384"/>
            <a:ext cx="970619" cy="1590916"/>
          </a:xfrm>
          <a:solidFill>
            <a:schemeClr val="bg1"/>
          </a:solidFill>
        </p:spPr>
      </p:pic>
      <p:sp>
        <p:nvSpPr>
          <p:cNvPr id="8" name="Star: 5 Points 7">
            <a:extLst>
              <a:ext uri="{FF2B5EF4-FFF2-40B4-BE49-F238E27FC236}">
                <a16:creationId xmlns:a16="http://schemas.microsoft.com/office/drawing/2014/main" id="{CFC85013-805C-AC88-C5B7-E5F2D21A2B7D}"/>
              </a:ext>
            </a:extLst>
          </p:cNvPr>
          <p:cNvSpPr/>
          <p:nvPr/>
        </p:nvSpPr>
        <p:spPr>
          <a:xfrm>
            <a:off x="2324100" y="1600200"/>
            <a:ext cx="347472" cy="342900"/>
          </a:xfrm>
          <a:prstGeom prst="star5">
            <a:avLst/>
          </a:prstGeom>
          <a:solidFill>
            <a:srgbClr val="FFFF00"/>
          </a:solidFill>
          <a:ln>
            <a:solidFill>
              <a:srgbClr val="0000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84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47CD9-14AA-E39C-2D5E-182DD6A43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207584"/>
            <a:ext cx="2514600" cy="990600"/>
          </a:xfrm>
        </p:spPr>
        <p:txBody>
          <a:bodyPr/>
          <a:lstStyle/>
          <a:p>
            <a:r>
              <a:rPr lang="en-US" sz="2800" dirty="0"/>
              <a:t>Development of Validation Lists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308825-0502-5527-5241-85B1007EF30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124200" y="1905000"/>
            <a:ext cx="5638800" cy="4191000"/>
          </a:xfrm>
        </p:spPr>
        <p:txBody>
          <a:bodyPr/>
          <a:lstStyle/>
          <a:p>
            <a:r>
              <a:rPr lang="en-US" dirty="0"/>
              <a:t>Validation List Library</a:t>
            </a:r>
          </a:p>
          <a:p>
            <a:pPr lvl="1"/>
            <a:r>
              <a:rPr lang="en-US" dirty="0"/>
              <a:t>Latest version on Cal TF Subcommittee site (reviewed)</a:t>
            </a:r>
          </a:p>
          <a:p>
            <a:pPr lvl="1"/>
            <a:r>
              <a:rPr lang="en-US" dirty="0"/>
              <a:t>Always being added to...</a:t>
            </a:r>
            <a:r>
              <a:rPr lang="en-US" i="1" dirty="0">
                <a:solidFill>
                  <a:srgbClr val="0000CC"/>
                </a:solidFill>
              </a:rPr>
              <a:t>This is your time to add feedback before the items are incorporated into many lists.</a:t>
            </a:r>
          </a:p>
          <a:p>
            <a:r>
              <a:rPr lang="en-US" dirty="0"/>
              <a:t>Validation List Tool</a:t>
            </a:r>
          </a:p>
          <a:p>
            <a:pPr lvl="1"/>
            <a:r>
              <a:rPr lang="en-US" dirty="0"/>
              <a:t>Supports entry and will allow import into the eTRM</a:t>
            </a:r>
          </a:p>
          <a:p>
            <a:r>
              <a:rPr lang="en-US" dirty="0"/>
              <a:t>Drafting of Lists has started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613D48-90F0-C551-9DB7-66AF874F6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5B124F-4631-0513-EF9C-A4A30AFF8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1/26/2023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70D7E2F-10E9-2751-5700-9C03E4ECB2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678873"/>
            <a:ext cx="2210108" cy="105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008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9CC92-E28D-66AD-1297-2E94ED53F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914399"/>
            <a:ext cx="2362200" cy="1696515"/>
          </a:xfrm>
        </p:spPr>
        <p:txBody>
          <a:bodyPr/>
          <a:lstStyle/>
          <a:p>
            <a:r>
              <a:rPr lang="en-US" sz="2800" dirty="0"/>
              <a:t>Deemed Measure Property Data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467E8F-BB7C-B79E-CA1C-2339399AC6C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711952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Goals for Today:</a:t>
            </a:r>
          </a:p>
          <a:p>
            <a:pPr lvl="1"/>
            <a:r>
              <a:rPr lang="en-US" dirty="0"/>
              <a:t>Describe findings from the first small batch of HVAC MPD Validation Lists</a:t>
            </a:r>
          </a:p>
          <a:p>
            <a:pPr lvl="1"/>
            <a:r>
              <a:rPr lang="en-US" dirty="0"/>
              <a:t>Guidance on how to review MDPs efficiently</a:t>
            </a:r>
          </a:p>
          <a:p>
            <a:pPr lvl="2"/>
            <a:r>
              <a:rPr lang="en-US" dirty="0"/>
              <a:t>Stakeholder consensus on approach</a:t>
            </a:r>
          </a:p>
          <a:p>
            <a:pPr lvl="1"/>
            <a:r>
              <a:rPr lang="en-US" dirty="0"/>
              <a:t>Share the schedule going forward</a:t>
            </a:r>
          </a:p>
          <a:p>
            <a:endParaRPr lang="en-US" dirty="0"/>
          </a:p>
          <a:p>
            <a:r>
              <a:rPr lang="en-US" dirty="0"/>
              <a:t>Don’t Forget</a:t>
            </a:r>
          </a:p>
          <a:p>
            <a:pPr lvl="1"/>
            <a:r>
              <a:rPr lang="en-US" dirty="0"/>
              <a:t>Conventions and Library items</a:t>
            </a:r>
          </a:p>
          <a:p>
            <a:pPr lvl="1"/>
            <a:r>
              <a:rPr lang="en-US" dirty="0"/>
              <a:t>Access to files is through </a:t>
            </a:r>
            <a:r>
              <a:rPr lang="en-US" dirty="0">
                <a:hlinkClick r:id="rId2"/>
              </a:rPr>
              <a:t>SharePoint</a:t>
            </a:r>
            <a:endParaRPr lang="en-US" dirty="0"/>
          </a:p>
          <a:p>
            <a:pPr lvl="2"/>
            <a:r>
              <a:rPr lang="en-US" i="1" dirty="0">
                <a:solidFill>
                  <a:srgbClr val="0000CC"/>
                </a:solidFill>
              </a:rPr>
              <a:t>We will be transition to different site soon.</a:t>
            </a:r>
          </a:p>
          <a:p>
            <a:pPr lvl="2"/>
            <a:r>
              <a:rPr lang="en-US" i="1" dirty="0">
                <a:solidFill>
                  <a:srgbClr val="0000CC"/>
                </a:solidFill>
              </a:rPr>
              <a:t>But make sure you have access now</a:t>
            </a:r>
          </a:p>
          <a:p>
            <a:pPr lvl="1"/>
            <a:r>
              <a:rPr lang="en-US" dirty="0"/>
              <a:t>Original Memo (for context) on Cal TF website</a:t>
            </a:r>
          </a:p>
          <a:p>
            <a:pPr lvl="2"/>
            <a:r>
              <a:rPr lang="en-US" dirty="0">
                <a:hlinkClick r:id="rId3"/>
              </a:rPr>
              <a:t>Memo from Jan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E37A06-DC3F-2B4B-7C3D-79556F158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3B7166-8D1E-4419-7530-A34235F8F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979A-BC25-5F44-BAF6-994BF06380F8}" type="datetime1">
              <a:rPr lang="en-US" smtClean="0"/>
              <a:t>10/2/2023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6A730DE-723E-4647-51FF-5E963D8A7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736848" cy="365760"/>
          </a:xfrm>
        </p:spPr>
        <p:txBody>
          <a:bodyPr/>
          <a:lstStyle/>
          <a:p>
            <a:r>
              <a:rPr lang="en-US" sz="1200" dirty="0"/>
              <a:t>Deemed Measure Property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854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797A257E-0A73-3EDA-9AFB-A209CD9607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0" t="5393" r="1200" b="5566"/>
          <a:stretch/>
        </p:blipFill>
        <p:spPr bwMode="auto">
          <a:xfrm>
            <a:off x="228601" y="1524000"/>
            <a:ext cx="8686798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6D8B1CA-CA17-A9B2-CE59-7EB58E016939}"/>
              </a:ext>
            </a:extLst>
          </p:cNvPr>
          <p:cNvSpPr/>
          <p:nvPr/>
        </p:nvSpPr>
        <p:spPr>
          <a:xfrm>
            <a:off x="4818888" y="1714500"/>
            <a:ext cx="1200912" cy="876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15F9BC05-6839-96D4-11F5-E4136ACB44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0" t="5393" r="706" b="5566"/>
          <a:stretch/>
        </p:blipFill>
        <p:spPr bwMode="auto">
          <a:xfrm>
            <a:off x="190500" y="1524000"/>
            <a:ext cx="873252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56C4A9-78CB-A074-CF56-3E50E7B8E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228600"/>
            <a:ext cx="7927848" cy="758952"/>
          </a:xfrm>
        </p:spPr>
        <p:txBody>
          <a:bodyPr>
            <a:normAutofit/>
          </a:bodyPr>
          <a:lstStyle/>
          <a:p>
            <a:r>
              <a:rPr lang="en-US" sz="3600" dirty="0"/>
              <a:t>Next Steps: Statewide Process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3F89E2-8B36-515D-5D0E-FACA8B866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9/14/2023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09B68-E9D0-FED1-DB7F-F3C2FCBD6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" name="Content Placeholder 9" descr="A picture containing text&#10;&#10;Description automatically generated">
            <a:extLst>
              <a:ext uri="{FF2B5EF4-FFF2-40B4-BE49-F238E27FC236}">
                <a16:creationId xmlns:a16="http://schemas.microsoft.com/office/drawing/2014/main" id="{FD4E4128-D493-86B2-FC9E-70B6596AF731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4619384"/>
            <a:ext cx="970619" cy="1590916"/>
          </a:xfrm>
          <a:solidFill>
            <a:schemeClr val="bg1"/>
          </a:solidFill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1930A61-F411-FB98-C8B5-4127D4F7733D}"/>
              </a:ext>
            </a:extLst>
          </p:cNvPr>
          <p:cNvSpPr/>
          <p:nvPr/>
        </p:nvSpPr>
        <p:spPr>
          <a:xfrm>
            <a:off x="3657600" y="2590800"/>
            <a:ext cx="1981200" cy="2971800"/>
          </a:xfrm>
          <a:prstGeom prst="rect">
            <a:avLst/>
          </a:prstGeom>
          <a:noFill/>
          <a:ln w="254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15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D6A29-F0C7-4BA3-CCCB-E22A0F72D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Schedule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D53996-36C8-3109-04A2-A80D46841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5FC-95AE-5F43-84DE-7325704F4380}" type="datetime1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D1DB48-C16C-3C7D-EEBC-46ED3341A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/>
              <a:t>Deemed Measure Property Data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35063E-C83C-85B9-165F-D8127A365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1E533CDF-12C1-85FA-C765-6111F6EEF439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9078767"/>
              </p:ext>
            </p:extLst>
          </p:nvPr>
        </p:nvGraphicFramePr>
        <p:xfrm>
          <a:off x="301625" y="1447800"/>
          <a:ext cx="8156575" cy="493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2372">
                  <a:extLst>
                    <a:ext uri="{9D8B030D-6E8A-4147-A177-3AD203B41FA5}">
                      <a16:colId xmlns:a16="http://schemas.microsoft.com/office/drawing/2014/main" val="922371458"/>
                    </a:ext>
                  </a:extLst>
                </a:gridCol>
                <a:gridCol w="706486">
                  <a:extLst>
                    <a:ext uri="{9D8B030D-6E8A-4147-A177-3AD203B41FA5}">
                      <a16:colId xmlns:a16="http://schemas.microsoft.com/office/drawing/2014/main" val="346887056"/>
                    </a:ext>
                  </a:extLst>
                </a:gridCol>
                <a:gridCol w="865717">
                  <a:extLst>
                    <a:ext uri="{9D8B030D-6E8A-4147-A177-3AD203B41FA5}">
                      <a16:colId xmlns:a16="http://schemas.microsoft.com/office/drawing/2014/main" val="163459984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8260519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12581096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4962661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Categories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Num</a:t>
                      </a:r>
                      <a:endParaRPr lang="en-US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MPD Draft Due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Hand-off to External Stakeholders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 with External Stakeholders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 Comments from External Stakeholders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627893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Batch of HVAC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varies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9/8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9/14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(part of 3</a:t>
                      </a:r>
                      <a:r>
                        <a:rPr lang="en-US" sz="14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group)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434228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Appliance/Plug Load, Bldg Envelope, Compressed Air,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 Refrigeration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9/8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9/22*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i="1" dirty="0"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not all be available at the same time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Week of 10/2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i="1" dirty="0"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usually </a:t>
                      </a:r>
                      <a:r>
                        <a:rPr lang="en-US" sz="1400" i="1" dirty="0" err="1"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11/3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978310807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Lighting,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Service,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Bldg, </a:t>
                      </a:r>
                      <a:b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Food Service,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Misc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123643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Process, </a:t>
                      </a:r>
                      <a:b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Recreation, </a:t>
                      </a:r>
                      <a:b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HVAC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044842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and Domestic Hot Water, </a:t>
                      </a:r>
                      <a:b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Pumping / Irrigation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48325528"/>
                  </a:ext>
                </a:extLst>
              </a:tr>
            </a:tbl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70830EF7-DB6B-8234-655A-A623CEA32353}"/>
              </a:ext>
            </a:extLst>
          </p:cNvPr>
          <p:cNvGrpSpPr/>
          <p:nvPr/>
        </p:nvGrpSpPr>
        <p:grpSpPr>
          <a:xfrm>
            <a:off x="914400" y="2321169"/>
            <a:ext cx="7848600" cy="2708031"/>
            <a:chOff x="914400" y="2438400"/>
            <a:chExt cx="7848600" cy="2286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8BB02A0-9DDC-9A68-2E2C-CD17F7F55321}"/>
                </a:ext>
              </a:extLst>
            </p:cNvPr>
            <p:cNvCxnSpPr/>
            <p:nvPr/>
          </p:nvCxnSpPr>
          <p:spPr>
            <a:xfrm>
              <a:off x="8458200" y="2438400"/>
              <a:ext cx="304800" cy="0"/>
            </a:xfrm>
            <a:prstGeom prst="line">
              <a:avLst/>
            </a:prstGeom>
            <a:ln w="444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99CD396-8354-15A2-46C5-958F41FC3A74}"/>
                </a:ext>
              </a:extLst>
            </p:cNvPr>
            <p:cNvCxnSpPr/>
            <p:nvPr/>
          </p:nvCxnSpPr>
          <p:spPr>
            <a:xfrm>
              <a:off x="8763000" y="2438400"/>
              <a:ext cx="0" cy="2286000"/>
            </a:xfrm>
            <a:prstGeom prst="line">
              <a:avLst/>
            </a:prstGeom>
            <a:ln w="444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C25C3C-431A-C654-1067-BF03914ECF3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4400" y="4724400"/>
              <a:ext cx="7848600" cy="0"/>
            </a:xfrm>
            <a:prstGeom prst="line">
              <a:avLst/>
            </a:prstGeom>
            <a:ln w="44450">
              <a:solidFill>
                <a:srgbClr val="0000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57B252A4-68DB-0BC2-5993-02AF9F73510A}"/>
              </a:ext>
            </a:extLst>
          </p:cNvPr>
          <p:cNvSpPr/>
          <p:nvPr/>
        </p:nvSpPr>
        <p:spPr>
          <a:xfrm>
            <a:off x="189125" y="2492563"/>
            <a:ext cx="8345126" cy="3772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04DE49-DD46-2132-5C02-B7BC28DCBB31}"/>
              </a:ext>
            </a:extLst>
          </p:cNvPr>
          <p:cNvSpPr/>
          <p:nvPr/>
        </p:nvSpPr>
        <p:spPr>
          <a:xfrm>
            <a:off x="265474" y="3505201"/>
            <a:ext cx="8345126" cy="2866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4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A3D29-51A5-5CF8-8F3C-5F7D7DD7F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228600"/>
            <a:ext cx="7927848" cy="758952"/>
          </a:xfrm>
        </p:spPr>
        <p:txBody>
          <a:bodyPr/>
          <a:lstStyle/>
          <a:p>
            <a:r>
              <a:rPr lang="en-US" dirty="0"/>
              <a:t>High Level Guidance – Focus of Review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EB0F96-D715-922C-EB1D-A82B18DC4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5FC-95AE-5F43-84DE-7325704F4380}" type="datetime1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BF940C-44E8-0E37-D2F9-E62A8E8A7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/>
              <a:t>Deemed Measure Property Data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5829DA-7C10-2568-F1CF-F95A8675B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1D6005-8B92-220F-79E6-28B57CA5D30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689848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Measure Property Fields </a:t>
            </a:r>
          </a:p>
          <a:p>
            <a:pPr lvl="1"/>
            <a:r>
              <a:rPr lang="en-US" dirty="0"/>
              <a:t>Property Label - Is it </a:t>
            </a:r>
            <a:r>
              <a:rPr lang="en-US" dirty="0">
                <a:solidFill>
                  <a:srgbClr val="0000CC"/>
                </a:solidFill>
              </a:rPr>
              <a:t>clear</a:t>
            </a:r>
            <a:r>
              <a:rPr lang="en-US" dirty="0"/>
              <a:t> and </a:t>
            </a:r>
            <a:r>
              <a:rPr lang="en-US" dirty="0">
                <a:solidFill>
                  <a:srgbClr val="0000CC"/>
                </a:solidFill>
              </a:rPr>
              <a:t>concise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Property Description - Is the data collection practice </a:t>
            </a:r>
            <a:r>
              <a:rPr lang="en-US" dirty="0">
                <a:solidFill>
                  <a:srgbClr val="0000CC"/>
                </a:solidFill>
              </a:rPr>
              <a:t>valid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Measure Property Validation </a:t>
            </a:r>
          </a:p>
          <a:p>
            <a:pPr lvl="1"/>
            <a:r>
              <a:rPr lang="en-US" b="1" dirty="0"/>
              <a:t>Check Point 1 </a:t>
            </a:r>
            <a:r>
              <a:rPr lang="en-US" dirty="0"/>
              <a:t>- Is the checkpoint reasonable?  </a:t>
            </a:r>
          </a:p>
          <a:p>
            <a:pPr lvl="1"/>
            <a:r>
              <a:rPr lang="en-US" b="1" dirty="0"/>
              <a:t>Verification 1</a:t>
            </a:r>
            <a:r>
              <a:rPr lang="en-US" dirty="0"/>
              <a:t> - Is the data verification approach </a:t>
            </a:r>
            <a:r>
              <a:rPr lang="en-US" i="1" dirty="0">
                <a:solidFill>
                  <a:srgbClr val="0000CC"/>
                </a:solidFill>
              </a:rPr>
              <a:t>valid</a:t>
            </a:r>
            <a:r>
              <a:rPr lang="en-US" dirty="0"/>
              <a:t> and </a:t>
            </a:r>
            <a:r>
              <a:rPr lang="en-US" i="1" dirty="0">
                <a:solidFill>
                  <a:srgbClr val="0000CC"/>
                </a:solidFill>
              </a:rPr>
              <a:t>explicit</a:t>
            </a:r>
            <a:r>
              <a:rPr lang="en-US" dirty="0"/>
              <a:t>?  </a:t>
            </a:r>
          </a:p>
          <a:p>
            <a:pPr lvl="1"/>
            <a:r>
              <a:rPr lang="en-US" b="1" dirty="0"/>
              <a:t>Pass Criteria 1</a:t>
            </a:r>
            <a:r>
              <a:rPr lang="en-US" dirty="0"/>
              <a:t> - Are the pass criteria </a:t>
            </a:r>
            <a:r>
              <a:rPr lang="en-US" i="1" dirty="0">
                <a:solidFill>
                  <a:srgbClr val="0000CC"/>
                </a:solidFill>
              </a:rPr>
              <a:t>clear</a:t>
            </a:r>
            <a:r>
              <a:rPr lang="en-US" dirty="0"/>
              <a:t>?  </a:t>
            </a:r>
          </a:p>
          <a:p>
            <a:pPr lvl="1"/>
            <a:r>
              <a:rPr lang="en-US" b="1" dirty="0"/>
              <a:t>Check Point 2 / Verification 2 / Pass Criteria 2 </a:t>
            </a:r>
            <a:r>
              <a:rPr lang="en-US" dirty="0"/>
              <a:t>- Is the alternate validation reasonable and valid?  </a:t>
            </a:r>
          </a:p>
        </p:txBody>
      </p:sp>
    </p:spTree>
    <p:extLst>
      <p:ext uri="{BB962C8B-B14F-4D97-AF65-F5344CB8AC3E}">
        <p14:creationId xmlns:p14="http://schemas.microsoft.com/office/powerpoint/2010/main" val="22894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E3A34-0550-36D7-C799-2B190186B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MPD Validation List Examples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5487CC-B1DC-58F8-6B87-C46CACFD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51D1-CB2A-CD4E-A5AC-CF10498901C7}" type="datetime1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607AB4-527B-F4A4-C06B-EBF31D46E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4A3E5D-36BE-100E-65D9-3C42E036A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03A979-54B5-2E78-1EFE-3DF819CEB12D}"/>
              </a:ext>
            </a:extLst>
          </p:cNvPr>
          <p:cNvSpPr txBox="1"/>
          <p:nvPr/>
        </p:nvSpPr>
        <p:spPr>
          <a:xfrm>
            <a:off x="336463" y="1987658"/>
            <a:ext cx="84996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1650" indent="-1771650"/>
            <a:r>
              <a:rPr lang="en-US" sz="2800" b="1" i="0" u="none" strike="noStrike" dirty="0">
                <a:solidFill>
                  <a:srgbClr val="64A244"/>
                </a:solidFill>
                <a:effectLst/>
                <a:latin typeface="Source Sans Pro" panose="020B0503030403020204" pitchFamily="34" charset="0"/>
                <a:hlinkClick r:id="rId2"/>
              </a:rPr>
              <a:t>SWHC045 - Heat Pump HVAC, Residential, Fuel Substitution</a:t>
            </a:r>
            <a:endParaRPr lang="en-US" sz="2800" b="1" i="0" u="none" strike="noStrike" dirty="0">
              <a:solidFill>
                <a:srgbClr val="64A244"/>
              </a:solidFill>
              <a:effectLst/>
              <a:latin typeface="Source Sans Pro" panose="020B0503030403020204" pitchFamily="34" charset="0"/>
            </a:endParaRPr>
          </a:p>
          <a:p>
            <a:pPr marL="1771650" indent="-1771650"/>
            <a:endParaRPr lang="en-US" sz="2800" b="1" i="0" u="none" strike="noStrike" dirty="0">
              <a:solidFill>
                <a:srgbClr val="64A244"/>
              </a:solidFill>
              <a:effectLst/>
              <a:latin typeface="Source Sans Pro" panose="020B0503030403020204" pitchFamily="34" charset="0"/>
            </a:endParaRPr>
          </a:p>
          <a:p>
            <a:pPr marL="1771650" indent="-1771650"/>
            <a:r>
              <a:rPr lang="en-US" sz="2800" b="1" i="0" u="none" strike="noStrike" dirty="0">
                <a:solidFill>
                  <a:srgbClr val="64A244"/>
                </a:solidFill>
                <a:effectLst/>
                <a:latin typeface="Source Sans Pro" panose="020B0503030403020204" pitchFamily="34" charset="0"/>
                <a:hlinkClick r:id="rId3"/>
              </a:rPr>
              <a:t>SWHC023 - Enhanced Ventilation for Packaged HVAC</a:t>
            </a:r>
            <a:endParaRPr lang="en-US" sz="2800" b="1" i="0" u="none" strike="noStrike" dirty="0">
              <a:solidFill>
                <a:srgbClr val="64A244"/>
              </a:solidFill>
              <a:effectLst/>
              <a:latin typeface="Source Sans Pro" panose="020B0503030403020204" pitchFamily="34" charset="0"/>
            </a:endParaRPr>
          </a:p>
          <a:p>
            <a:pPr marL="1771650" indent="-1771650"/>
            <a:endParaRPr lang="en-US" sz="2800" b="1" i="0" u="none" strike="noStrike" dirty="0">
              <a:solidFill>
                <a:srgbClr val="64A244"/>
              </a:solidFill>
              <a:effectLst/>
              <a:latin typeface="Source Sans Pro" panose="020B0503030403020204" pitchFamily="34" charset="0"/>
            </a:endParaRPr>
          </a:p>
          <a:p>
            <a:pPr marL="1771650" indent="-1771650"/>
            <a:r>
              <a:rPr lang="en-US" sz="2800" b="1" i="0" u="none" strike="noStrike" dirty="0">
                <a:solidFill>
                  <a:srgbClr val="64A244"/>
                </a:solidFill>
                <a:effectLst/>
                <a:latin typeface="Source Sans Pro" panose="020B0503030403020204" pitchFamily="34" charset="0"/>
                <a:hlinkClick r:id="rId4"/>
              </a:rPr>
              <a:t>SWHC009 - Supply Fan Controls, Commercial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1129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E243C-C03D-7A47-DC2C-F3DEF621F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9614FF-7901-45A9-8323-7A9CCF8D4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5FC-95AE-5F43-84DE-7325704F4380}" type="datetime1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3AFF47-7A55-38AC-A0C5-5EFA627BC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/>
              <a:t>Deemed Measure Property Data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18EEA2-CDCA-26B0-FE3B-4886637A4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34E9FA-2BF0-24CB-5FE7-4EC9F69B7CB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Feedback:</a:t>
            </a:r>
          </a:p>
          <a:p>
            <a:pPr lvl="1"/>
            <a:r>
              <a:rPr lang="en-US" dirty="0"/>
              <a:t>Which groups are you particularly interested in reviewing?</a:t>
            </a:r>
          </a:p>
          <a:p>
            <a:pPr lvl="1"/>
            <a:r>
              <a:rPr lang="en-US" dirty="0"/>
              <a:t>Any initial feedback on HVAC batch of 12?</a:t>
            </a:r>
          </a:p>
          <a:p>
            <a:pPr lvl="2"/>
            <a:r>
              <a:rPr lang="en-US" b="1" dirty="0">
                <a:solidFill>
                  <a:srgbClr val="0000CC"/>
                </a:solidFill>
              </a:rPr>
              <a:t>Reach out to Randy by: Fri, 9/22</a:t>
            </a:r>
          </a:p>
          <a:p>
            <a:r>
              <a:rPr lang="en-US" dirty="0"/>
              <a:t>First Big Batch (of Four Batches)</a:t>
            </a:r>
          </a:p>
          <a:p>
            <a:pPr lvl="1"/>
            <a:r>
              <a:rPr lang="en-US" dirty="0"/>
              <a:t>Hand-off: Available to preview on 9/22</a:t>
            </a:r>
          </a:p>
          <a:p>
            <a:pPr lvl="1"/>
            <a:r>
              <a:rPr lang="en-US" dirty="0"/>
              <a:t>Meeting: Share findings on </a:t>
            </a:r>
            <a:r>
              <a:rPr lang="en-US" dirty="0" err="1"/>
              <a:t>Thur</a:t>
            </a:r>
            <a:r>
              <a:rPr lang="en-US" dirty="0"/>
              <a:t>, 10/5 (about 2 weeks later)</a:t>
            </a:r>
          </a:p>
          <a:p>
            <a:pPr lvl="1"/>
            <a:r>
              <a:rPr lang="en-US" dirty="0"/>
              <a:t>Comments: Opt-In Feedback by 11/3 (about 4 weeks later)</a:t>
            </a:r>
          </a:p>
          <a:p>
            <a:r>
              <a:rPr lang="en-US" dirty="0"/>
              <a:t>Upload into the </a:t>
            </a:r>
            <a:r>
              <a:rPr lang="en-US" dirty="0" err="1"/>
              <a:t>eTRM</a:t>
            </a:r>
            <a:r>
              <a:rPr lang="en-US" dirty="0"/>
              <a:t> in Q1 2024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2658A6-0857-2817-FDC0-ABED344C463A}"/>
              </a:ext>
            </a:extLst>
          </p:cNvPr>
          <p:cNvSpPr/>
          <p:nvPr/>
        </p:nvSpPr>
        <p:spPr>
          <a:xfrm>
            <a:off x="609600" y="5715000"/>
            <a:ext cx="7543800" cy="6096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CC"/>
                </a:solidFill>
              </a:rPr>
              <a:t>Note: When we move to the new SharePoint site, you will see meeting dates summarized, so you can keep track.</a:t>
            </a:r>
          </a:p>
        </p:txBody>
      </p:sp>
    </p:spTree>
    <p:extLst>
      <p:ext uri="{BB962C8B-B14F-4D97-AF65-F5344CB8AC3E}">
        <p14:creationId xmlns:p14="http://schemas.microsoft.com/office/powerpoint/2010/main" val="243823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D98A0-FA33-109A-4D22-679BCB340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Back-up Slides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D989D5-335A-60C7-8F1C-2B7C5692C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51D1-CB2A-CD4E-A5AC-CF10498901C7}" type="datetime1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0F9D6A-7873-C25F-65FE-7FE0F51A3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F6FE81-5212-5820-1AE8-E2D9FDF64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40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1A1E31-844C-E4E5-6C32-3E7DD63C14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14607" y1="53968" x2="32959" y2="35979"/>
                        <a14:foregroundMark x1="32959" y1="35979" x2="66667" y2="42857"/>
                        <a14:foregroundMark x1="66667" y1="42857" x2="66292" y2="75661"/>
                        <a14:foregroundMark x1="66292" y1="75661" x2="24719" y2="62963"/>
                        <a14:foregroundMark x1="24719" y1="62963" x2="21723" y2="60317"/>
                        <a14:foregroundMark x1="31461" y1="30159" x2="74532" y2="33333"/>
                        <a14:foregroundMark x1="74532" y1="33333" x2="77528" y2="59259"/>
                        <a14:foregroundMark x1="44944" y1="24339" x2="56929" y2="23280"/>
                        <a14:foregroundMark x1="78652" y1="55556" x2="76404" y2="73016"/>
                        <a14:foregroundMark x1="53184" y1="44974" x2="27715" y2="61905"/>
                        <a14:foregroundMark x1="27715" y1="61905" x2="34831" y2="60847"/>
                        <a14:foregroundMark x1="38951" y1="81481" x2="51311" y2="80952"/>
                        <a14:foregroundMark x1="63296" y1="83598" x2="58801" y2="80423"/>
                      </a14:backgroundRemoval>
                    </a14:imgEffect>
                  </a14:imgLayer>
                </a14:imgProps>
              </a:ext>
            </a:extLst>
          </a:blip>
          <a:srcRect l="6554" t="11110" r="14045" b="11731"/>
          <a:stretch/>
        </p:blipFill>
        <p:spPr>
          <a:xfrm>
            <a:off x="468922" y="2552700"/>
            <a:ext cx="1255241" cy="876300"/>
          </a:xfrm>
          <a:prstGeom prst="rect">
            <a:avLst/>
          </a:prstGeom>
        </p:spPr>
      </p:pic>
      <p:sp>
        <p:nvSpPr>
          <p:cNvPr id="25" name="Arrow: Right 24">
            <a:extLst>
              <a:ext uri="{FF2B5EF4-FFF2-40B4-BE49-F238E27FC236}">
                <a16:creationId xmlns:a16="http://schemas.microsoft.com/office/drawing/2014/main" id="{0453D7A6-23D5-54C5-EE39-9B2B90B768ED}"/>
              </a:ext>
            </a:extLst>
          </p:cNvPr>
          <p:cNvSpPr/>
          <p:nvPr/>
        </p:nvSpPr>
        <p:spPr>
          <a:xfrm>
            <a:off x="2705100" y="2400300"/>
            <a:ext cx="1485900" cy="1490648"/>
          </a:xfrm>
          <a:prstGeom prst="rightArrow">
            <a:avLst>
              <a:gd name="adj1" fmla="val 50000"/>
              <a:gd name="adj2" fmla="val 50575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Claim Package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8F7A58-238D-FB81-66B1-F4F4E5909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1/26/2023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BC9C03-8A6E-37D2-012A-5FD713037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FB1284-4C16-0E02-AE90-D2B866A47990}"/>
              </a:ext>
            </a:extLst>
          </p:cNvPr>
          <p:cNvSpPr txBox="1"/>
          <p:nvPr/>
        </p:nvSpPr>
        <p:spPr>
          <a:xfrm>
            <a:off x="475849" y="1467697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Deemed Measure Claims</a:t>
            </a: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817897F8-94E0-0596-AF9B-5E8AC85BF367}"/>
              </a:ext>
            </a:extLst>
          </p:cNvPr>
          <p:cNvCxnSpPr>
            <a:cxnSpLocks/>
            <a:stCxn id="12" idx="2"/>
            <a:endCxn id="15" idx="3"/>
          </p:cNvCxnSpPr>
          <p:nvPr/>
        </p:nvCxnSpPr>
        <p:spPr>
          <a:xfrm rot="5400000">
            <a:off x="4178720" y="3913467"/>
            <a:ext cx="1490648" cy="704088"/>
          </a:xfrm>
          <a:prstGeom prst="bentConnector2">
            <a:avLst/>
          </a:prstGeom>
          <a:ln w="95250">
            <a:solidFill>
              <a:srgbClr val="FF0000">
                <a:alpha val="48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2FBAD97-14A4-B9AC-1FB5-D83FBC3CFA48}"/>
              </a:ext>
            </a:extLst>
          </p:cNvPr>
          <p:cNvSpPr txBox="1"/>
          <p:nvPr/>
        </p:nvSpPr>
        <p:spPr>
          <a:xfrm>
            <a:off x="1869379" y="4687669"/>
            <a:ext cx="2702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Rejected or Request for Additional Information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DB4CA9CD-B26D-A863-4673-BA6187C1839F}"/>
              </a:ext>
            </a:extLst>
          </p:cNvPr>
          <p:cNvSpPr/>
          <p:nvPr/>
        </p:nvSpPr>
        <p:spPr>
          <a:xfrm>
            <a:off x="6648104" y="2626361"/>
            <a:ext cx="1771996" cy="1028700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Submitted Claims</a:t>
            </a:r>
          </a:p>
        </p:txBody>
      </p:sp>
      <p:sp>
        <p:nvSpPr>
          <p:cNvPr id="12" name="Flowchart: Predefined Process 11">
            <a:extLst>
              <a:ext uri="{FF2B5EF4-FFF2-40B4-BE49-F238E27FC236}">
                <a16:creationId xmlns:a16="http://schemas.microsoft.com/office/drawing/2014/main" id="{AA234D1B-C72E-5CD3-B527-BC24F30DFC9B}"/>
              </a:ext>
            </a:extLst>
          </p:cNvPr>
          <p:cNvSpPr/>
          <p:nvPr/>
        </p:nvSpPr>
        <p:spPr>
          <a:xfrm>
            <a:off x="4361688" y="2761235"/>
            <a:ext cx="1828800" cy="758952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QA/QC Process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DB27F4E-A1E0-DF66-B4CA-4DCBBFF43F0D}"/>
              </a:ext>
            </a:extLst>
          </p:cNvPr>
          <p:cNvSpPr/>
          <p:nvPr/>
        </p:nvSpPr>
        <p:spPr>
          <a:xfrm rot="1061478">
            <a:off x="5763733" y="1148779"/>
            <a:ext cx="1334547" cy="18860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Verification / Eligibility Requirements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286D1DE2-514B-64D5-A9C9-7BAD287A4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228600"/>
            <a:ext cx="7889748" cy="758952"/>
          </a:xfrm>
        </p:spPr>
        <p:txBody>
          <a:bodyPr/>
          <a:lstStyle/>
          <a:p>
            <a:r>
              <a:rPr lang="en-US" dirty="0"/>
              <a:t>Issue and Opportunity – Existing Process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270B61C-57F5-DB38-D2D3-DAEF7A83AB62}"/>
              </a:ext>
            </a:extLst>
          </p:cNvPr>
          <p:cNvSpPr/>
          <p:nvPr/>
        </p:nvSpPr>
        <p:spPr>
          <a:xfrm rot="21068708">
            <a:off x="267341" y="3409166"/>
            <a:ext cx="1197778" cy="169277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Catalog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67CD75-A5EB-BE22-F60A-94E32EF5E9FF}"/>
              </a:ext>
            </a:extLst>
          </p:cNvPr>
          <p:cNvSpPr txBox="1"/>
          <p:nvPr/>
        </p:nvSpPr>
        <p:spPr>
          <a:xfrm>
            <a:off x="507577" y="2261800"/>
            <a:ext cx="20040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Implementer/Customer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367A3F-C251-F242-9A14-7853CB91DAE8}"/>
              </a:ext>
            </a:extLst>
          </p:cNvPr>
          <p:cNvSpPr txBox="1"/>
          <p:nvPr/>
        </p:nvSpPr>
        <p:spPr>
          <a:xfrm>
            <a:off x="3851045" y="2270192"/>
            <a:ext cx="1968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Administrator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697223-244A-4733-7668-DF52DB408AFF}"/>
              </a:ext>
            </a:extLst>
          </p:cNvPr>
          <p:cNvSpPr txBox="1"/>
          <p:nvPr/>
        </p:nvSpPr>
        <p:spPr>
          <a:xfrm>
            <a:off x="8077200" y="2259310"/>
            <a:ext cx="1124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CPUC/CEC</a:t>
            </a:r>
          </a:p>
        </p:txBody>
      </p:sp>
    </p:spTree>
    <p:extLst>
      <p:ext uri="{BB962C8B-B14F-4D97-AF65-F5344CB8AC3E}">
        <p14:creationId xmlns:p14="http://schemas.microsoft.com/office/powerpoint/2010/main" val="341173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15">
      <a:dk1>
        <a:srgbClr val="141313"/>
      </a:dk1>
      <a:lt1>
        <a:sysClr val="window" lastClr="FFFFFF"/>
      </a:lt1>
      <a:dk2>
        <a:srgbClr val="000B00"/>
      </a:dk2>
      <a:lt2>
        <a:srgbClr val="FFFFFE"/>
      </a:lt2>
      <a:accent1>
        <a:srgbClr val="F8C01B"/>
      </a:accent1>
      <a:accent2>
        <a:srgbClr val="CCB400"/>
      </a:accent2>
      <a:accent3>
        <a:srgbClr val="B79462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1D48A7A17B494C8E0E72BF0ADA84FE" ma:contentTypeVersion="16" ma:contentTypeDescription="Create a new document." ma:contentTypeScope="" ma:versionID="d749fa9e086de68ac5d72d441338915b">
  <xsd:schema xmlns:xsd="http://www.w3.org/2001/XMLSchema" xmlns:xs="http://www.w3.org/2001/XMLSchema" xmlns:p="http://schemas.microsoft.com/office/2006/metadata/properties" xmlns:ns2="26a9dbdf-6bed-4aef-ba21-5a97f10e249f" xmlns:ns3="9137fe40-6fc7-483b-b045-ea40ed3088d5" targetNamespace="http://schemas.microsoft.com/office/2006/metadata/properties" ma:root="true" ma:fieldsID="632685dfe6aa09d7caa109987bbe8be4" ns2:_="" ns3:_="">
    <xsd:import namespace="26a9dbdf-6bed-4aef-ba21-5a97f10e249f"/>
    <xsd:import namespace="9137fe40-6fc7-483b-b045-ea40ed3088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a9dbdf-6bed-4aef-ba21-5a97f10e24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56d38025-f7d7-4cfa-b67c-bd2cf28cd8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37fe40-6fc7-483b-b045-ea40ed3088d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024ddf2a-35dd-4c11-a113-bb4f72065dbb}" ma:internalName="TaxCatchAll" ma:showField="CatchAllData" ma:web="9137fe40-6fc7-483b-b045-ea40ed3088d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6a9dbdf-6bed-4aef-ba21-5a97f10e249f">
      <Terms xmlns="http://schemas.microsoft.com/office/infopath/2007/PartnerControls"/>
    </lcf76f155ced4ddcb4097134ff3c332f>
    <TaxCatchAll xmlns="9137fe40-6fc7-483b-b045-ea40ed3088d5" xsi:nil="true"/>
  </documentManagement>
</p:properties>
</file>

<file path=customXml/itemProps1.xml><?xml version="1.0" encoding="utf-8"?>
<ds:datastoreItem xmlns:ds="http://schemas.openxmlformats.org/officeDocument/2006/customXml" ds:itemID="{90106BB2-8EE8-4A0E-ABA8-77DA850BF5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a9dbdf-6bed-4aef-ba21-5a97f10e249f"/>
    <ds:schemaRef ds:uri="9137fe40-6fc7-483b-b045-ea40ed3088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FB608B-EFD4-448C-917C-060A4F100D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6190BB-4DD6-4D6B-A019-C718C2611D8C}">
  <ds:schemaRefs>
    <ds:schemaRef ds:uri="http://schemas.microsoft.com/office/2006/metadata/properties"/>
    <ds:schemaRef ds:uri="http://schemas.microsoft.com/office/infopath/2007/PartnerControls"/>
    <ds:schemaRef ds:uri="26a9dbdf-6bed-4aef-ba21-5a97f10e249f"/>
    <ds:schemaRef ds:uri="9137fe40-6fc7-483b-b045-ea40ed3088d5"/>
  </ds:schemaRefs>
</ds:datastoreItem>
</file>

<file path=docMetadata/LabelInfo.xml><?xml version="1.0" encoding="utf-8"?>
<clbl:labelList xmlns:clbl="http://schemas.microsoft.com/office/2020/mipLabelMetadata">
  <clbl:label id="{cf90b97b-be46-4a00-9700-81ce4ff1b7f6}" enabled="0" method="" siteId="{cf90b97b-be46-4a00-9700-81ce4ff1b7f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6438</TotalTime>
  <Words>641</Words>
  <Application>Microsoft Office PowerPoint</Application>
  <PresentationFormat>On-screen Show (4:3)</PresentationFormat>
  <Paragraphs>138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 Deemed Measure  Property Data</vt:lpstr>
      <vt:lpstr>Deemed Measure Property Data</vt:lpstr>
      <vt:lpstr>Next Steps: Statewide Process</vt:lpstr>
      <vt:lpstr>Proposed Schedule</vt:lpstr>
      <vt:lpstr>High Level Guidance – Focus of Review</vt:lpstr>
      <vt:lpstr>MPD Validation List Examples</vt:lpstr>
      <vt:lpstr>Next Steps</vt:lpstr>
      <vt:lpstr>Back-up Slides</vt:lpstr>
      <vt:lpstr>Issue and Opportunity – Existing Process</vt:lpstr>
      <vt:lpstr>eTRM Wireframe</vt:lpstr>
      <vt:lpstr>Draft Statewide Process</vt:lpstr>
      <vt:lpstr>Development of Validation Lists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ASB</dc:creator>
  <cp:lastModifiedBy>Ayad Al-Shaikh</cp:lastModifiedBy>
  <cp:revision>83</cp:revision>
  <dcterms:created xsi:type="dcterms:W3CDTF">2014-07-29T23:26:12Z</dcterms:created>
  <dcterms:modified xsi:type="dcterms:W3CDTF">2023-10-02T22:27:42Z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0x010100CE1D48A7A17B494C8E0E72BF0ADA84FE</vt:lpwstr>
  </property>
  <property fmtid="{D5CDD505-2E9C-101B-9397-08002B2CF9AE}" pid="3" name="MediaServiceImageTags">
    <vt:lpwstr/>
  </property>
</Properties>
</file>