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55"/>
  </p:notesMasterIdLst>
  <p:handoutMasterIdLst>
    <p:handoutMasterId r:id="rId56"/>
  </p:handoutMasterIdLst>
  <p:sldIdLst>
    <p:sldId id="256" r:id="rId2"/>
    <p:sldId id="456" r:id="rId3"/>
    <p:sldId id="386" r:id="rId4"/>
    <p:sldId id="393" r:id="rId5"/>
    <p:sldId id="464" r:id="rId6"/>
    <p:sldId id="394" r:id="rId7"/>
    <p:sldId id="429" r:id="rId8"/>
    <p:sldId id="465" r:id="rId9"/>
    <p:sldId id="430" r:id="rId10"/>
    <p:sldId id="466" r:id="rId11"/>
    <p:sldId id="433" r:id="rId12"/>
    <p:sldId id="434" r:id="rId13"/>
    <p:sldId id="431" r:id="rId14"/>
    <p:sldId id="467" r:id="rId15"/>
    <p:sldId id="432" r:id="rId16"/>
    <p:sldId id="435" r:id="rId17"/>
    <p:sldId id="436" r:id="rId18"/>
    <p:sldId id="437" r:id="rId19"/>
    <p:sldId id="468" r:id="rId20"/>
    <p:sldId id="438" r:id="rId21"/>
    <p:sldId id="439" r:id="rId22"/>
    <p:sldId id="457" r:id="rId23"/>
    <p:sldId id="440" r:id="rId24"/>
    <p:sldId id="451" r:id="rId25"/>
    <p:sldId id="453" r:id="rId26"/>
    <p:sldId id="452" r:id="rId27"/>
    <p:sldId id="454" r:id="rId28"/>
    <p:sldId id="455" r:id="rId29"/>
    <p:sldId id="445" r:id="rId30"/>
    <p:sldId id="458" r:id="rId31"/>
    <p:sldId id="446" r:id="rId32"/>
    <p:sldId id="447" r:id="rId33"/>
    <p:sldId id="448" r:id="rId34"/>
    <p:sldId id="449" r:id="rId35"/>
    <p:sldId id="450" r:id="rId36"/>
    <p:sldId id="441" r:id="rId37"/>
    <p:sldId id="442" r:id="rId38"/>
    <p:sldId id="443" r:id="rId39"/>
    <p:sldId id="444" r:id="rId40"/>
    <p:sldId id="461" r:id="rId41"/>
    <p:sldId id="462" r:id="rId42"/>
    <p:sldId id="463" r:id="rId43"/>
    <p:sldId id="428" r:id="rId44"/>
    <p:sldId id="485" r:id="rId45"/>
    <p:sldId id="487" r:id="rId46"/>
    <p:sldId id="529" r:id="rId47"/>
    <p:sldId id="530" r:id="rId48"/>
    <p:sldId id="492" r:id="rId49"/>
    <p:sldId id="496" r:id="rId50"/>
    <p:sldId id="501" r:id="rId51"/>
    <p:sldId id="532" r:id="rId52"/>
    <p:sldId id="422" r:id="rId53"/>
    <p:sldId id="531" r:id="rId5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field Herrenbruck" initials="MH" lastIdx="1" clrIdx="0">
    <p:extLst>
      <p:ext uri="{19B8F6BF-5375-455C-9EA6-DF929625EA0E}">
        <p15:presenceInfo xmlns:p15="http://schemas.microsoft.com/office/powerpoint/2012/main" userId="de5741fcbf1319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70AD47"/>
    <a:srgbClr val="9A4003"/>
    <a:srgbClr val="18386F"/>
    <a:srgbClr val="FFFFFF"/>
    <a:srgbClr val="9BC67F"/>
    <a:srgbClr val="5497D3"/>
    <a:srgbClr val="FFC000"/>
    <a:srgbClr val="A5A5A5"/>
    <a:srgbClr val="EC7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91" autoAdjust="0"/>
    <p:restoredTop sz="83198" autoAdjust="0"/>
  </p:normalViewPr>
  <p:slideViewPr>
    <p:cSldViewPr>
      <p:cViewPr varScale="1">
        <p:scale>
          <a:sx n="56" d="100"/>
          <a:sy n="56" d="100"/>
        </p:scale>
        <p:origin x="1124" y="40"/>
      </p:cViewPr>
      <p:guideLst>
        <p:guide orient="horz" pos="2160"/>
        <p:guide pos="2952"/>
      </p:guideLst>
    </p:cSldViewPr>
  </p:slideViewPr>
  <p:outlineViewPr>
    <p:cViewPr>
      <p:scale>
        <a:sx n="50" d="100"/>
        <a:sy n="50" d="100"/>
      </p:scale>
      <p:origin x="42" y="2226"/>
    </p:cViewPr>
  </p:outlineViewPr>
  <p:notesTextViewPr>
    <p:cViewPr>
      <p:scale>
        <a:sx n="100" d="100"/>
        <a:sy n="100" d="100"/>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07" cy="466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439" y="0"/>
            <a:ext cx="2972007" cy="466012"/>
          </a:xfrm>
          <a:prstGeom prst="rect">
            <a:avLst/>
          </a:prstGeom>
        </p:spPr>
        <p:txBody>
          <a:bodyPr vert="horz" lIns="91440" tIns="45720" rIns="91440" bIns="45720" rtlCol="0"/>
          <a:lstStyle>
            <a:lvl1pPr algn="r">
              <a:defRPr sz="1200"/>
            </a:lvl1pPr>
          </a:lstStyle>
          <a:p>
            <a:fld id="{C46A2789-F3AF-A84B-870A-65AFA746DFEF}" type="datetimeFigureOut">
              <a:rPr lang="en-US" smtClean="0"/>
              <a:pPr/>
              <a:t>3/28/2019</a:t>
            </a:fld>
            <a:endParaRPr lang="en-US"/>
          </a:p>
        </p:txBody>
      </p:sp>
      <p:sp>
        <p:nvSpPr>
          <p:cNvPr id="4" name="Footer Placeholder 3"/>
          <p:cNvSpPr>
            <a:spLocks noGrp="1"/>
          </p:cNvSpPr>
          <p:nvPr>
            <p:ph type="ftr" sz="quarter" idx="2"/>
          </p:nvPr>
        </p:nvSpPr>
        <p:spPr>
          <a:xfrm>
            <a:off x="0" y="8846261"/>
            <a:ext cx="2972007" cy="466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439" y="8846261"/>
            <a:ext cx="2972007" cy="466012"/>
          </a:xfrm>
          <a:prstGeom prst="rect">
            <a:avLst/>
          </a:prstGeom>
        </p:spPr>
        <p:txBody>
          <a:bodyPr vert="horz" lIns="91440" tIns="45720" rIns="91440" bIns="45720" rtlCol="0" anchor="b"/>
          <a:lstStyle>
            <a:lvl1pPr algn="r">
              <a:defRPr sz="1200"/>
            </a:lvl1pPr>
          </a:lstStyle>
          <a:p>
            <a:fld id="{BA419A2B-66C4-8443-B266-E23372DFFC69}" type="slidenum">
              <a:rPr lang="en-US" smtClean="0"/>
              <a:pPr/>
              <a:t>‹#›</a:t>
            </a:fld>
            <a:endParaRPr lang="en-US"/>
          </a:p>
        </p:txBody>
      </p:sp>
    </p:spTree>
    <p:extLst>
      <p:ext uri="{BB962C8B-B14F-4D97-AF65-F5344CB8AC3E}">
        <p14:creationId xmlns:p14="http://schemas.microsoft.com/office/powerpoint/2010/main" val="999143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3141" tIns="46570" rIns="93141" bIns="4657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3141" tIns="46570" rIns="93141" bIns="46570" rtlCol="0"/>
          <a:lstStyle>
            <a:lvl1pPr algn="r">
              <a:defRPr sz="1200"/>
            </a:lvl1pPr>
          </a:lstStyle>
          <a:p>
            <a:fld id="{6D845599-701A-4FA0-8027-36496C7B95F1}" type="datetimeFigureOut">
              <a:rPr lang="en-US" smtClean="0"/>
              <a:pPr/>
              <a:t>3/28/2019</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3141" tIns="46570" rIns="93141" bIns="4657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3141" tIns="46570" rIns="93141" bIns="465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3141" tIns="46570" rIns="93141" bIns="4657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3141" tIns="46570" rIns="93141" bIns="46570" rtlCol="0" anchor="b"/>
          <a:lstStyle>
            <a:lvl1pPr algn="r">
              <a:defRPr sz="1200"/>
            </a:lvl1pPr>
          </a:lstStyle>
          <a:p>
            <a:fld id="{925D742C-688D-4DB5-939F-8AEE1CF531A6}" type="slidenum">
              <a:rPr lang="en-US" smtClean="0"/>
              <a:pPr/>
              <a:t>‹#›</a:t>
            </a:fld>
            <a:endParaRPr lang="en-US"/>
          </a:p>
        </p:txBody>
      </p:sp>
    </p:spTree>
    <p:extLst>
      <p:ext uri="{BB962C8B-B14F-4D97-AF65-F5344CB8AC3E}">
        <p14:creationId xmlns:p14="http://schemas.microsoft.com/office/powerpoint/2010/main" val="29975756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deeresources.net/workpaper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a:t>
            </a:fld>
            <a:endParaRPr lang="en-US"/>
          </a:p>
        </p:txBody>
      </p:sp>
    </p:spTree>
    <p:extLst>
      <p:ext uri="{BB962C8B-B14F-4D97-AF65-F5344CB8AC3E}">
        <p14:creationId xmlns:p14="http://schemas.microsoft.com/office/powerpoint/2010/main" val="4009483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This work paper documents the inputs for the Energy Efficient undercounter Commercial Dishwashers measure.  Of the many types of commercial dishwashers available, including door-type and conveyor-types, undercounter units accounted for 43% of the market share by sales volume (NAFEM Size and Shape of the Industry 2009-2011 data).  Undercounter dishwashers are mostly found in bars and restaurants with bars and are mainly used for washing glassware.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work paper addresses both low temperature and high temperature undercounter dishwasher units.  Low temperature units meet the National Sanitation Foundation mandated sanitation criteria via a final rinse chemical sanitizing solution that follows the wash cycle. (NSF/ANSI 3-2017 standard) High temperature units achieve sanitation via a high temperature booster of 180°F water for the final rinse. These differences in sanitizing methods affect the division of energy consumption of low versus high temperature units.  For low temperature machines, most of energy used is associated with primary water heating, with the remaining energy attributed to tank heaters and pumps.   For high-temperature machines, less of the total energy consumption is for primary water heating with a significant portion for booster water heating, and the remaining is attributed to the motor, wash tank heater, controls, and standby energy.  It is assumed that the motors and controls components do not vary significantly between standard and high-efficiency dishwasher units.  However, water consumption, and therefore water heating requirements, does vary significantly between standard and high-efficiency units and constitutes the measure energy savings.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High efficiency commercial dishwashers reduce water heating requirements while maintaining cleaning performance by reducing heat losses, improving mechanical soil removal, and/or increasing component efficiencies.  By using strategies such as waste air heat recovery, drain heat recovery, rinse water re-use, double-walled insulated construction, high efficiency anti-clogging nozzles, continuous filtering, and efficient boost heaters, water consumption can be reduced from as high as 2.0 gallons/rack to less than 0.5 gallons/rack, depending on the type of dishwasher</a:t>
            </a: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11</a:t>
            </a:fld>
            <a:endParaRPr lang="en-US"/>
          </a:p>
        </p:txBody>
      </p:sp>
    </p:spTree>
    <p:extLst>
      <p:ext uri="{BB962C8B-B14F-4D97-AF65-F5344CB8AC3E}">
        <p14:creationId xmlns:p14="http://schemas.microsoft.com/office/powerpoint/2010/main" val="4248387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12</a:t>
            </a:fld>
            <a:endParaRPr lang="en-US"/>
          </a:p>
        </p:txBody>
      </p:sp>
    </p:spTree>
    <p:extLst>
      <p:ext uri="{BB962C8B-B14F-4D97-AF65-F5344CB8AC3E}">
        <p14:creationId xmlns:p14="http://schemas.microsoft.com/office/powerpoint/2010/main" val="278979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 modulating two stage unit replaces the single stage valve of an existing natural gas dryer with associated sensors in the flue exhaust. This device modulates the valve from low to high fire and is controlled by the feedback from the temperature sensor in the flue exhaust. This allows for a reduction of natural gas consumption per dryer load-cycle by the burner. It is considered that during the initial stages of a dryer cycle the moisture content is at maximum, therefore a high fire rate is needed to reduce the moisture. During the later stages of the cycle, the moisture content has been reduced and a higher fire rate creates more than necessary heat. This modulating valve allows for the lower fire rate to function when the moisture content has been reduced from maximum. Currently most standard dryers have a single fire rate and this modulating technology will make them consume less energy while performing the same function. </a:t>
            </a:r>
            <a:endParaRPr lang="en-US" sz="1200" i="1"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13</a:t>
            </a:fld>
            <a:endParaRPr lang="en-US"/>
          </a:p>
        </p:txBody>
      </p:sp>
    </p:spTree>
    <p:extLst>
      <p:ext uri="{BB962C8B-B14F-4D97-AF65-F5344CB8AC3E}">
        <p14:creationId xmlns:p14="http://schemas.microsoft.com/office/powerpoint/2010/main" val="1417055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 modulating two stage unit replaces the single stage valve of an existing natural gas dryer with associated sensors in the flue exhaust. This device modulates the valve from low to high fire and is controlled by the feedback from the temperature sensor in the flue exhaust. This allows for a reduction of natural gas consumption per dryer load-cycle by the burner. It is considered that during the initial stages of a dryer cycle the moisture content is at maximum, therefore a high fire rate is needed to reduce the moisture. During the later stages of the cycle, the moisture content has been reduced and a higher fire rate creates more than necessary heat. This modulating valve allows for the lower fire rate to function when the moisture content has been reduced from maximum. Currently most standard dryers have a single fire rate and this modulating technology will make them consume less energy while performing the same function. </a:t>
            </a:r>
            <a:endParaRPr lang="en-US" sz="1200" i="1"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14</a:t>
            </a:fld>
            <a:endParaRPr lang="en-US"/>
          </a:p>
        </p:txBody>
      </p:sp>
    </p:spTree>
    <p:extLst>
      <p:ext uri="{BB962C8B-B14F-4D97-AF65-F5344CB8AC3E}">
        <p14:creationId xmlns:p14="http://schemas.microsoft.com/office/powerpoint/2010/main" val="3387864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15</a:t>
            </a:fld>
            <a:endParaRPr lang="en-US"/>
          </a:p>
        </p:txBody>
      </p:sp>
    </p:spTree>
    <p:extLst>
      <p:ext uri="{BB962C8B-B14F-4D97-AF65-F5344CB8AC3E}">
        <p14:creationId xmlns:p14="http://schemas.microsoft.com/office/powerpoint/2010/main" val="156940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Flow Control Valves(FCVs) reduce the incoming flow rate to the units specified GPM. This is accomplished by reducing the water flow while maintaining pressure through its converging-diverging structure in which the area is reduced at the throat to lower the flow rate. In showerhead applications the FCV is installed between the showerhead arm and the showerhead. In faucets, two FCVs shall be used, one at the hot and cold line stop angles. </a:t>
            </a: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16</a:t>
            </a:fld>
            <a:endParaRPr lang="en-US"/>
          </a:p>
        </p:txBody>
      </p:sp>
    </p:spTree>
    <p:extLst>
      <p:ext uri="{BB962C8B-B14F-4D97-AF65-F5344CB8AC3E}">
        <p14:creationId xmlns:p14="http://schemas.microsoft.com/office/powerpoint/2010/main" val="709978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17</a:t>
            </a:fld>
            <a:endParaRPr lang="en-US"/>
          </a:p>
        </p:txBody>
      </p:sp>
    </p:spTree>
    <p:extLst>
      <p:ext uri="{BB962C8B-B14F-4D97-AF65-F5344CB8AC3E}">
        <p14:creationId xmlns:p14="http://schemas.microsoft.com/office/powerpoint/2010/main" val="3958917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measure case utilizes an electronic controller that responds to hot water demand and weather conditions by controlling the supply water temperature setpoint reset based on outside air temperature. With that, it fires the fewest stages needed to meet the heating load.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application of combi systems (combined space heating and domestic hot water) during warmer weather allow the temperature of hot water delivered to the dwelling units to be turned down from 135°–140°F to about 120°F. This reduction in temperature setpoint allows the system to operate at lower heating capacity and reduces pipe heat loss in the distribution system, thereby saving energy. Furthermore, the advanced controller monitors return water temperature to further reduce supply water setpoint during periods of warmer weather and/or low building heating demand. Another feature is burner staging optimization to prevent temperature setpoint overshooting or short cycling.</a:t>
            </a: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18</a:t>
            </a:fld>
            <a:endParaRPr lang="en-US"/>
          </a:p>
        </p:txBody>
      </p:sp>
    </p:spTree>
    <p:extLst>
      <p:ext uri="{BB962C8B-B14F-4D97-AF65-F5344CB8AC3E}">
        <p14:creationId xmlns:p14="http://schemas.microsoft.com/office/powerpoint/2010/main" val="3678974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measure case utilizes an electronic controller that responds to hot water demand and weather conditions by controlling the supply water temperature setpoint reset based on outside air temperature. With that, it fires the fewest stages needed to meet the heating load.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application of combi systems (combined space heating and domestic hot water) during warmer weather allow the temperature of hot water delivered to the dwelling units to be turned down from 135°–140°F to about 120°F. This reduction in temperature setpoint allows the system to operate at lower heating capacity and reduces pipe heat loss in the distribution system, thereby saving energy. Furthermore, the advanced controller monitors return water temperature to further reduce supply water setpoint during periods of warmer weather and/or low building heating demand. Another feature is burner staging optimization to prevent temperature setpoint overshooting or short cycling.</a:t>
            </a: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19</a:t>
            </a:fld>
            <a:endParaRPr lang="en-US"/>
          </a:p>
        </p:txBody>
      </p:sp>
    </p:spTree>
    <p:extLst>
      <p:ext uri="{BB962C8B-B14F-4D97-AF65-F5344CB8AC3E}">
        <p14:creationId xmlns:p14="http://schemas.microsoft.com/office/powerpoint/2010/main" val="2703620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20</a:t>
            </a:fld>
            <a:endParaRPr lang="en-US"/>
          </a:p>
        </p:txBody>
      </p:sp>
    </p:spTree>
    <p:extLst>
      <p:ext uri="{BB962C8B-B14F-4D97-AF65-F5344CB8AC3E}">
        <p14:creationId xmlns:p14="http://schemas.microsoft.com/office/powerpoint/2010/main" val="40266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5D742C-688D-4DB5-939F-8AEE1CF531A6}" type="slidenum">
              <a:rPr lang="en-US" smtClean="0"/>
              <a:pPr/>
              <a:t>2</a:t>
            </a:fld>
            <a:endParaRPr lang="en-US"/>
          </a:p>
        </p:txBody>
      </p:sp>
    </p:spTree>
    <p:extLst>
      <p:ext uri="{BB962C8B-B14F-4D97-AF65-F5344CB8AC3E}">
        <p14:creationId xmlns:p14="http://schemas.microsoft.com/office/powerpoint/2010/main" val="1353370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 Demand Controlled Ventilation (DCV) to an existing packaged single zone direct expansion (DX) HVAC unit with an economizer. The specific DCV application uses a carbon dioxide (CO2) sensor to inform economizer outside air damper position. HV026, HV028, and HV030 are for adding an Advanced Digital Economizer Controller (ADEC) with DCV capability as well as a CO2 sensor. HV027, HV029, and HV031 are for adding a CO2 sensor only assuming a DCV-enabling digital controller is already installed. The three measure codes for each case distinguish between cooling units with gas heat, cooling only units, and heat pumps, respectively. The ADEC must have the capability to control the damper in response to a CO2 sensor signal.</a:t>
            </a:r>
          </a:p>
          <a:p>
            <a:r>
              <a:rPr lang="en-US" sz="1200" i="0" kern="1200" dirty="0">
                <a:solidFill>
                  <a:schemeClr val="tx1"/>
                </a:solidFill>
                <a:effectLst/>
                <a:latin typeface="+mn-lt"/>
                <a:ea typeface="+mn-ea"/>
                <a:cs typeface="+mn-cs"/>
              </a:rPr>
              <a:t>Constant volume single zone packaged HVAC systems provide a fixed amount of outside air ventilation to a space, with the exception of systems with airside economizers which are intended to provide up to 100% outside air for cooling when outside air conditions permit. When not economizing, most systems that do have economizers provide a fixed minimum amount of outside air. For systems that do not have the ability to adjust ventilation in response to occupancy, Title 24 2016 requires the minimum outside air to be determined based on the greater of: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1.	The floor area-dependent ventilation rate required by Title 24 Table 120.1-A (CFM/sq. ft.)</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2.	15 CFM per person using peak design occupancy for the space per Title 24 §120.1(b)2</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This requirement results in a safe and healthy level of ventilation being supplied to the space during times of peak occupancy but may result in over-ventilation during times when the space has fewer occupants. When the occupant-dependent rate is greater than the floor-area dependent rate, DCV may be used to reduce the minimum amount of ventilation that must be supplied to the space. DCV allows the system to provide additional ventilation up to the occupant-dependent rate only when necessary for periods of high occupancy.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particular application of DCV covered by this work paper operates an existing economizer outside air damper based on measured CO2 concentration in the space or return duct, which serves as a proxy for the occupant density in the space. Other applications may use occupancy sensors, other types of gas concentration sensors, or other means to vary outside air damper position and/or total supply air and outside air flow rates. These other applications are outside the scope of this work paper.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Implementation of DCV in this application requires installation of a CO2 sensor in the zone or return duct at a minimum. If an economizer controller with the ability to control damper position based on a CO2 sensor signal is already installed there are no additional hardware requirements beyond field wiring. HV029, HV030, and HV031 provide rebates for this situation. For units that do not have a suitable economizer controller with DCV capability, an ADEC with DCV capability may be retrofit to the existing economizer. HV026, HV027, and HV028 provide rebates for the installation of ADEC with a CO2 sensor.</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21</a:t>
            </a:fld>
            <a:endParaRPr lang="en-US"/>
          </a:p>
        </p:txBody>
      </p:sp>
    </p:spTree>
    <p:extLst>
      <p:ext uri="{BB962C8B-B14F-4D97-AF65-F5344CB8AC3E}">
        <p14:creationId xmlns:p14="http://schemas.microsoft.com/office/powerpoint/2010/main" val="860599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 Demand Controlled Ventilation (DCV) to an existing packaged single zone direct expansion (DX) HVAC unit with an economizer. The specific DCV application uses a carbon dioxide (CO2) sensor to inform economizer outside air damper position. HV026, HV028, and HV030 are for adding an Advanced Digital Economizer Controller (ADEC) with DCV capability as well as a CO2 sensor. HV027, HV029, and HV031 are for adding a CO2 sensor only assuming a DCV-enabling digital controller is already installed. The three measure codes for each case distinguish between cooling units with gas heat, cooling only units, and heat pumps, respectively. The ADEC must have the capability to control the damper in response to a CO2 sensor signal.</a:t>
            </a:r>
          </a:p>
          <a:p>
            <a:r>
              <a:rPr lang="en-US" sz="1200" i="0" kern="1200" dirty="0">
                <a:solidFill>
                  <a:schemeClr val="tx1"/>
                </a:solidFill>
                <a:effectLst/>
                <a:latin typeface="+mn-lt"/>
                <a:ea typeface="+mn-ea"/>
                <a:cs typeface="+mn-cs"/>
              </a:rPr>
              <a:t>Constant volume single zone packaged HVAC systems provide a fixed amount of outside air ventilation to a space, with the exception of systems with airside economizers which are intended to provide up to 100% outside air for cooling when outside air conditions permit. When not economizing, most systems that do have economizers provide a fixed minimum amount of outside air. For systems that do not have the ability to adjust ventilation in response to occupancy, Title 24 2016 requires the minimum outside air to be determined based on the greater of: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1.	The floor area-dependent ventilation rate required by Title 24 Table 120.1-A (CFM/sq. ft.)</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2.	15 CFM per person using peak design occupancy for the space per Title 24 §120.1(b)2</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This requirement results in a safe and healthy level of ventilation being supplied to the space during times of peak occupancy but may result in over-ventilation during times when the space has fewer occupants. When the occupant-dependent rate is greater than the floor-area dependent rate, DCV may be used to reduce the minimum amount of ventilation that must be supplied to the space. DCV allows the system to provide additional ventilation up to the occupant-dependent rate only when necessary for periods of high occupancy.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particular application of DCV covered by this work paper operates an existing economizer outside air damper based on measured CO2 concentration in the space or return duct, which serves as a proxy for the occupant density in the space. Other applications may use occupancy sensors, other types of gas concentration sensors, or other means to vary outside air damper position and/or total supply air and outside air flow rates. These other applications are outside the scope of this work paper.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Implementation of DCV in this application requires installation of a CO2 sensor in the zone or return duct at a minimum. If an economizer controller with the ability to control damper position based on a CO2 sensor signal is already installed there are no additional hardware requirements beyond field wiring. HV029, HV030, and HV031 provide rebates for this situation. For units that do not have a suitable economizer controller with DCV capability, an ADEC with DCV capability may be retrofit to the existing economizer. HV026, HV027, and HV028 provide rebates for the installation of ADEC with a CO2 sensor.</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22</a:t>
            </a:fld>
            <a:endParaRPr lang="en-US"/>
          </a:p>
        </p:txBody>
      </p:sp>
    </p:spTree>
    <p:extLst>
      <p:ext uri="{BB962C8B-B14F-4D97-AF65-F5344CB8AC3E}">
        <p14:creationId xmlns:p14="http://schemas.microsoft.com/office/powerpoint/2010/main" val="140405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23</a:t>
            </a:fld>
            <a:endParaRPr lang="en-US"/>
          </a:p>
        </p:txBody>
      </p:sp>
    </p:spTree>
    <p:extLst>
      <p:ext uri="{BB962C8B-B14F-4D97-AF65-F5344CB8AC3E}">
        <p14:creationId xmlns:p14="http://schemas.microsoft.com/office/powerpoint/2010/main" val="216602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i="0" kern="1200" dirty="0">
                <a:solidFill>
                  <a:schemeClr val="tx1"/>
                </a:solidFill>
                <a:effectLst/>
                <a:latin typeface="+mn-lt"/>
                <a:ea typeface="+mn-ea"/>
                <a:cs typeface="+mn-cs"/>
              </a:rPr>
              <a:t>The target market for Enhanced Ventilation and VFD for Packaged HVAC Units with Gas Heating and Packaged Heat Pumps is spaces in commercial buildings served by packaged single zone HVAC units, sometimes referred to as rooftop units (RTUs). This fan motor and control upgrade for existing units is a Retrofit Add-on (REA) application, meaning Unit Energy Savings (UES) values provided are for an existing system without a 2-speed fan as the baseline. There are no above-code savings reported as Title 24 2016 §140.4 requires that systems that include an air side economizer shall have a minimum of two speeds of fan control during economizer operation in most of the building types and activity area types considered. The UES values are not appropriate for Replace on Burnout (ROB) or New Construction (NC) applications. </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California Energy Commission. 2016 Building Energy Efficiency Standards for Residential and Nonresidential Buildings (Title 24, Part 6). Sacramento, California. June 2016</a:t>
            </a:r>
          </a:p>
          <a:p>
            <a:pPr marL="0" indent="0">
              <a:buNone/>
            </a:pPr>
            <a:endParaRPr lang="en-US"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Base Measure (standard motor)</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Due to motor reliability concerns at lower speeds, the minimum fan speed modeled for this measure is 40% of the rated motor speed when applied to a standard induction motor. Reliability concerns for induction motors controlled by VFDs are related to high voltage spikes, which can result in winding failure, in addition to overheating due to reduced cooling at very low speeds. Voltage spikes can be mitigated by maintaining short cable lengths and applying capacitance and/or inductance filters when necessary. Minimum speed recommendations for non-inverter-duty rated standard efficiency induction motors range from 5% to 50% for variable torque applications. The 50% minimum recommendation was published by one VFD manufacturer and is suspected to be overly conservative based on the recommendations from motor manufacturers and other VFD manufacturers. All the recommendations by motor manufacturers range from 5% to 20% minimum speed for new standard duty, standard efficiency induction motors. Variable torque applications, such as centrifugal fans used for RTU supply fans, are less susceptible to motor failures due to overheating at low speeds because of the low torque requirement at low speeds, which reduces the cooling requirement. Because this measure is intended for applications on existing motors, the 40% minimum speed was chosen as a conservative minimum speed for existing motors.</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Base Measure with NEMA Premium Supply Fan Motor</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This measure includes the base measure in addition to replacement of the existing standard induction motor with a NEMA Premium efficiency motor, which has a higher overall operating efficiency. The minimum motor speed modeled was reduced to 30% for NEMA Premium motors. The 30% minimum was chosen as a conservative minimum speed for new NEMA Premium motors that may or may not be inverter-duty rated. A review of manufacturers’ recommendations indicated that inverter-duty rated motors may be operated at speeds as low as 0.1%. Motor manufacturer minimum speed recommendations for non-inverter-duty rated NEMA Premium motors range from 5% to 20% of the rated speed.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Base Measure with Permanent Magnet Supply Fan Motor</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This measure includes the base measure in addition to replacement of the existing standard induction motor with a Permanent Magnet Motor (PMM), which has higher operating efficiency than both standard induction and NEMA Premium motors, especially at reduced speeds.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minimum motor speed modeled was reduced to 20% for the PMM measure.  The 20% minimum speed was based on engineering estimation of the lowest practical speed for an RTU fan application. According to the only known manufacturer of PMMs compatible with VFDs, there is no practical lower limit to how slowly their motors can be operated. </a:t>
            </a:r>
            <a:endParaRPr lang="en-US" sz="1200" i="1"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24</a:t>
            </a:fld>
            <a:endParaRPr lang="en-US"/>
          </a:p>
        </p:txBody>
      </p:sp>
    </p:spTree>
    <p:extLst>
      <p:ext uri="{BB962C8B-B14F-4D97-AF65-F5344CB8AC3E}">
        <p14:creationId xmlns:p14="http://schemas.microsoft.com/office/powerpoint/2010/main" val="2968072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25</a:t>
            </a:fld>
            <a:endParaRPr lang="en-US"/>
          </a:p>
        </p:txBody>
      </p:sp>
    </p:spTree>
    <p:extLst>
      <p:ext uri="{BB962C8B-B14F-4D97-AF65-F5344CB8AC3E}">
        <p14:creationId xmlns:p14="http://schemas.microsoft.com/office/powerpoint/2010/main" val="1082804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26</a:t>
            </a:fld>
            <a:endParaRPr lang="en-US"/>
          </a:p>
        </p:txBody>
      </p:sp>
    </p:spTree>
    <p:extLst>
      <p:ext uri="{BB962C8B-B14F-4D97-AF65-F5344CB8AC3E}">
        <p14:creationId xmlns:p14="http://schemas.microsoft.com/office/powerpoint/2010/main" val="4146819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The base case for this measure is a standard efficiency single package vertical heat pump without air-side economizer or DCV controls. Each measure case is a higher efficiency SPVHP; cooling energy savings result from an improved energy efficiency ratio (EER) and heating energy savings result from an improved coefficient of performance (COP) over the base case. For those measure cases having an economizer, energy savings are realized when ambient conditions are suitable for free or assisted cooling and ventilation, minimizing compressor operation. For those measure cases having DCV, energy savings are achieved by reducing the minimum amount of ventilation supplied to the space during periods below peak occupancy. This reduces the amount of outside air brought into the space that would otherwise have to be conditioned, minimizing compressor operation.</a:t>
            </a:r>
            <a:endParaRPr lang="en-US" sz="1200" i="1"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27</a:t>
            </a:fld>
            <a:endParaRPr lang="en-US"/>
          </a:p>
        </p:txBody>
      </p:sp>
    </p:spTree>
    <p:extLst>
      <p:ext uri="{BB962C8B-B14F-4D97-AF65-F5344CB8AC3E}">
        <p14:creationId xmlns:p14="http://schemas.microsoft.com/office/powerpoint/2010/main" val="2995013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28</a:t>
            </a:fld>
            <a:endParaRPr lang="en-US"/>
          </a:p>
        </p:txBody>
      </p:sp>
    </p:spTree>
    <p:extLst>
      <p:ext uri="{BB962C8B-B14F-4D97-AF65-F5344CB8AC3E}">
        <p14:creationId xmlns:p14="http://schemas.microsoft.com/office/powerpoint/2010/main" val="1090890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measure involves refrigerant charge correction to nonresidential direct expansion (DX) air-cooled HVAC units. When an HVAC unit’s refrigerant charge does not meet the manufacturer recommended levels it results in a decrease in the unit’s energy efficiency ratio (EER).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Some units may be undercharged, which can result in decreased power draw but potentially longer run times.  Other units may be overcharged, which can result in increased power draw but potentially shorter run times. In either case, energy savings can be achieved by correcting refrigerant charge to optimum levels based on the manufacturers’ specifications. This measure is only appropriate for 4-50% undercharged or overcharged units Systems undercharged or overcharged by &lt;4% are not eligible for claimed savings. For units with multiple circuits, UES values must be applied to the tonnage of the circuit being recharged, not the tonnage of all circuits.</a:t>
            </a: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29</a:t>
            </a:fld>
            <a:endParaRPr lang="en-US"/>
          </a:p>
        </p:txBody>
      </p:sp>
    </p:spTree>
    <p:extLst>
      <p:ext uri="{BB962C8B-B14F-4D97-AF65-F5344CB8AC3E}">
        <p14:creationId xmlns:p14="http://schemas.microsoft.com/office/powerpoint/2010/main" val="3780557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30</a:t>
            </a:fld>
            <a:endParaRPr lang="en-US"/>
          </a:p>
        </p:txBody>
      </p:sp>
    </p:spTree>
    <p:extLst>
      <p:ext uri="{BB962C8B-B14F-4D97-AF65-F5344CB8AC3E}">
        <p14:creationId xmlns:p14="http://schemas.microsoft.com/office/powerpoint/2010/main" val="163643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Automated conveyor broilers cook food by direct and indirect contact with gas-fired flames, giving the product a signature flame-broiled flavor and texture. These types of broilers are mostly used for cooking burgers, but can also cook a variety of other foods including grilled chicken and vegetables. Food is placed on a conveyor belt which runs through a cooking cavity. Gas burners reside above and below the belt carrying the food product. There are two types of automatic conveyor broiler configurations: larger “through” broilers where food product is fed into one side of the unit and exits on the opposite end, and “return” broilers where food product is discharged on the same side as the feed. Typical ¼-lb frozen burger patty cook times range between two and three minutes. Some units have two conveyors with independently adjustable speeds. Another type of automated broiler cooks food in batches instead of continuously; the food is then placed inside a holding cabinet prior to serving.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Typical conveyor broilers operate at a constant input rate maintaining average cavity temperatures between 600 and 700°F. The temperature is regulated by a gas manifold pressure adjustment. Constant input rate broilers do not differentiate between cooking and idle operation – the broiler operates at the same rate throughout the day. Technology advancements in broiler technology are mostly centered around controls that either adjust the input rate of the broiler based on cooking conditions or turn the gas heating elements on/off to maintain temperature. Advanced automatic conveyor broilers utilize a dual-stage gas valve which reduces the input rate during cooking conditions to prevent flare ups. Advanced automatic batch broilers cycle gas burners on/off to maintain cooking cavity temperature. Broilers utilizing a catalyst on top of their cooking cavity reduce emissions and further insulate the cavity, resulting in lower input rates needed to maintain cooking temperatures. Advanced automatic conveyor broilers also use active airflow management techniques to recirculate hot air inside the cavity, resulting in lower gas input rates needed to maintain cooking temperatures. </a:t>
            </a: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4</a:t>
            </a:fld>
            <a:endParaRPr lang="en-US"/>
          </a:p>
        </p:txBody>
      </p:sp>
    </p:spTree>
    <p:extLst>
      <p:ext uri="{BB962C8B-B14F-4D97-AF65-F5344CB8AC3E}">
        <p14:creationId xmlns:p14="http://schemas.microsoft.com/office/powerpoint/2010/main" val="4084289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31</a:t>
            </a:fld>
            <a:endParaRPr lang="en-US"/>
          </a:p>
        </p:txBody>
      </p:sp>
    </p:spTree>
    <p:extLst>
      <p:ext uri="{BB962C8B-B14F-4D97-AF65-F5344CB8AC3E}">
        <p14:creationId xmlns:p14="http://schemas.microsoft.com/office/powerpoint/2010/main" val="4148033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Dirty or fouled evaporators restrict air flow, reduce heat transfer efficiency and compressor efficiency, and can increase compressor run time. Coil cleaning eliminates air blockages between fins and can remove dust, grime, and other contaminants from the fin and tube heat transfer surfaces thus improving heat transfer efficiency, decreasing compressor run time, and increasing efficiency. </a:t>
            </a:r>
            <a:endParaRPr lang="en-US" sz="1200" i="1"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32</a:t>
            </a:fld>
            <a:endParaRPr lang="en-US"/>
          </a:p>
        </p:txBody>
      </p:sp>
    </p:spTree>
    <p:extLst>
      <p:ext uri="{BB962C8B-B14F-4D97-AF65-F5344CB8AC3E}">
        <p14:creationId xmlns:p14="http://schemas.microsoft.com/office/powerpoint/2010/main" val="3500187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33</a:t>
            </a:fld>
            <a:endParaRPr lang="en-US"/>
          </a:p>
        </p:txBody>
      </p:sp>
    </p:spTree>
    <p:extLst>
      <p:ext uri="{BB962C8B-B14F-4D97-AF65-F5344CB8AC3E}">
        <p14:creationId xmlns:p14="http://schemas.microsoft.com/office/powerpoint/2010/main" val="1535588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Dirty or fouled condenser coils restrict air flow, reduce heat transfer efficiency and compressor efficiency, and can increase compressor run time. Coil cleaning eliminates air blockages between fins and can remove leaves, dust, grime, and other contaminants from the fin and tube heat transfer surfaces thus improving heat transfer efficiency, decreasing compressor run time, and increasing efficiency. </a:t>
            </a:r>
            <a:endParaRPr lang="en-US" sz="1200" i="1"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34</a:t>
            </a:fld>
            <a:endParaRPr lang="en-US"/>
          </a:p>
        </p:txBody>
      </p:sp>
    </p:spTree>
    <p:extLst>
      <p:ext uri="{BB962C8B-B14F-4D97-AF65-F5344CB8AC3E}">
        <p14:creationId xmlns:p14="http://schemas.microsoft.com/office/powerpoint/2010/main" val="3145925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35</a:t>
            </a:fld>
            <a:endParaRPr lang="en-US"/>
          </a:p>
        </p:txBody>
      </p:sp>
    </p:spTree>
    <p:extLst>
      <p:ext uri="{BB962C8B-B14F-4D97-AF65-F5344CB8AC3E}">
        <p14:creationId xmlns:p14="http://schemas.microsoft.com/office/powerpoint/2010/main" val="2029183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A BFM has several advantages over a PSC motor: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PSC motors are typically used at two speeds, a cooling speed (high speed) and a heating speed (low speed).</a:t>
            </a:r>
          </a:p>
          <a:p>
            <a:pPr lvl="0"/>
            <a:r>
              <a:rPr lang="en-US" sz="1200" kern="1200" dirty="0">
                <a:solidFill>
                  <a:schemeClr val="tx1"/>
                </a:solidFill>
                <a:effectLst/>
                <a:latin typeface="+mn-lt"/>
                <a:ea typeface="+mn-ea"/>
                <a:cs typeface="+mn-cs"/>
              </a:rPr>
              <a:t>Since a BFM has a higher efficiency at its design rating point and is much more efficient at lower speeds than the PSC, it reduces fan watt draw and saves energy during both heating and cooling.  It is also configured to produce the same airflow as the PSC motor it replaces, so these is no loss in performance. </a:t>
            </a:r>
          </a:p>
          <a:p>
            <a:pPr lvl="0"/>
            <a:r>
              <a:rPr lang="en-US" sz="1200" kern="1200" dirty="0">
                <a:solidFill>
                  <a:schemeClr val="tx1"/>
                </a:solidFill>
                <a:effectLst/>
                <a:latin typeface="+mn-lt"/>
                <a:ea typeface="+mn-ea"/>
                <a:cs typeface="+mn-cs"/>
              </a:rPr>
              <a:t>In cooling mode, a BFM rejects less heat into the airstream (heat that the air conditioner must remove).  However, a BFM applied to a gas furnace produces a small increase in gas consumption since the heat normally rejected by the motor into the airstream must be provided by natural gas. </a:t>
            </a:r>
          </a:p>
          <a:p>
            <a:pPr lvl="0"/>
            <a:r>
              <a:rPr lang="en-US" sz="1200" kern="1200" dirty="0">
                <a:solidFill>
                  <a:schemeClr val="tx1"/>
                </a:solidFill>
                <a:effectLst/>
                <a:latin typeface="+mn-lt"/>
                <a:ea typeface="+mn-ea"/>
                <a:cs typeface="+mn-cs"/>
              </a:rPr>
              <a:t>In cooling mode, it recovers the moisture on the coil as sensible cooling at very low watt draw.</a:t>
            </a:r>
          </a:p>
          <a:p>
            <a:pPr lvl="0"/>
            <a:r>
              <a:rPr lang="en-US" sz="1200" kern="1200" dirty="0">
                <a:solidFill>
                  <a:schemeClr val="tx1"/>
                </a:solidFill>
                <a:effectLst/>
                <a:latin typeface="+mn-lt"/>
                <a:ea typeface="+mn-ea"/>
                <a:cs typeface="+mn-cs"/>
              </a:rPr>
              <a:t>The mode of operation where a furnace fan runs continuously (independent of compressor operation) is becoming more widespread in residences for the purposes of ventilation and/or added filtration. Therefore, more savings can be realized by the BFM because of these longer operating hours.</a:t>
            </a:r>
          </a:p>
          <a:p>
            <a:pPr lvl="0"/>
            <a:r>
              <a:rPr lang="en-US" sz="1200" kern="1200" dirty="0">
                <a:solidFill>
                  <a:schemeClr val="tx1"/>
                </a:solidFill>
                <a:effectLst/>
                <a:latin typeface="+mn-lt"/>
                <a:ea typeface="+mn-ea"/>
                <a:cs typeface="+mn-cs"/>
              </a:rPr>
              <a:t>Field tests conducted as part of the PIER Research for the 2008 Standards suggest a median cooling fan power draw of 632 watts for the California New Construction Field Test Furnace Fan Watt Draw – as shown in the figure below (Attachment 9).   Other field data has shown median power draws around 510 watts per 1000 cfm (Attachment 10).</a:t>
            </a:r>
          </a:p>
          <a:p>
            <a:r>
              <a:rPr lang="en-US" sz="1200" kern="1200" dirty="0">
                <a:solidFill>
                  <a:schemeClr val="tx1"/>
                </a:solidFill>
                <a:effectLst/>
                <a:latin typeface="+mn-lt"/>
                <a:ea typeface="+mn-ea"/>
                <a:cs typeface="+mn-cs"/>
              </a:rPr>
              <a:t>For this work paper, a BFM is compared to a PSC as if they were both installed on identical systems (duct and furnace) at the same CFM and external static pressure.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BFM compared to Electronically Commutated Motor (ECM)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Compared to an ECM motor the BFM with shut-off time delay has multiple advantages:</a:t>
            </a:r>
          </a:p>
          <a:p>
            <a:pPr lvl="0"/>
            <a:r>
              <a:rPr lang="en-US" sz="1200" kern="1200" dirty="0">
                <a:solidFill>
                  <a:schemeClr val="tx1"/>
                </a:solidFill>
                <a:effectLst/>
                <a:latin typeface="+mn-lt"/>
                <a:ea typeface="+mn-ea"/>
                <a:cs typeface="+mn-cs"/>
              </a:rPr>
              <a:t>Unlike an ECM motor, the BFM motor does not require a separate speed controller.</a:t>
            </a:r>
          </a:p>
          <a:p>
            <a:pPr lvl="0"/>
            <a:r>
              <a:rPr lang="en-US" sz="1200" kern="1200" dirty="0">
                <a:solidFill>
                  <a:schemeClr val="tx1"/>
                </a:solidFill>
                <a:effectLst/>
                <a:latin typeface="+mn-lt"/>
                <a:ea typeface="+mn-ea"/>
                <a:cs typeface="+mn-cs"/>
              </a:rPr>
              <a:t>Unlike an ECM motor, the BFM motor is available for retrofitting in existing furnaces.</a:t>
            </a:r>
          </a:p>
          <a:p>
            <a:pPr lvl="0"/>
            <a:r>
              <a:rPr lang="en-US" sz="1200" kern="1200" dirty="0">
                <a:solidFill>
                  <a:schemeClr val="tx1"/>
                </a:solidFill>
                <a:effectLst/>
                <a:latin typeface="+mn-lt"/>
                <a:ea typeface="+mn-ea"/>
                <a:cs typeface="+mn-cs"/>
              </a:rPr>
              <a:t>An ECM motor is controlled to attempt to produce a given airflow regardless of the amount of power required; on the other hand, a BFM motor is controlled to produce the same airflow as the PSC it replaces, resulting in significantly higher energy and peak savings. LBNL modeling indicates that an ECM motor controlled to produce a given airflow will increase watt draw on units with restrictive duct systems [360]. </a:t>
            </a:r>
          </a:p>
          <a:p>
            <a:pPr lvl="0"/>
            <a:r>
              <a:rPr lang="en-US" sz="1200" kern="1200" dirty="0">
                <a:solidFill>
                  <a:schemeClr val="tx1"/>
                </a:solidFill>
                <a:effectLst/>
                <a:latin typeface="+mn-lt"/>
                <a:ea typeface="+mn-ea"/>
                <a:cs typeface="+mn-cs"/>
              </a:rPr>
              <a:t>A DOE report [361] projected a savings of 75% (three times the savings of an ECM) for a Brushless Motor that was tuned to the capacity of the air conditioner and furnace. </a:t>
            </a:r>
          </a:p>
          <a:p>
            <a:pPr lvl="0"/>
            <a:r>
              <a:rPr lang="en-US" sz="1200" kern="1200" dirty="0">
                <a:solidFill>
                  <a:schemeClr val="tx1"/>
                </a:solidFill>
                <a:effectLst/>
                <a:latin typeface="+mn-lt"/>
                <a:ea typeface="+mn-ea"/>
                <a:cs typeface="+mn-cs"/>
              </a:rPr>
              <a:t>A BFM motor costs less than an ECM motor.</a:t>
            </a:r>
          </a:p>
          <a:p>
            <a:pPr lvl="0"/>
            <a:r>
              <a:rPr lang="en-US" sz="1200" kern="1200" dirty="0">
                <a:solidFill>
                  <a:schemeClr val="tx1"/>
                </a:solidFill>
                <a:effectLst/>
                <a:latin typeface="+mn-lt"/>
                <a:ea typeface="+mn-ea"/>
                <a:cs typeface="+mn-cs"/>
              </a:rPr>
              <a:t>A BFM with shut-off time delay recovers moisture on the coil as sensible cooling. This recovery is extremely efficient because the BFM runs at low speed and very low watt draw during the recovery phase. </a:t>
            </a: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36</a:t>
            </a:fld>
            <a:endParaRPr lang="en-US"/>
          </a:p>
        </p:txBody>
      </p:sp>
    </p:spTree>
    <p:extLst>
      <p:ext uri="{BB962C8B-B14F-4D97-AF65-F5344CB8AC3E}">
        <p14:creationId xmlns:p14="http://schemas.microsoft.com/office/powerpoint/2010/main" val="845358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37</a:t>
            </a:fld>
            <a:endParaRPr lang="en-US"/>
          </a:p>
        </p:txBody>
      </p:sp>
    </p:spTree>
    <p:extLst>
      <p:ext uri="{BB962C8B-B14F-4D97-AF65-F5344CB8AC3E}">
        <p14:creationId xmlns:p14="http://schemas.microsoft.com/office/powerpoint/2010/main" val="421826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i="0" kern="1200" dirty="0">
                <a:solidFill>
                  <a:schemeClr val="tx1"/>
                </a:solidFill>
                <a:effectLst/>
                <a:latin typeface="+mn-lt"/>
                <a:ea typeface="+mn-ea"/>
                <a:cs typeface="+mn-cs"/>
              </a:rPr>
              <a:t>A typical residential AC unit cycles off both the compressor and the evaporator fan, if the thermostat setpoint temperature is met. When the compressor and evaporator fan are cut off in response to the thermostat control, the evaporator coil is still partially flooded with the liquid refrigerant. This residual liquid refrigerant can be used to provide space cooling optimizing and improving system efficiency. This can occur by running the evaporator fan for a short time after the compressor cycles off, referred to as “fan delay time”. After the compressor stops running, the evaporator fan continues running to circulate the indoor air across the evaporator coil to provide additional sensible cooling. Additional sensible cooling provided during the fan delay period postpones the start of the next cooling cycle. The reduction in cooling period results in energy savings, mitigating the penalty as a result of the increased run time of the fan.</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There are two types of commercially available add-on fan delay controllers. One type has built-in logic to delay the evaporator fan cycle-off time based on compressor and/or evaporator fan cycling. The control logic directly correlates fan delay periods with compressor run times.</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The other type of fan delay controller is a manual evaporator fan delay (cycle-off) controller, which typically extends evaporator fan operation for 0 to 90 seconds after the compressor has turned off.  This measure only allows the installation of a fan delay controller with a built-in logic. Fan delay controllers with a manually prescribed delay time are allowed only when installed and commissioned by an approved HVAC contractor. </a:t>
            </a:r>
            <a:endParaRPr lang="en-US" sz="1200" i="1" kern="1200" dirty="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38</a:t>
            </a:fld>
            <a:endParaRPr lang="en-US"/>
          </a:p>
        </p:txBody>
      </p:sp>
    </p:spTree>
    <p:extLst>
      <p:ext uri="{BB962C8B-B14F-4D97-AF65-F5344CB8AC3E}">
        <p14:creationId xmlns:p14="http://schemas.microsoft.com/office/powerpoint/2010/main" val="662186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39</a:t>
            </a:fld>
            <a:endParaRPr lang="en-US"/>
          </a:p>
        </p:txBody>
      </p:sp>
    </p:spTree>
    <p:extLst>
      <p:ext uri="{BB962C8B-B14F-4D97-AF65-F5344CB8AC3E}">
        <p14:creationId xmlns:p14="http://schemas.microsoft.com/office/powerpoint/2010/main" val="2002976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40</a:t>
            </a:fld>
            <a:endParaRPr lang="en-US"/>
          </a:p>
        </p:txBody>
      </p:sp>
    </p:spTree>
    <p:extLst>
      <p:ext uri="{BB962C8B-B14F-4D97-AF65-F5344CB8AC3E}">
        <p14:creationId xmlns:p14="http://schemas.microsoft.com/office/powerpoint/2010/main" val="83990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Automated conveyor broilers cook food by direct and indirect contact with gas-fired flames, giving the product a signature flame-broiled flavor and texture. These types of broilers are mostly used for cooking burgers, but can also cook a variety of other foods including grilled chicken and vegetables. Food is placed on a conveyor belt which runs through a cooking cavity. Gas burners reside above and below the belt carrying the food product. There are two types of automatic conveyor broiler configurations: larger “through” broilers where food product is fed into one side of the unit and exits on the opposite end, and “return” broilers where food product is discharged on the same side as the feed. Typical ¼-lb frozen burger patty cook times range between two and three minutes. Some units have two conveyors with independently adjustable speeds. Another type of automated broiler cooks food in batches instead of continuously; the food is then placed inside a holding cabinet prior to serving.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Typical conveyor broilers operate at a constant input rate maintaining average cavity temperatures between 600 and 700°F. The temperature is regulated by a gas manifold pressure adjustment. Constant input rate broilers do not differentiate between cooking and idle operation – the broiler operates at the same rate throughout the day. Technology advancements in broiler technology are mostly centered around controls that either adjust the input rate of the broiler based on cooking conditions or turn the gas heating elements on/off to maintain temperature. Advanced automatic conveyor broilers utilize a dual-stage gas valve which reduces the input rate during cooking conditions to prevent flare ups. Advanced automatic batch broilers cycle gas burners on/off to maintain cooking cavity temperature. Broilers utilizing a catalyst on top of their cooking cavity reduce emissions and further insulate the cavity, resulting in lower input rates needed to maintain cooking temperatures. Advanced automatic conveyor broilers also use active airflow management techniques to recirculate hot air inside the cavity, resulting in lower gas input rates needed to maintain cooking temperatures. </a:t>
            </a:r>
          </a:p>
          <a:p>
            <a:pPr marL="0" indent="0">
              <a:buNone/>
            </a:pP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5</a:t>
            </a:fld>
            <a:endParaRPr lang="en-US"/>
          </a:p>
        </p:txBody>
      </p:sp>
    </p:spTree>
    <p:extLst>
      <p:ext uri="{BB962C8B-B14F-4D97-AF65-F5344CB8AC3E}">
        <p14:creationId xmlns:p14="http://schemas.microsoft.com/office/powerpoint/2010/main" val="3768948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41</a:t>
            </a:fld>
            <a:endParaRPr lang="en-US"/>
          </a:p>
        </p:txBody>
      </p:sp>
    </p:spTree>
    <p:extLst>
      <p:ext uri="{BB962C8B-B14F-4D97-AF65-F5344CB8AC3E}">
        <p14:creationId xmlns:p14="http://schemas.microsoft.com/office/powerpoint/2010/main" val="33076626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5D742C-688D-4DB5-939F-8AEE1CF531A6}" type="slidenum">
              <a:rPr lang="en-US" smtClean="0"/>
              <a:pPr/>
              <a:t>43</a:t>
            </a:fld>
            <a:endParaRPr lang="en-US"/>
          </a:p>
        </p:txBody>
      </p:sp>
    </p:spTree>
    <p:extLst>
      <p:ext uri="{BB962C8B-B14F-4D97-AF65-F5344CB8AC3E}">
        <p14:creationId xmlns:p14="http://schemas.microsoft.com/office/powerpoint/2010/main" val="19680364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44</a:t>
            </a:fld>
            <a:endParaRPr lang="en-US"/>
          </a:p>
        </p:txBody>
      </p:sp>
    </p:spTree>
    <p:extLst>
      <p:ext uri="{BB962C8B-B14F-4D97-AF65-F5344CB8AC3E}">
        <p14:creationId xmlns:p14="http://schemas.microsoft.com/office/powerpoint/2010/main" val="1407835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45</a:t>
            </a:fld>
            <a:endParaRPr lang="en-US"/>
          </a:p>
        </p:txBody>
      </p:sp>
    </p:spTree>
    <p:extLst>
      <p:ext uri="{BB962C8B-B14F-4D97-AF65-F5344CB8AC3E}">
        <p14:creationId xmlns:p14="http://schemas.microsoft.com/office/powerpoint/2010/main" val="1365990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5D742C-688D-4DB5-939F-8AEE1CF531A6}" type="slidenum">
              <a:rPr lang="en-US" smtClean="0"/>
              <a:pPr/>
              <a:t>46</a:t>
            </a:fld>
            <a:endParaRPr lang="en-US"/>
          </a:p>
        </p:txBody>
      </p:sp>
    </p:spTree>
    <p:extLst>
      <p:ext uri="{BB962C8B-B14F-4D97-AF65-F5344CB8AC3E}">
        <p14:creationId xmlns:p14="http://schemas.microsoft.com/office/powerpoint/2010/main" val="13660987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Hourly occupancy as a percentage of peak design occupancy was reduced to 90% in cases where the DEER occupancy schedule exceeded 90%. This change is consistent with workpaper SCE13HC061, which reasons that most buildings do not reach 100% occupancy on a typical day. Southern California Edison Company (2014, November 3). Work Paper SCE13HC061 Revision 0 – Demand Controlled Ventilation for Single Zone Packaged HVAC. Retrieved from </a:t>
            </a:r>
            <a:r>
              <a:rPr lang="en-US" sz="1200" u="sng" kern="1200" dirty="0">
                <a:solidFill>
                  <a:schemeClr val="tx1"/>
                </a:solidFill>
                <a:effectLst/>
                <a:latin typeface="+mn-lt"/>
                <a:ea typeface="+mn-ea"/>
                <a:cs typeface="+mn-cs"/>
                <a:hlinkClick r:id="rId3"/>
              </a:rPr>
              <a:t>http://deeresources.net/workpapers</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25D742C-688D-4DB5-939F-8AEE1CF531A6}" type="slidenum">
              <a:rPr lang="en-US" smtClean="0"/>
              <a:pPr/>
              <a:t>47</a:t>
            </a:fld>
            <a:endParaRPr lang="en-US"/>
          </a:p>
        </p:txBody>
      </p:sp>
    </p:spTree>
    <p:extLst>
      <p:ext uri="{BB962C8B-B14F-4D97-AF65-F5344CB8AC3E}">
        <p14:creationId xmlns:p14="http://schemas.microsoft.com/office/powerpoint/2010/main" val="1603318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a:t>
            </a:r>
            <a:r>
              <a:rPr lang="en-US" dirty="0" err="1"/>
              <a:t>SCn</a:t>
            </a:r>
            <a:r>
              <a:rPr lang="en-US" dirty="0"/>
              <a:t> be zero savings?</a:t>
            </a:r>
          </a:p>
        </p:txBody>
      </p:sp>
      <p:sp>
        <p:nvSpPr>
          <p:cNvPr id="4" name="Slide Number Placeholder 3"/>
          <p:cNvSpPr>
            <a:spLocks noGrp="1"/>
          </p:cNvSpPr>
          <p:nvPr>
            <p:ph type="sldNum" sz="quarter" idx="10"/>
          </p:nvPr>
        </p:nvSpPr>
        <p:spPr/>
        <p:txBody>
          <a:bodyPr/>
          <a:lstStyle/>
          <a:p>
            <a:fld id="{925D742C-688D-4DB5-939F-8AEE1CF531A6}" type="slidenum">
              <a:rPr lang="en-US" smtClean="0"/>
              <a:pPr/>
              <a:t>48</a:t>
            </a:fld>
            <a:endParaRPr lang="en-US"/>
          </a:p>
        </p:txBody>
      </p:sp>
    </p:spTree>
    <p:extLst>
      <p:ext uri="{BB962C8B-B14F-4D97-AF65-F5344CB8AC3E}">
        <p14:creationId xmlns:p14="http://schemas.microsoft.com/office/powerpoint/2010/main" val="1876869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49</a:t>
            </a:fld>
            <a:endParaRPr lang="en-US"/>
          </a:p>
        </p:txBody>
      </p:sp>
    </p:spTree>
    <p:extLst>
      <p:ext uri="{BB962C8B-B14F-4D97-AF65-F5344CB8AC3E}">
        <p14:creationId xmlns:p14="http://schemas.microsoft.com/office/powerpoint/2010/main" val="28717050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50</a:t>
            </a:fld>
            <a:endParaRPr lang="en-US"/>
          </a:p>
        </p:txBody>
      </p:sp>
    </p:spTree>
    <p:extLst>
      <p:ext uri="{BB962C8B-B14F-4D97-AF65-F5344CB8AC3E}">
        <p14:creationId xmlns:p14="http://schemas.microsoft.com/office/powerpoint/2010/main" val="1489481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51</a:t>
            </a:fld>
            <a:endParaRPr lang="en-US"/>
          </a:p>
        </p:txBody>
      </p:sp>
    </p:spTree>
    <p:extLst>
      <p:ext uri="{BB962C8B-B14F-4D97-AF65-F5344CB8AC3E}">
        <p14:creationId xmlns:p14="http://schemas.microsoft.com/office/powerpoint/2010/main" val="160322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6</a:t>
            </a:fld>
            <a:endParaRPr lang="en-US"/>
          </a:p>
        </p:txBody>
      </p:sp>
    </p:spTree>
    <p:extLst>
      <p:ext uri="{BB962C8B-B14F-4D97-AF65-F5344CB8AC3E}">
        <p14:creationId xmlns:p14="http://schemas.microsoft.com/office/powerpoint/2010/main" val="2931819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52</a:t>
            </a:fld>
            <a:endParaRPr lang="en-US"/>
          </a:p>
        </p:txBody>
      </p:sp>
    </p:spTree>
    <p:extLst>
      <p:ext uri="{BB962C8B-B14F-4D97-AF65-F5344CB8AC3E}">
        <p14:creationId xmlns:p14="http://schemas.microsoft.com/office/powerpoint/2010/main" val="1102798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Please note that </a:t>
            </a:r>
            <a:r>
              <a:rPr lang="en-US" sz="1200" kern="1200" dirty="0" err="1">
                <a:solidFill>
                  <a:schemeClr val="tx1"/>
                </a:solidFill>
                <a:effectLst/>
                <a:latin typeface="+mn-lt"/>
                <a:ea typeface="+mn-ea"/>
                <a:cs typeface="+mn-cs"/>
              </a:rPr>
              <a:t>eQuest</a:t>
            </a:r>
            <a:r>
              <a:rPr lang="en-US" sz="1200" kern="1200" dirty="0">
                <a:solidFill>
                  <a:schemeClr val="tx1"/>
                </a:solidFill>
                <a:effectLst/>
                <a:latin typeface="+mn-lt"/>
                <a:ea typeface="+mn-ea"/>
                <a:cs typeface="+mn-cs"/>
              </a:rPr>
              <a:t> runs were made using EER values equivalent to the SEER values used to describe   the measures since straight SEER values cannot be input into the </a:t>
            </a:r>
            <a:r>
              <a:rPr lang="en-US" sz="1200" kern="1200" dirty="0" err="1">
                <a:solidFill>
                  <a:schemeClr val="tx1"/>
                </a:solidFill>
                <a:effectLst/>
                <a:latin typeface="+mn-lt"/>
                <a:ea typeface="+mn-ea"/>
                <a:cs typeface="+mn-cs"/>
              </a:rPr>
              <a:t>eQuest</a:t>
            </a:r>
            <a:r>
              <a:rPr lang="en-US" sz="1200" kern="1200" dirty="0">
                <a:solidFill>
                  <a:schemeClr val="tx1"/>
                </a:solidFill>
                <a:effectLst/>
                <a:latin typeface="+mn-lt"/>
                <a:ea typeface="+mn-ea"/>
                <a:cs typeface="+mn-cs"/>
              </a:rPr>
              <a:t> models [K].</a:t>
            </a:r>
          </a:p>
          <a:p>
            <a:r>
              <a:rPr lang="en-US" sz="1200" kern="1200" dirty="0">
                <a:solidFill>
                  <a:schemeClr val="tx1"/>
                </a:solidFill>
                <a:effectLst/>
                <a:latin typeface="+mn-lt"/>
                <a:ea typeface="+mn-ea"/>
                <a:cs typeface="+mn-cs"/>
              </a:rPr>
              <a:t>       ** Note that the CFM is reduced in the measure case due to a down-sized unit.</a:t>
            </a:r>
          </a:p>
          <a:p>
            <a:r>
              <a:rPr lang="en-US" sz="1200" kern="1200" dirty="0">
                <a:solidFill>
                  <a:schemeClr val="tx1"/>
                </a:solidFill>
                <a:effectLst/>
                <a:latin typeface="+mn-lt"/>
                <a:ea typeface="+mn-ea"/>
                <a:cs typeface="+mn-cs"/>
              </a:rPr>
              <a:t>     *** Temperature Rise in the air stream across the supply fan. i.e., Temperature difference before and after the </a:t>
            </a:r>
          </a:p>
          <a:p>
            <a:r>
              <a:rPr lang="en-US" sz="1200" kern="1200" dirty="0">
                <a:solidFill>
                  <a:schemeClr val="tx1"/>
                </a:solidFill>
                <a:effectLst/>
                <a:latin typeface="+mn-lt"/>
                <a:ea typeface="+mn-ea"/>
                <a:cs typeface="+mn-cs"/>
              </a:rPr>
              <a:t>	   supply fan (used to model static pressure)</a:t>
            </a:r>
          </a:p>
          <a:p>
            <a:r>
              <a:rPr lang="en-US" sz="1200" kern="1200" dirty="0">
                <a:solidFill>
                  <a:schemeClr val="tx1"/>
                </a:solidFill>
                <a:effectLst/>
                <a:latin typeface="+mn-lt"/>
                <a:ea typeface="+mn-ea"/>
                <a:cs typeface="+mn-cs"/>
              </a:rPr>
              <a:t>   **** Design full load power of the supply fan per unit of supply air flow rate for modeling static pressure</a:t>
            </a:r>
          </a:p>
          <a:p>
            <a:r>
              <a:rPr lang="en-US" sz="1200" kern="1200" dirty="0">
                <a:solidFill>
                  <a:schemeClr val="tx1"/>
                </a:solidFill>
                <a:effectLst/>
                <a:latin typeface="+mn-lt"/>
                <a:ea typeface="+mn-ea"/>
                <a:cs typeface="+mn-cs"/>
              </a:rPr>
              <a:t>             £ Fraction of the supply air that is lost from the ductwork.</a:t>
            </a:r>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53</a:t>
            </a:fld>
            <a:endParaRPr lang="en-US"/>
          </a:p>
        </p:txBody>
      </p:sp>
    </p:spTree>
    <p:extLst>
      <p:ext uri="{BB962C8B-B14F-4D97-AF65-F5344CB8AC3E}">
        <p14:creationId xmlns:p14="http://schemas.microsoft.com/office/powerpoint/2010/main" val="2457965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Refrigerated Chef Bases are found in almost all commercial kitchens. These appliances are designed to support heavy and/or hot cooking equipment on the top and refrigerated compartments underneath for quick and easy access to various refrigerated products. They range from approximately three feet to over eight feet in exterior length. The refrigerated compartment can be equipped with drawers or doors depending on a customer’s desired specifications. Typical chef bases operate using a conventional vapor compression refrigeration cycle charged with R-404a or R-290 propane.</a:t>
            </a: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7</a:t>
            </a:fld>
            <a:endParaRPr lang="en-US"/>
          </a:p>
        </p:txBody>
      </p:sp>
    </p:spTree>
    <p:extLst>
      <p:ext uri="{BB962C8B-B14F-4D97-AF65-F5344CB8AC3E}">
        <p14:creationId xmlns:p14="http://schemas.microsoft.com/office/powerpoint/2010/main" val="2109899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Refrigerated Chef Bases are found in almost all commercial kitchens. These appliances are designed to support heavy and/or hot cooking equipment on the top and refrigerated compartments underneath for quick and easy access to various refrigerated products. They range from approximately three feet to over eight feet in exterior length. The refrigerated compartment can be equipped with drawers or doors depending on a customer’s desired specifications. Typical chef bases operate using a conventional vapor compression refrigeration cycle charged with R-404a or R-290 propane.</a:t>
            </a: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8</a:t>
            </a:fld>
            <a:endParaRPr lang="en-US"/>
          </a:p>
        </p:txBody>
      </p:sp>
    </p:spTree>
    <p:extLst>
      <p:ext uri="{BB962C8B-B14F-4D97-AF65-F5344CB8AC3E}">
        <p14:creationId xmlns:p14="http://schemas.microsoft.com/office/powerpoint/2010/main" val="196833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9</a:t>
            </a:fld>
            <a:endParaRPr lang="en-US"/>
          </a:p>
        </p:txBody>
      </p:sp>
    </p:spTree>
    <p:extLst>
      <p:ext uri="{BB962C8B-B14F-4D97-AF65-F5344CB8AC3E}">
        <p14:creationId xmlns:p14="http://schemas.microsoft.com/office/powerpoint/2010/main" val="404247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This work paper documents the inputs for the Energy Efficient undercounter Commercial Dishwashers measure.  Of the many types of commercial dishwashers available, including door-type and conveyor-types, undercounter units accounted for 43% of the market share by sales volume (NAFEM Size and Shape of the Industry 2009-2011 data).  Undercounter dishwashers are mostly found in bars and restaurants with bars and are mainly used for washing glassware.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work paper addresses both low temperature and high temperature undercounter dishwasher units.  Low temperature units meet the National Sanitation Foundation mandated sanitation criteria via a final rinse chemical sanitizing solution that follows the wash cycle. (NSF/ANSI 3-2017 standard) High temperature units achieve sanitation via a high temperature booster of 180°F water for the final rinse. These differences in sanitizing methods affect the division of energy consumption of low versus high temperature units.  For low temperature machines, most of energy used is associated with primary water heating, with the remaining energy attributed to tank heaters and pumps.   For high-temperature machines, less of the total energy consumption is for primary water heating with a significant portion for booster water heating, and the remaining is attributed to the motor, wash tank heater, controls, and standby energy.  It is assumed that the motors and controls components do not vary significantly between standard and high-efficiency dishwasher units.  However, water consumption, and therefore water heating requirements, does vary significantly between standard and high-efficiency units and constitutes the measure energy savings.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High efficiency commercial dishwashers reduce water heating requirements while maintaining cleaning performance by reducing heat losses, improving mechanical soil removal, and/or increasing component efficiencies.  By using strategies such as waste air heat recovery, drain heat recovery, rinse water re-use, double-walled insulated construction, high efficiency anti-clogging nozzles, continuous filtering, and efficient boost heaters, water consumption can be reduced from as high as 2.0 gallons/rack to less than 0.5 gallons/rack, depending on the type of dishwasher</a:t>
            </a:r>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10</a:t>
            </a:fld>
            <a:endParaRPr lang="en-US"/>
          </a:p>
        </p:txBody>
      </p:sp>
    </p:spTree>
    <p:extLst>
      <p:ext uri="{BB962C8B-B14F-4D97-AF65-F5344CB8AC3E}">
        <p14:creationId xmlns:p14="http://schemas.microsoft.com/office/powerpoint/2010/main" val="1470919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447800" y="4876800"/>
            <a:ext cx="6480174" cy="838200"/>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a:t>HVAC Non-Residential</a:t>
            </a:r>
          </a:p>
        </p:txBody>
      </p:sp>
      <p:sp>
        <p:nvSpPr>
          <p:cNvPr id="4" name="Date Placeholder 3"/>
          <p:cNvSpPr>
            <a:spLocks noGrp="1"/>
          </p:cNvSpPr>
          <p:nvPr>
            <p:ph type="dt" sz="half" idx="10"/>
          </p:nvPr>
        </p:nvSpPr>
        <p:spPr/>
        <p:txBody>
          <a:bodyPr/>
          <a:lstStyle/>
          <a:p>
            <a:r>
              <a:rPr lang="en-US"/>
              <a:t>1/21/2019</a:t>
            </a: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09A63E0-9C55-41FE-BE94-C73968ED251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pic>
        <p:nvPicPr>
          <p:cNvPr id="20" name="Picture 19" descr="CalTF_Logo_2x2.png"/>
          <p:cNvPicPr>
            <a:picLocks noChangeAspect="1"/>
          </p:cNvPicPr>
          <p:nvPr userDrawn="1"/>
        </p:nvPicPr>
        <p:blipFill>
          <a:blip r:embed="rId2"/>
          <a:stretch>
            <a:fillRect/>
          </a:stretch>
        </p:blipFill>
        <p:spPr>
          <a:xfrm>
            <a:off x="3429000" y="2819400"/>
            <a:ext cx="2286000" cy="2286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09A63E0-9C55-41FE-BE94-C73968ED251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1/21/2019</a:t>
            </a:r>
          </a:p>
        </p:txBody>
      </p:sp>
      <p:sp>
        <p:nvSpPr>
          <p:cNvPr id="5" name="Footer Placeholder 4"/>
          <p:cNvSpPr>
            <a:spLocks noGrp="1"/>
          </p:cNvSpPr>
          <p:nvPr>
            <p:ph type="ftr" sz="quarter" idx="11"/>
          </p:nvPr>
        </p:nvSpPr>
        <p:spPr/>
        <p:txBody>
          <a:bodyPr/>
          <a:lstStyle/>
          <a:p>
            <a:r>
              <a:rPr lang="en-US"/>
              <a:t>HVAC Non-Residential</a:t>
            </a: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pic>
        <p:nvPicPr>
          <p:cNvPr id="16" name="Picture 15" descr="CalTF_Logo.png"/>
          <p:cNvPicPr>
            <a:picLocks noChangeAspect="1"/>
          </p:cNvPicPr>
          <p:nvPr userDrawn="1"/>
        </p:nvPicPr>
        <p:blipFill>
          <a:blip r:embed="rId2"/>
          <a:stretch>
            <a:fillRect/>
          </a:stretch>
        </p:blipFill>
        <p:spPr>
          <a:xfrm>
            <a:off x="7848600" y="228600"/>
            <a:ext cx="1257300" cy="838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8C01B"/>
                </a:solidFill>
                <a:latin typeface="Arial"/>
                <a:cs typeface="Arial"/>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r>
              <a:rPr lang="en-US"/>
              <a:t>1/21/2019</a:t>
            </a:r>
          </a:p>
        </p:txBody>
      </p:sp>
      <p:sp>
        <p:nvSpPr>
          <p:cNvPr id="5" name="Footer Placeholder 4"/>
          <p:cNvSpPr>
            <a:spLocks noGrp="1"/>
          </p:cNvSpPr>
          <p:nvPr>
            <p:ph type="ftr" sz="quarter" idx="11"/>
          </p:nvPr>
        </p:nvSpPr>
        <p:spPr/>
        <p:txBody>
          <a:bodyPr/>
          <a:lstStyle/>
          <a:p>
            <a:r>
              <a:rPr lang="en-US"/>
              <a:t>HVAC Non-Residential</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09A63E0-9C55-41FE-BE94-C73968ED251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lvl1pPr>
              <a:buClr>
                <a:srgbClr val="73B632"/>
              </a:buClr>
              <a:defRPr>
                <a:latin typeface="Arial"/>
                <a:cs typeface="Arial"/>
              </a:defRPr>
            </a:lvl1pPr>
            <a:lvl2pPr>
              <a:buFont typeface="Wingdings" charset="2"/>
              <a:buChar char="q"/>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9" name="Picture 8" descr="CalTF_Logo.png"/>
          <p:cNvPicPr>
            <a:picLocks noChangeAspect="1"/>
          </p:cNvPicPr>
          <p:nvPr userDrawn="1"/>
        </p:nvPicPr>
        <p:blipFill>
          <a:blip r:embed="rId2"/>
          <a:stretch>
            <a:fillRect/>
          </a:stretch>
        </p:blipFill>
        <p:spPr>
          <a:xfrm>
            <a:off x="7924800" y="152400"/>
            <a:ext cx="1257300" cy="838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r>
              <a:rPr lang="en-US"/>
              <a:t>1/21/2019</a:t>
            </a:r>
          </a:p>
        </p:txBody>
      </p:sp>
      <p:sp>
        <p:nvSpPr>
          <p:cNvPr id="6" name="Footer Placeholder 5"/>
          <p:cNvSpPr>
            <a:spLocks noGrp="1"/>
          </p:cNvSpPr>
          <p:nvPr>
            <p:ph type="ftr" sz="quarter" idx="11"/>
          </p:nvPr>
        </p:nvSpPr>
        <p:spPr/>
        <p:txBody>
          <a:bodyPr/>
          <a:lstStyle/>
          <a:p>
            <a:r>
              <a:rPr lang="en-US"/>
              <a:t>HVAC Non-Residential</a:t>
            </a:r>
          </a:p>
        </p:txBody>
      </p:sp>
      <p:sp>
        <p:nvSpPr>
          <p:cNvPr id="7" name="Slide Number Placeholder 6"/>
          <p:cNvSpPr>
            <a:spLocks noGrp="1"/>
          </p:cNvSpPr>
          <p:nvPr>
            <p:ph type="sldNum" sz="quarter" idx="12"/>
          </p:nvPr>
        </p:nvSpPr>
        <p:spPr/>
        <p:txBody>
          <a:bodyPr/>
          <a:lstStyle/>
          <a:p>
            <a:fld id="{909A63E0-9C55-41FE-BE94-C73968ED251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Arial"/>
              <a:cs typeface="Aria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Arial"/>
                <a:cs typeface="Aria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Arial"/>
                <a:cs typeface="Aria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7" name="Date Placeholder 6"/>
          <p:cNvSpPr>
            <a:spLocks noGrp="1"/>
          </p:cNvSpPr>
          <p:nvPr>
            <p:ph type="dt" sz="half" idx="10"/>
          </p:nvPr>
        </p:nvSpPr>
        <p:spPr/>
        <p:txBody>
          <a:bodyPr/>
          <a:lstStyle/>
          <a:p>
            <a:r>
              <a:rPr lang="en-US"/>
              <a:t>1/21/2019</a:t>
            </a:r>
          </a:p>
        </p:txBody>
      </p:sp>
      <p:sp>
        <p:nvSpPr>
          <p:cNvPr id="8" name="Footer Placeholder 7"/>
          <p:cNvSpPr>
            <a:spLocks noGrp="1"/>
          </p:cNvSpPr>
          <p:nvPr>
            <p:ph type="ftr" sz="quarter" idx="11"/>
          </p:nvPr>
        </p:nvSpPr>
        <p:spPr>
          <a:xfrm>
            <a:off x="304800" y="6409944"/>
            <a:ext cx="3581400" cy="365760"/>
          </a:xfrm>
        </p:spPr>
        <p:txBody>
          <a:bodyPr/>
          <a:lstStyle/>
          <a:p>
            <a:r>
              <a:rPr lang="en-US"/>
              <a:t>HVAC Non-Residential</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09A63E0-9C55-41FE-BE94-C73968ED251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pic>
        <p:nvPicPr>
          <p:cNvPr id="28" name="Picture 27" descr="CalTF_Logo.png"/>
          <p:cNvPicPr>
            <a:picLocks noChangeAspect="1"/>
          </p:cNvPicPr>
          <p:nvPr userDrawn="1"/>
        </p:nvPicPr>
        <p:blipFill>
          <a:blip r:embed="rId2"/>
          <a:stretch>
            <a:fillRect/>
          </a:stretch>
        </p:blipFill>
        <p:spPr>
          <a:xfrm>
            <a:off x="7924800" y="152400"/>
            <a:ext cx="1257300" cy="838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n-US"/>
              <a:t>1/21/2019</a:t>
            </a:r>
          </a:p>
        </p:txBody>
      </p:sp>
      <p:sp>
        <p:nvSpPr>
          <p:cNvPr id="4" name="Footer Placeholder 3"/>
          <p:cNvSpPr>
            <a:spLocks noGrp="1"/>
          </p:cNvSpPr>
          <p:nvPr>
            <p:ph type="ftr" sz="quarter" idx="11"/>
          </p:nvPr>
        </p:nvSpPr>
        <p:spPr/>
        <p:txBody>
          <a:bodyPr/>
          <a:lstStyle/>
          <a:p>
            <a:r>
              <a:rPr lang="en-US"/>
              <a:t>HVAC Non-Residential</a:t>
            </a:r>
          </a:p>
        </p:txBody>
      </p:sp>
      <p:sp>
        <p:nvSpPr>
          <p:cNvPr id="5" name="Slide Number Placeholder 4"/>
          <p:cNvSpPr>
            <a:spLocks noGrp="1"/>
          </p:cNvSpPr>
          <p:nvPr>
            <p:ph type="sldNum" sz="quarter" idx="12"/>
          </p:nvPr>
        </p:nvSpPr>
        <p:spPr>
          <a:xfrm>
            <a:off x="4343400" y="1036020"/>
            <a:ext cx="457200" cy="441325"/>
          </a:xfrm>
        </p:spPr>
        <p:txBody>
          <a:bodyPr/>
          <a:lstStyle/>
          <a:p>
            <a:fld id="{909A63E0-9C55-41FE-BE94-C73968ED25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r>
              <a:rPr lang="en-US"/>
              <a:t>1/21/2019</a:t>
            </a:r>
          </a:p>
        </p:txBody>
      </p:sp>
      <p:sp>
        <p:nvSpPr>
          <p:cNvPr id="3" name="Footer Placeholder 2"/>
          <p:cNvSpPr>
            <a:spLocks noGrp="1"/>
          </p:cNvSpPr>
          <p:nvPr>
            <p:ph type="ftr" sz="quarter" idx="11"/>
          </p:nvPr>
        </p:nvSpPr>
        <p:spPr/>
        <p:txBody>
          <a:bodyPr/>
          <a:lstStyle/>
          <a:p>
            <a:r>
              <a:rPr lang="en-US"/>
              <a:t>HVAC Non-Residential</a:t>
            </a: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09A63E0-9C55-41FE-BE94-C73968ED251E}" type="slidenum">
              <a:rPr lang="en-US" smtClean="0"/>
              <a:pPr/>
              <a:t>‹#›</a:t>
            </a:fld>
            <a:endParaRPr lang="en-US"/>
          </a:p>
        </p:txBody>
      </p:sp>
      <p:pic>
        <p:nvPicPr>
          <p:cNvPr id="11" name="Picture 10" descr="CalTF_Logo.png"/>
          <p:cNvPicPr>
            <a:picLocks noChangeAspect="1"/>
          </p:cNvPicPr>
          <p:nvPr userDrawn="1"/>
        </p:nvPicPr>
        <p:blipFill>
          <a:blip r:embed="rId2"/>
          <a:stretch>
            <a:fillRect/>
          </a:stretch>
        </p:blipFill>
        <p:spPr>
          <a:xfrm>
            <a:off x="7924800" y="152400"/>
            <a:ext cx="1257300" cy="8382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09A63E0-9C55-41FE-BE94-C73968ED251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r>
              <a:rPr lang="en-US"/>
              <a:t>1/21/2019</a:t>
            </a:r>
          </a:p>
        </p:txBody>
      </p:sp>
      <p:sp>
        <p:nvSpPr>
          <p:cNvPr id="6" name="Footer Placeholder 5"/>
          <p:cNvSpPr>
            <a:spLocks noGrp="1"/>
          </p:cNvSpPr>
          <p:nvPr>
            <p:ph type="ftr" sz="quarter" idx="11"/>
          </p:nvPr>
        </p:nvSpPr>
        <p:spPr>
          <a:xfrm>
            <a:off x="301752" y="6410848"/>
            <a:ext cx="3383280" cy="365760"/>
          </a:xfrm>
        </p:spPr>
        <p:txBody>
          <a:bodyPr/>
          <a:lstStyle/>
          <a:p>
            <a:r>
              <a:rPr lang="en-US"/>
              <a:t>HVAC Non-Residential</a:t>
            </a:r>
          </a:p>
        </p:txBody>
      </p:sp>
      <p:pic>
        <p:nvPicPr>
          <p:cNvPr id="23" name="Picture 22" descr="CalTF_Logo.png"/>
          <p:cNvPicPr>
            <a:picLocks noChangeAspect="1"/>
          </p:cNvPicPr>
          <p:nvPr userDrawn="1"/>
        </p:nvPicPr>
        <p:blipFill>
          <a:blip r:embed="rId2"/>
          <a:stretch>
            <a:fillRect/>
          </a:stretch>
        </p:blipFill>
        <p:spPr>
          <a:xfrm>
            <a:off x="0" y="5486400"/>
            <a:ext cx="1257300" cy="838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09A63E0-9C55-41FE-BE94-C73968ED251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r>
              <a:rPr lang="en-US"/>
              <a:t>1/21/2019</a:t>
            </a:r>
          </a:p>
        </p:txBody>
      </p:sp>
      <p:sp>
        <p:nvSpPr>
          <p:cNvPr id="6" name="Footer Placeholder 5"/>
          <p:cNvSpPr>
            <a:spLocks noGrp="1"/>
          </p:cNvSpPr>
          <p:nvPr>
            <p:ph type="ftr" sz="quarter" idx="11"/>
          </p:nvPr>
        </p:nvSpPr>
        <p:spPr>
          <a:xfrm>
            <a:off x="301752" y="6410848"/>
            <a:ext cx="3584448" cy="365760"/>
          </a:xfrm>
        </p:spPr>
        <p:txBody>
          <a:bodyPr/>
          <a:lstStyle/>
          <a:p>
            <a:r>
              <a:rPr lang="en-US"/>
              <a:t>HVAC Non-Residential</a:t>
            </a:r>
          </a:p>
        </p:txBody>
      </p:sp>
      <p:pic>
        <p:nvPicPr>
          <p:cNvPr id="23" name="Picture 22" descr="CalTF_Logo.png"/>
          <p:cNvPicPr>
            <a:picLocks noChangeAspect="1"/>
          </p:cNvPicPr>
          <p:nvPr userDrawn="1"/>
        </p:nvPicPr>
        <p:blipFill>
          <a:blip r:embed="rId2"/>
          <a:stretch>
            <a:fillRect/>
          </a:stretch>
        </p:blipFill>
        <p:spPr>
          <a:xfrm>
            <a:off x="0" y="5486400"/>
            <a:ext cx="1257300" cy="8382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1/21/2019</a:t>
            </a:r>
          </a:p>
        </p:txBody>
      </p:sp>
      <p:sp>
        <p:nvSpPr>
          <p:cNvPr id="5" name="Footer Placeholder 4"/>
          <p:cNvSpPr>
            <a:spLocks noGrp="1"/>
          </p:cNvSpPr>
          <p:nvPr>
            <p:ph type="ftr" sz="quarter" idx="11"/>
          </p:nvPr>
        </p:nvSpPr>
        <p:spPr/>
        <p:txBody>
          <a:bodyPr/>
          <a:lstStyle/>
          <a:p>
            <a:r>
              <a:rPr lang="en-US"/>
              <a:t>HVAC Non-Residential</a:t>
            </a:r>
          </a:p>
        </p:txBody>
      </p:sp>
      <p:sp>
        <p:nvSpPr>
          <p:cNvPr id="6" name="Slide Number Placeholder 5"/>
          <p:cNvSpPr>
            <a:spLocks noGrp="1"/>
          </p:cNvSpPr>
          <p:nvPr>
            <p:ph type="sldNum" sz="quarter" idx="12"/>
          </p:nvPr>
        </p:nvSpPr>
        <p:spPr/>
        <p:txBody>
          <a:bodyPr/>
          <a:lstStyle/>
          <a:p>
            <a:fld id="{909A63E0-9C55-41FE-BE94-C73968ED25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en-US"/>
              <a:t>1/21/2019</a:t>
            </a: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a:t>HVAC Non-Residential</a:t>
            </a: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09A63E0-9C55-41FE-BE94-C73968ED251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20" name="Picture 19" descr="CalTF_Logo.png"/>
          <p:cNvPicPr>
            <a:picLocks noChangeAspect="1"/>
          </p:cNvPicPr>
          <p:nvPr userDrawn="1"/>
        </p:nvPicPr>
        <p:blipFill>
          <a:blip r:embed="rId12"/>
          <a:stretch>
            <a:fillRect/>
          </a:stretch>
        </p:blipFill>
        <p:spPr>
          <a:xfrm>
            <a:off x="7924800" y="152400"/>
            <a:ext cx="1257300" cy="838200"/>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698"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hdr="0"/>
  <p:txStyles>
    <p:titleStyle>
      <a:lvl1pPr algn="ctr" rtl="0" eaLnBrk="1" latinLnBrk="0" hangingPunct="1">
        <a:spcBef>
          <a:spcPct val="0"/>
        </a:spcBef>
        <a:buNone/>
        <a:defRPr kumimoji="0" sz="3300" kern="1200">
          <a:solidFill>
            <a:srgbClr val="F8C01B"/>
          </a:solidFill>
          <a:latin typeface="Arial"/>
          <a:ea typeface="+mj-ea"/>
          <a:cs typeface="Arial"/>
        </a:defRPr>
      </a:lvl1pPr>
    </p:titleStyle>
    <p:bodyStyle>
      <a:lvl1pPr marL="274320" indent="-274320" algn="l" rtl="0" eaLnBrk="1" latinLnBrk="0" hangingPunct="1">
        <a:spcBef>
          <a:spcPct val="20000"/>
        </a:spcBef>
        <a:buClr>
          <a:srgbClr val="73B632"/>
        </a:buClr>
        <a:buSzPct val="85000"/>
        <a:buFont typeface="Wingdings 2"/>
        <a:buChar char=""/>
        <a:defRPr kumimoji="0" sz="2700" kern="1200">
          <a:solidFill>
            <a:schemeClr val="tx1"/>
          </a:solidFill>
          <a:latin typeface="Arial"/>
          <a:ea typeface="+mn-ea"/>
          <a:cs typeface="Arial"/>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Arial"/>
          <a:ea typeface="+mn-ea"/>
          <a:cs typeface="Arial"/>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a:ea typeface="+mn-ea"/>
          <a:cs typeface="Arial"/>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a:ea typeface="+mn-ea"/>
          <a:cs typeface="Arial"/>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a:ea typeface="+mn-ea"/>
          <a:cs typeface="Arial"/>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6" y="4953000"/>
            <a:ext cx="6480174" cy="762000"/>
          </a:xfrm>
        </p:spPr>
        <p:txBody>
          <a:bodyPr>
            <a:normAutofit/>
          </a:bodyPr>
          <a:lstStyle/>
          <a:p>
            <a:r>
              <a:rPr lang="en-US" dirty="0"/>
              <a:t>Ayad Al-Shaikh</a:t>
            </a:r>
          </a:p>
          <a:p>
            <a:r>
              <a:rPr lang="en-US" dirty="0"/>
              <a:t>March 2019</a:t>
            </a:r>
          </a:p>
          <a:p>
            <a:endParaRPr lang="en-US" dirty="0"/>
          </a:p>
        </p:txBody>
      </p:sp>
      <p:sp>
        <p:nvSpPr>
          <p:cNvPr id="2" name="Title 1"/>
          <p:cNvSpPr>
            <a:spLocks noGrp="1"/>
          </p:cNvSpPr>
          <p:nvPr>
            <p:ph type="title"/>
          </p:nvPr>
        </p:nvSpPr>
        <p:spPr/>
        <p:txBody>
          <a:bodyPr>
            <a:noAutofit/>
          </a:bodyPr>
          <a:lstStyle/>
          <a:p>
            <a:r>
              <a:rPr lang="en-US" sz="4000" dirty="0"/>
              <a:t>Miscellaneous Measures</a:t>
            </a:r>
            <a:br>
              <a:rPr lang="en-US" sz="4000" dirty="0"/>
            </a:br>
            <a:r>
              <a:rPr lang="en-US" sz="4000" dirty="0"/>
              <a:t>Cal TF Tier 2 Presentation</a:t>
            </a:r>
            <a:endParaRPr lang="en-US" sz="2600" i="1" dirty="0"/>
          </a:p>
        </p:txBody>
      </p:sp>
      <p:sp>
        <p:nvSpPr>
          <p:cNvPr id="6" name="TextBox 5"/>
          <p:cNvSpPr txBox="1"/>
          <p:nvPr/>
        </p:nvSpPr>
        <p:spPr>
          <a:xfrm>
            <a:off x="5524500" y="1460500"/>
            <a:ext cx="184666"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114300" y="152400"/>
            <a:ext cx="8534400" cy="880598"/>
          </a:xfrm>
        </p:spPr>
        <p:txBody>
          <a:bodyPr>
            <a:noAutofit/>
          </a:bodyPr>
          <a:lstStyle/>
          <a:p>
            <a:pPr algn="l"/>
            <a:r>
              <a:rPr lang="en-US" sz="2400" dirty="0"/>
              <a:t>Measure Consensus – </a:t>
            </a:r>
            <a:br>
              <a:rPr lang="en-US" sz="2400" dirty="0"/>
            </a:br>
            <a:r>
              <a:rPr lang="en-US" sz="2400" dirty="0"/>
              <a:t>7.13 - Under Counter Type Dishwasher, Commercial</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839200" cy="5143500"/>
          </a:xfrm>
        </p:spPr>
        <p:txBody>
          <a:bodyPr>
            <a:normAutofit/>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NR, NC</a:t>
            </a:r>
          </a:p>
          <a:p>
            <a:pPr lvl="1"/>
            <a:r>
              <a:rPr lang="en-US" sz="1600" dirty="0"/>
              <a:t>Building Types: Any</a:t>
            </a:r>
            <a:endParaRPr lang="en-US" sz="1500" dirty="0"/>
          </a:p>
          <a:p>
            <a:pPr lvl="1"/>
            <a:r>
              <a:rPr lang="en-US" sz="1600" dirty="0"/>
              <a:t>Climate zones: </a:t>
            </a:r>
            <a:r>
              <a:rPr lang="en-US" sz="1500" dirty="0"/>
              <a:t>Any</a:t>
            </a:r>
          </a:p>
          <a:p>
            <a:pPr lvl="1"/>
            <a:r>
              <a:rPr lang="en-US" sz="1600" dirty="0">
                <a:solidFill>
                  <a:schemeClr val="tx1"/>
                </a:solidFill>
              </a:rPr>
              <a:t>Norm Unit: </a:t>
            </a:r>
            <a:r>
              <a:rPr lang="en-US" sz="1600" dirty="0"/>
              <a:t>Each</a:t>
            </a:r>
          </a:p>
          <a:p>
            <a:pPr marL="274320" lvl="1">
              <a:buClr>
                <a:srgbClr val="73B632"/>
              </a:buClr>
              <a:buSzPct val="85000"/>
              <a:buFont typeface="Wingdings 2"/>
              <a:buChar char=""/>
            </a:pPr>
            <a:r>
              <a:rPr lang="en-US" sz="2400" dirty="0">
                <a:solidFill>
                  <a:schemeClr val="tx1"/>
                </a:solidFill>
              </a:rPr>
              <a:t>Stage 1 Issues</a:t>
            </a:r>
          </a:p>
          <a:p>
            <a:pPr lvl="1"/>
            <a:r>
              <a:rPr lang="en-US" sz="1600" dirty="0">
                <a:solidFill>
                  <a:srgbClr val="0000CC"/>
                </a:solidFill>
              </a:rPr>
              <a:t>DEER2020 Peak Shift consistent with other Food Service Measures</a:t>
            </a:r>
          </a:p>
          <a:p>
            <a:pPr lvl="1"/>
            <a:r>
              <a:rPr lang="en-US" sz="1600" dirty="0">
                <a:solidFill>
                  <a:srgbClr val="0000CC"/>
                </a:solidFill>
              </a:rPr>
              <a:t>Savings are not climate zone dependent (consistent with Door-type Dishwasher)</a:t>
            </a:r>
          </a:p>
          <a:p>
            <a:pPr lvl="1"/>
            <a:r>
              <a:rPr lang="en-US" sz="1600" i="1" dirty="0">
                <a:solidFill>
                  <a:srgbClr val="0000CC"/>
                </a:solidFill>
              </a:rPr>
              <a:t>Confirm update of NTGR-ID: All-Default&lt;=2yrs</a:t>
            </a:r>
          </a:p>
          <a:p>
            <a:pPr lvl="1"/>
            <a:r>
              <a:rPr lang="en-US" sz="1600" dirty="0">
                <a:solidFill>
                  <a:srgbClr val="0000CC"/>
                </a:solidFill>
              </a:rPr>
              <a:t>No savings by Q3 2018.</a:t>
            </a: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POUs, PG&amp;E, and SDG&amp;E</a:t>
            </a:r>
          </a:p>
          <a:p>
            <a:r>
              <a:rPr lang="en-US" sz="2400" dirty="0"/>
              <a:t>Stage 2 Issues</a:t>
            </a:r>
          </a:p>
          <a:p>
            <a:pPr lvl="1"/>
            <a:r>
              <a:rPr lang="en-US" sz="1600" i="1" dirty="0">
                <a:solidFill>
                  <a:srgbClr val="0000CC"/>
                </a:solidFill>
              </a:rPr>
              <a:t>Further field studies are recommended to improve the quality of water consumption data.</a:t>
            </a:r>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7" name="Picture 6">
            <a:extLst>
              <a:ext uri="{FF2B5EF4-FFF2-40B4-BE49-F238E27FC236}">
                <a16:creationId xmlns:a16="http://schemas.microsoft.com/office/drawing/2014/main" id="{AB8FAEB8-2A22-4CEA-9E5E-F7BC46B40657}"/>
              </a:ext>
            </a:extLst>
          </p:cNvPr>
          <p:cNvPicPr>
            <a:picLocks noChangeAspect="1"/>
          </p:cNvPicPr>
          <p:nvPr/>
        </p:nvPicPr>
        <p:blipFill rotWithShape="1">
          <a:blip r:embed="rId3"/>
          <a:srcRect r="40285"/>
          <a:stretch/>
        </p:blipFill>
        <p:spPr>
          <a:xfrm>
            <a:off x="5744017" y="1353600"/>
            <a:ext cx="3133283" cy="1999200"/>
          </a:xfrm>
          <a:prstGeom prst="rect">
            <a:avLst/>
          </a:prstGeom>
        </p:spPr>
      </p:pic>
    </p:spTree>
    <p:extLst>
      <p:ext uri="{BB962C8B-B14F-4D97-AF65-F5344CB8AC3E}">
        <p14:creationId xmlns:p14="http://schemas.microsoft.com/office/powerpoint/2010/main" val="416484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114300" y="152400"/>
            <a:ext cx="8534400" cy="880598"/>
          </a:xfrm>
        </p:spPr>
        <p:txBody>
          <a:bodyPr>
            <a:noAutofit/>
          </a:bodyPr>
          <a:lstStyle/>
          <a:p>
            <a:pPr algn="l"/>
            <a:r>
              <a:rPr lang="en-US" sz="2400" dirty="0"/>
              <a:t>Measure Consensus – </a:t>
            </a:r>
            <a:br>
              <a:rPr lang="en-US" sz="2400" dirty="0"/>
            </a:br>
            <a:r>
              <a:rPr lang="en-US" sz="2400" dirty="0"/>
              <a:t>7.13 - Under Counter Type Dishwasher, Comm</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57300"/>
            <a:ext cx="8839200" cy="5295900"/>
          </a:xfrm>
        </p:spPr>
        <p:txBody>
          <a:bodyPr>
            <a:normAutofit fontScale="92500" lnSpcReduction="10000"/>
          </a:bodyPr>
          <a:lstStyle/>
          <a:p>
            <a:pPr marL="274320" lvl="1">
              <a:buClr>
                <a:srgbClr val="73B632"/>
              </a:buClr>
              <a:buSzPct val="85000"/>
              <a:buFont typeface="Wingdings 2"/>
              <a:buChar char=""/>
            </a:pPr>
            <a:r>
              <a:rPr lang="en-US" sz="2400" dirty="0">
                <a:solidFill>
                  <a:schemeClr val="tx1"/>
                </a:solidFill>
              </a:rPr>
              <a:t>Savings</a:t>
            </a:r>
          </a:p>
          <a:p>
            <a:pPr lvl="1"/>
            <a:r>
              <a:rPr lang="en-US" sz="1800" dirty="0">
                <a:solidFill>
                  <a:srgbClr val="0000CC"/>
                </a:solidFill>
              </a:rPr>
              <a:t>Base Case</a:t>
            </a:r>
          </a:p>
          <a:p>
            <a:pPr lvl="2"/>
            <a:r>
              <a:rPr lang="en-US" sz="1600" dirty="0">
                <a:solidFill>
                  <a:srgbClr val="0000CC"/>
                </a:solidFill>
              </a:rPr>
              <a:t>The Measure addresses both low temperature and high temperature undercounter dishwasher units.  </a:t>
            </a:r>
          </a:p>
          <a:p>
            <a:pPr lvl="2"/>
            <a:r>
              <a:rPr lang="en-US" sz="1600" dirty="0">
                <a:solidFill>
                  <a:srgbClr val="0000CC"/>
                </a:solidFill>
              </a:rPr>
              <a:t>For low temperature machines, most of energy used is associated with primary water heating, with the remaining energy attributed to tank heaters and pumps.</a:t>
            </a:r>
          </a:p>
          <a:p>
            <a:pPr lvl="2"/>
            <a:r>
              <a:rPr lang="en-US" sz="1600" dirty="0">
                <a:solidFill>
                  <a:srgbClr val="0000CC"/>
                </a:solidFill>
              </a:rPr>
              <a:t>For high-temperature machines, less of the total energy consumption is for primary water heating with a significant portion for booster water heating, and the remaining is attributed to the motor, wash tank heater, controls, and standby energy. </a:t>
            </a:r>
          </a:p>
          <a:p>
            <a:pPr lvl="3"/>
            <a:r>
              <a:rPr lang="en-US" sz="1600" dirty="0">
                <a:solidFill>
                  <a:srgbClr val="0000CC"/>
                </a:solidFill>
              </a:rPr>
              <a:t>Base = 1.0 gal/rack (high temp); 1.7 gal/rack (low temp)</a:t>
            </a:r>
          </a:p>
          <a:p>
            <a:pPr lvl="1"/>
            <a:r>
              <a:rPr lang="en-US" sz="2000" dirty="0">
                <a:solidFill>
                  <a:srgbClr val="0000CC"/>
                </a:solidFill>
              </a:rPr>
              <a:t>Measure Case</a:t>
            </a:r>
            <a:endParaRPr lang="en-US" sz="2600" dirty="0">
              <a:solidFill>
                <a:srgbClr val="0000CC"/>
              </a:solidFill>
            </a:endParaRPr>
          </a:p>
          <a:p>
            <a:pPr lvl="2"/>
            <a:r>
              <a:rPr lang="en-US" sz="1600" dirty="0">
                <a:solidFill>
                  <a:srgbClr val="0000CC"/>
                </a:solidFill>
              </a:rPr>
              <a:t>Water consumption, and therefore water heating requirements, does vary significantly between standard and high-efficiency units and constitutes the measure energy savings.</a:t>
            </a:r>
          </a:p>
          <a:p>
            <a:pPr lvl="2"/>
            <a:r>
              <a:rPr lang="en-US" sz="1600" dirty="0">
                <a:solidFill>
                  <a:srgbClr val="0000CC"/>
                </a:solidFill>
              </a:rPr>
              <a:t>By using strategies such as waste air heat recovery, drain heat recovery, rinse water re-use, double-walled insulated construction, high efficiency anti-clogging nozzles, continuous filtering, and efficient boost heaters, water consumption can be reduced</a:t>
            </a:r>
          </a:p>
          <a:p>
            <a:pPr lvl="2"/>
            <a:r>
              <a:rPr lang="en-US" sz="1600" dirty="0">
                <a:solidFill>
                  <a:srgbClr val="0000CC"/>
                </a:solidFill>
              </a:rPr>
              <a:t>For gas savings, both units reduce water consumption:</a:t>
            </a:r>
          </a:p>
          <a:p>
            <a:pPr lvl="3"/>
            <a:r>
              <a:rPr lang="en-US" sz="1600" dirty="0">
                <a:solidFill>
                  <a:srgbClr val="0000CC"/>
                </a:solidFill>
              </a:rPr>
              <a:t>Tier 1 = 0.86 gal/rack (high temp); 1.19 gal/rack (low temp)</a:t>
            </a:r>
          </a:p>
          <a:p>
            <a:pPr lvl="3"/>
            <a:r>
              <a:rPr lang="en-US" sz="1600" dirty="0">
                <a:solidFill>
                  <a:srgbClr val="0000CC"/>
                </a:solidFill>
              </a:rPr>
              <a:t>Tier 2 = 0.73 gal/rack (high temp); 1.01 gal/rack (low temp)</a:t>
            </a:r>
          </a:p>
          <a:p>
            <a:pPr lvl="2"/>
            <a:r>
              <a:rPr lang="en-US" sz="1600" dirty="0">
                <a:solidFill>
                  <a:srgbClr val="0000CC"/>
                </a:solidFill>
              </a:rPr>
              <a:t>High temp machines also reduce Idle Energy Rate for electric savings.</a:t>
            </a:r>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7" name="Picture 6">
            <a:extLst>
              <a:ext uri="{FF2B5EF4-FFF2-40B4-BE49-F238E27FC236}">
                <a16:creationId xmlns:a16="http://schemas.microsoft.com/office/drawing/2014/main" id="{AB8FAEB8-2A22-4CEA-9E5E-F7BC46B40657}"/>
              </a:ext>
            </a:extLst>
          </p:cNvPr>
          <p:cNvPicPr>
            <a:picLocks noChangeAspect="1"/>
          </p:cNvPicPr>
          <p:nvPr/>
        </p:nvPicPr>
        <p:blipFill rotWithShape="1">
          <a:blip r:embed="rId3"/>
          <a:srcRect r="40285"/>
          <a:stretch/>
        </p:blipFill>
        <p:spPr>
          <a:xfrm>
            <a:off x="6667500" y="266700"/>
            <a:ext cx="2247900" cy="1434279"/>
          </a:xfrm>
          <a:prstGeom prst="rect">
            <a:avLst/>
          </a:prstGeom>
          <a:solidFill>
            <a:schemeClr val="bg1"/>
          </a:solidFill>
        </p:spPr>
      </p:pic>
    </p:spTree>
    <p:extLst>
      <p:ext uri="{BB962C8B-B14F-4D97-AF65-F5344CB8AC3E}">
        <p14:creationId xmlns:p14="http://schemas.microsoft.com/office/powerpoint/2010/main" val="176376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1776"/>
            <a:ext cx="8534400" cy="758952"/>
          </a:xfrm>
        </p:spPr>
        <p:txBody>
          <a:bodyPr>
            <a:noAutofit/>
          </a:bodyPr>
          <a:lstStyle/>
          <a:p>
            <a:pPr algn="l"/>
            <a:r>
              <a:rPr lang="en-US" sz="2400" dirty="0"/>
              <a:t>Input Consensus – </a:t>
            </a:r>
            <a:br>
              <a:rPr lang="en-US" sz="2400" dirty="0"/>
            </a:br>
            <a:r>
              <a:rPr lang="en-US" sz="2400" dirty="0"/>
              <a:t>7.13 - Under Counter Type Dishwasher, Commercial</a:t>
            </a:r>
            <a:endParaRPr lang="en-US" sz="2800" dirty="0"/>
          </a:p>
        </p:txBody>
      </p:sp>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12</a:t>
            </a:fld>
            <a:endParaRPr lang="en-US"/>
          </a:p>
        </p:txBody>
      </p:sp>
      <p:pic>
        <p:nvPicPr>
          <p:cNvPr id="7" name="Picture 6">
            <a:extLst>
              <a:ext uri="{FF2B5EF4-FFF2-40B4-BE49-F238E27FC236}">
                <a16:creationId xmlns:a16="http://schemas.microsoft.com/office/drawing/2014/main" id="{2CF04521-7F2E-47E0-917D-BC9AE5A8FCBA}"/>
              </a:ext>
            </a:extLst>
          </p:cNvPr>
          <p:cNvPicPr>
            <a:picLocks noChangeAspect="1"/>
          </p:cNvPicPr>
          <p:nvPr/>
        </p:nvPicPr>
        <p:blipFill>
          <a:blip r:embed="rId3"/>
          <a:stretch>
            <a:fillRect/>
          </a:stretch>
        </p:blipFill>
        <p:spPr>
          <a:xfrm>
            <a:off x="1263300" y="1409700"/>
            <a:ext cx="6045711" cy="5394960"/>
          </a:xfrm>
          <a:prstGeom prst="rect">
            <a:avLst/>
          </a:prstGeom>
        </p:spPr>
      </p:pic>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marL="0" indent="0">
              <a:buNone/>
            </a:pPr>
            <a:r>
              <a:rPr lang="en-US" sz="1800" dirty="0">
                <a:solidFill>
                  <a:srgbClr val="FF0000"/>
                </a:solidFill>
              </a:rPr>
              <a:t>	</a:t>
            </a:r>
            <a:endParaRPr lang="en-US" sz="1800" dirty="0"/>
          </a:p>
          <a:p>
            <a:endParaRPr lang="en-US" sz="1800" dirty="0"/>
          </a:p>
          <a:p>
            <a:pPr marL="0" indent="0">
              <a:buNone/>
            </a:pPr>
            <a:endParaRPr lang="en-US" sz="1200" dirty="0"/>
          </a:p>
          <a:p>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62049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304038" y="293630"/>
            <a:ext cx="8115300" cy="880598"/>
          </a:xfrm>
        </p:spPr>
        <p:txBody>
          <a:bodyPr>
            <a:noAutofit/>
          </a:bodyPr>
          <a:lstStyle/>
          <a:p>
            <a:pPr algn="l"/>
            <a:r>
              <a:rPr lang="en-US" sz="2800" dirty="0"/>
              <a:t>Measure Consensus – </a:t>
            </a:r>
            <a:br>
              <a:rPr lang="en-US" sz="2800" dirty="0"/>
            </a:br>
            <a:r>
              <a:rPr lang="en-US" sz="2800" dirty="0"/>
              <a:t>7.36 - Gas Dryer Modulating Valve, Commercial</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476346"/>
            <a:ext cx="8839200" cy="4962554"/>
          </a:xfrm>
        </p:spPr>
        <p:txBody>
          <a:bodyPr>
            <a:normAutofit lnSpcReduction="10000"/>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AOE</a:t>
            </a:r>
          </a:p>
          <a:p>
            <a:pPr lvl="1"/>
            <a:r>
              <a:rPr lang="en-US" sz="1600" dirty="0"/>
              <a:t>Building Types: </a:t>
            </a:r>
            <a:r>
              <a:rPr lang="pt-BR" sz="1600" dirty="0"/>
              <a:t>COL (coin operated), </a:t>
            </a:r>
          </a:p>
          <a:p>
            <a:pPr lvl="2"/>
            <a:r>
              <a:rPr lang="pt-BR" sz="1400" dirty="0"/>
              <a:t>Com, Htl, MFm, Mtl, Nrs</a:t>
            </a:r>
          </a:p>
          <a:p>
            <a:pPr lvl="1"/>
            <a:r>
              <a:rPr lang="en-US" sz="1600" dirty="0"/>
              <a:t>Climate zones: </a:t>
            </a:r>
            <a:r>
              <a:rPr lang="en-US" sz="1500" dirty="0"/>
              <a:t>Any</a:t>
            </a:r>
          </a:p>
          <a:p>
            <a:pPr lvl="1"/>
            <a:r>
              <a:rPr lang="en-US" sz="1600" dirty="0">
                <a:solidFill>
                  <a:schemeClr val="tx1"/>
                </a:solidFill>
              </a:rPr>
              <a:t>Norm Unit: </a:t>
            </a:r>
            <a:r>
              <a:rPr lang="en-US" sz="1600" dirty="0"/>
              <a:t>Each</a:t>
            </a:r>
          </a:p>
          <a:p>
            <a:pPr marL="274320" lvl="1">
              <a:buClr>
                <a:srgbClr val="73B632"/>
              </a:buClr>
              <a:buSzPct val="85000"/>
              <a:buFont typeface="Wingdings 2"/>
              <a:buChar char=""/>
            </a:pPr>
            <a:r>
              <a:rPr lang="en-US" sz="2400" dirty="0">
                <a:solidFill>
                  <a:schemeClr val="tx1"/>
                </a:solidFill>
              </a:rPr>
              <a:t>Stage 1 Issues</a:t>
            </a:r>
          </a:p>
          <a:p>
            <a:pPr lvl="1"/>
            <a:r>
              <a:rPr lang="en-US" sz="1600" i="1" dirty="0">
                <a:solidFill>
                  <a:srgbClr val="0000CC"/>
                </a:solidFill>
              </a:rPr>
              <a:t>Confirm that EUL is appropriate; equipment may not be integral to the Dryer</a:t>
            </a:r>
          </a:p>
          <a:p>
            <a:pPr lvl="1"/>
            <a:r>
              <a:rPr lang="en-US" sz="1600" i="1" dirty="0">
                <a:solidFill>
                  <a:srgbClr val="0000CC"/>
                </a:solidFill>
              </a:rPr>
              <a:t>Confirm that EUL sector is appropriate (for </a:t>
            </a:r>
            <a:r>
              <a:rPr lang="en-US" sz="1600" i="1" dirty="0" err="1">
                <a:solidFill>
                  <a:srgbClr val="0000CC"/>
                </a:solidFill>
              </a:rPr>
              <a:t>MFm</a:t>
            </a:r>
            <a:r>
              <a:rPr lang="en-US" sz="1600" i="1" dirty="0">
                <a:solidFill>
                  <a:srgbClr val="0000CC"/>
                </a:solidFill>
              </a:rPr>
              <a:t> = Res)</a:t>
            </a:r>
          </a:p>
          <a:p>
            <a:pPr lvl="1"/>
            <a:r>
              <a:rPr lang="en-US" sz="1600" dirty="0">
                <a:solidFill>
                  <a:srgbClr val="0000CC"/>
                </a:solidFill>
              </a:rPr>
              <a:t>SCG savings Q1-Q3 2018: 108,000 </a:t>
            </a:r>
            <a:r>
              <a:rPr lang="en-US" sz="1600" dirty="0" err="1">
                <a:solidFill>
                  <a:srgbClr val="0000CC"/>
                </a:solidFill>
              </a:rPr>
              <a:t>therms</a:t>
            </a:r>
            <a:r>
              <a:rPr lang="en-US" sz="1600" dirty="0">
                <a:solidFill>
                  <a:srgbClr val="0000CC"/>
                </a:solidFill>
              </a:rPr>
              <a:t>; PG&amp;E savings (75,000 </a:t>
            </a:r>
            <a:r>
              <a:rPr lang="en-US" sz="1600" dirty="0" err="1">
                <a:solidFill>
                  <a:srgbClr val="0000CC"/>
                </a:solidFill>
              </a:rPr>
              <a:t>therms</a:t>
            </a:r>
            <a:r>
              <a:rPr lang="en-US" sz="1600" dirty="0">
                <a:solidFill>
                  <a:srgbClr val="0000CC"/>
                </a:solidFill>
              </a:rPr>
              <a:t>)</a:t>
            </a: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PG&amp;E, and SDG&amp;E</a:t>
            </a:r>
          </a:p>
          <a:p>
            <a:r>
              <a:rPr lang="en-US" sz="2400" dirty="0"/>
              <a:t>Stage 2 Issues</a:t>
            </a:r>
          </a:p>
          <a:p>
            <a:pPr lvl="1"/>
            <a:r>
              <a:rPr lang="en-US" sz="1600" dirty="0">
                <a:solidFill>
                  <a:srgbClr val="0000CC"/>
                </a:solidFill>
              </a:rPr>
              <a:t>Studies in smaller size unit (20 </a:t>
            </a:r>
            <a:r>
              <a:rPr lang="en-US" sz="1600" dirty="0" err="1">
                <a:solidFill>
                  <a:srgbClr val="0000CC"/>
                </a:solidFill>
              </a:rPr>
              <a:t>lb</a:t>
            </a:r>
            <a:r>
              <a:rPr lang="en-US" sz="1600" dirty="0">
                <a:solidFill>
                  <a:srgbClr val="0000CC"/>
                </a:solidFill>
              </a:rPr>
              <a:t> range) will help evaluate the modulating valve in the multifamily sector</a:t>
            </a:r>
          </a:p>
          <a:p>
            <a:pPr lvl="1"/>
            <a:r>
              <a:rPr lang="en-US" sz="1600" dirty="0">
                <a:solidFill>
                  <a:srgbClr val="0000CC"/>
                </a:solidFill>
              </a:rPr>
              <a:t>Material cost data</a:t>
            </a:r>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7" name="Picture 6">
            <a:extLst>
              <a:ext uri="{FF2B5EF4-FFF2-40B4-BE49-F238E27FC236}">
                <a16:creationId xmlns:a16="http://schemas.microsoft.com/office/drawing/2014/main" id="{F4E30111-160B-49E4-B7EF-D53843DFC8ED}"/>
              </a:ext>
            </a:extLst>
          </p:cNvPr>
          <p:cNvPicPr>
            <a:picLocks noChangeAspect="1"/>
          </p:cNvPicPr>
          <p:nvPr/>
        </p:nvPicPr>
        <p:blipFill>
          <a:blip r:embed="rId3"/>
          <a:stretch>
            <a:fillRect/>
          </a:stretch>
        </p:blipFill>
        <p:spPr>
          <a:xfrm>
            <a:off x="7048500" y="1371600"/>
            <a:ext cx="1857143" cy="1857143"/>
          </a:xfrm>
          <a:prstGeom prst="rect">
            <a:avLst/>
          </a:prstGeom>
        </p:spPr>
      </p:pic>
      <p:pic>
        <p:nvPicPr>
          <p:cNvPr id="9" name="Picture 8">
            <a:extLst>
              <a:ext uri="{FF2B5EF4-FFF2-40B4-BE49-F238E27FC236}">
                <a16:creationId xmlns:a16="http://schemas.microsoft.com/office/drawing/2014/main" id="{E647484B-6122-4CE8-9F6D-F3F87B14712D}"/>
              </a:ext>
            </a:extLst>
          </p:cNvPr>
          <p:cNvPicPr>
            <a:picLocks noChangeAspect="1"/>
          </p:cNvPicPr>
          <p:nvPr/>
        </p:nvPicPr>
        <p:blipFill>
          <a:blip r:embed="rId4"/>
          <a:stretch>
            <a:fillRect/>
          </a:stretch>
        </p:blipFill>
        <p:spPr>
          <a:xfrm>
            <a:off x="5287263" y="1331005"/>
            <a:ext cx="3618380" cy="2032800"/>
          </a:xfrm>
          <a:prstGeom prst="rect">
            <a:avLst/>
          </a:prstGeom>
          <a:solidFill>
            <a:schemeClr val="bg1"/>
          </a:solidFill>
        </p:spPr>
      </p:pic>
    </p:spTree>
    <p:extLst>
      <p:ext uri="{BB962C8B-B14F-4D97-AF65-F5344CB8AC3E}">
        <p14:creationId xmlns:p14="http://schemas.microsoft.com/office/powerpoint/2010/main" val="54844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304038" y="414802"/>
            <a:ext cx="6020562" cy="880598"/>
          </a:xfrm>
        </p:spPr>
        <p:txBody>
          <a:bodyPr>
            <a:noAutofit/>
          </a:bodyPr>
          <a:lstStyle/>
          <a:p>
            <a:pPr algn="l"/>
            <a:r>
              <a:rPr lang="en-US" sz="2400" dirty="0"/>
              <a:t>Measure Consensus – </a:t>
            </a:r>
            <a:br>
              <a:rPr lang="en-US" sz="2400" dirty="0"/>
            </a:br>
            <a:r>
              <a:rPr lang="en-US" sz="2400" dirty="0"/>
              <a:t>7.36 - Gas Dryer Modulating Valve, Commercial</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790700"/>
            <a:ext cx="8683752" cy="4648200"/>
          </a:xfrm>
        </p:spPr>
        <p:txBody>
          <a:bodyPr>
            <a:normAutofit/>
          </a:bodyPr>
          <a:lstStyle/>
          <a:p>
            <a:pPr marL="274320" lvl="1">
              <a:buClr>
                <a:srgbClr val="73B632"/>
              </a:buClr>
              <a:buSzPct val="85000"/>
              <a:buFont typeface="Wingdings 2"/>
              <a:buChar char=""/>
            </a:pPr>
            <a:r>
              <a:rPr lang="en-US" sz="2400" dirty="0">
                <a:solidFill>
                  <a:schemeClr val="tx1"/>
                </a:solidFill>
              </a:rPr>
              <a:t>Savings</a:t>
            </a:r>
          </a:p>
          <a:p>
            <a:pPr lvl="1"/>
            <a:r>
              <a:rPr lang="en-US" sz="1800" dirty="0">
                <a:solidFill>
                  <a:srgbClr val="0000CC"/>
                </a:solidFill>
              </a:rPr>
              <a:t>Base Case</a:t>
            </a:r>
          </a:p>
          <a:p>
            <a:pPr lvl="2"/>
            <a:r>
              <a:rPr lang="en-US" sz="1600" dirty="0">
                <a:solidFill>
                  <a:srgbClr val="0000CC"/>
                </a:solidFill>
              </a:rPr>
              <a:t>Coin Operated and </a:t>
            </a:r>
            <a:r>
              <a:rPr lang="en-US" sz="1600" dirty="0" err="1">
                <a:solidFill>
                  <a:srgbClr val="0000CC"/>
                </a:solidFill>
              </a:rPr>
              <a:t>MFm</a:t>
            </a:r>
            <a:r>
              <a:rPr lang="en-US" sz="1600" dirty="0">
                <a:solidFill>
                  <a:srgbClr val="0000CC"/>
                </a:solidFill>
              </a:rPr>
              <a:t>: Custom project data establishes burner on-time and regression curve (not shown)</a:t>
            </a:r>
          </a:p>
          <a:p>
            <a:pPr lvl="2"/>
            <a:r>
              <a:rPr lang="pt-BR" sz="1600" dirty="0">
                <a:solidFill>
                  <a:srgbClr val="0000CC"/>
                </a:solidFill>
              </a:rPr>
              <a:t>Com, Htl, Mtl, Nrs: </a:t>
            </a:r>
            <a:r>
              <a:rPr lang="en-US" sz="1600" dirty="0">
                <a:solidFill>
                  <a:srgbClr val="0000CC"/>
                </a:solidFill>
              </a:rPr>
              <a:t>PG&amp;E, SCG and Nicor studies/projects used to establish “</a:t>
            </a:r>
            <a:r>
              <a:rPr lang="en-US" sz="1600" dirty="0" err="1">
                <a:solidFill>
                  <a:srgbClr val="0000CC"/>
                </a:solidFill>
              </a:rPr>
              <a:t>therms</a:t>
            </a:r>
            <a:r>
              <a:rPr lang="en-US" sz="1600" dirty="0">
                <a:solidFill>
                  <a:srgbClr val="0000CC"/>
                </a:solidFill>
              </a:rPr>
              <a:t>/</a:t>
            </a:r>
            <a:r>
              <a:rPr lang="en-US" sz="1600" dirty="0" err="1">
                <a:solidFill>
                  <a:srgbClr val="0000CC"/>
                </a:solidFill>
              </a:rPr>
              <a:t>lb</a:t>
            </a:r>
            <a:r>
              <a:rPr lang="en-US" sz="1600" dirty="0">
                <a:solidFill>
                  <a:srgbClr val="0000CC"/>
                </a:solidFill>
              </a:rPr>
              <a:t>/drying cycle” regression curve (above) – larger usage/more conservative</a:t>
            </a:r>
          </a:p>
          <a:p>
            <a:pPr lvl="2"/>
            <a:r>
              <a:rPr lang="en-US" sz="1600" dirty="0">
                <a:solidFill>
                  <a:srgbClr val="0000CC"/>
                </a:solidFill>
              </a:rPr>
              <a:t>Drying cycle/year calculated from Commercial Dryer-OPL Market Survey based upon building type</a:t>
            </a:r>
          </a:p>
          <a:p>
            <a:pPr lvl="1"/>
            <a:r>
              <a:rPr lang="en-US" sz="2000" dirty="0">
                <a:solidFill>
                  <a:srgbClr val="0000CC"/>
                </a:solidFill>
              </a:rPr>
              <a:t>Measure Case</a:t>
            </a:r>
            <a:endParaRPr lang="en-US" sz="2600" dirty="0">
              <a:solidFill>
                <a:srgbClr val="0000CC"/>
              </a:solidFill>
            </a:endParaRPr>
          </a:p>
          <a:p>
            <a:pPr lvl="2"/>
            <a:r>
              <a:rPr lang="en-US" sz="1600" dirty="0">
                <a:solidFill>
                  <a:srgbClr val="0000CC"/>
                </a:solidFill>
              </a:rPr>
              <a:t>During the later stages of the cycle, the moisture content has been reduced and a higher fire rate creates more than necessary heat. A modulating valve allows for the lower fire rate to function when the moisture content has been reduced from maximum. </a:t>
            </a:r>
          </a:p>
          <a:p>
            <a:pPr lvl="2"/>
            <a:r>
              <a:rPr lang="en-US" sz="1600" dirty="0">
                <a:solidFill>
                  <a:srgbClr val="0000CC"/>
                </a:solidFill>
              </a:rPr>
              <a:t>Temperature sensor located in the flue exhaust.</a:t>
            </a:r>
          </a:p>
          <a:p>
            <a:pPr lvl="2"/>
            <a:r>
              <a:rPr lang="en-US" sz="1600" dirty="0">
                <a:solidFill>
                  <a:srgbClr val="0000CC"/>
                </a:solidFill>
              </a:rPr>
              <a:t>Nicor ET pilot documents 12.4% reduction in gas (5 sites / 11 dryers)</a:t>
            </a:r>
            <a:endParaRPr lang="en-US" sz="2400" dirty="0">
              <a:solidFill>
                <a:srgbClr val="0000CC"/>
              </a:solidFill>
            </a:endParaRPr>
          </a:p>
        </p:txBody>
      </p:sp>
      <p:sp>
        <p:nvSpPr>
          <p:cNvPr id="8" name="TextBox 7">
            <a:extLst>
              <a:ext uri="{FF2B5EF4-FFF2-40B4-BE49-F238E27FC236}">
                <a16:creationId xmlns:a16="http://schemas.microsoft.com/office/drawing/2014/main" id="{ED991055-9181-4DD6-A3EF-824C80539DA0}"/>
              </a:ext>
            </a:extLst>
          </p:cNvPr>
          <p:cNvSpPr txBox="1"/>
          <p:nvPr/>
        </p:nvSpPr>
        <p:spPr>
          <a:xfrm>
            <a:off x="2286000" y="6443084"/>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10" name="Picture 9">
            <a:extLst>
              <a:ext uri="{FF2B5EF4-FFF2-40B4-BE49-F238E27FC236}">
                <a16:creationId xmlns:a16="http://schemas.microsoft.com/office/drawing/2014/main" id="{37BA59F1-7A25-40CD-96BF-DD0715C5FD76}"/>
              </a:ext>
            </a:extLst>
          </p:cNvPr>
          <p:cNvPicPr>
            <a:picLocks noChangeAspect="1"/>
          </p:cNvPicPr>
          <p:nvPr/>
        </p:nvPicPr>
        <p:blipFill>
          <a:blip r:embed="rId3"/>
          <a:stretch>
            <a:fillRect/>
          </a:stretch>
        </p:blipFill>
        <p:spPr>
          <a:xfrm>
            <a:off x="5341313" y="65479"/>
            <a:ext cx="3686863" cy="2451474"/>
          </a:xfrm>
          <a:prstGeom prst="rect">
            <a:avLst/>
          </a:prstGeom>
        </p:spPr>
      </p:pic>
    </p:spTree>
    <p:extLst>
      <p:ext uri="{BB962C8B-B14F-4D97-AF65-F5344CB8AC3E}">
        <p14:creationId xmlns:p14="http://schemas.microsoft.com/office/powerpoint/2010/main" val="57603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776"/>
            <a:ext cx="8534400" cy="758952"/>
          </a:xfrm>
        </p:spPr>
        <p:txBody>
          <a:bodyPr>
            <a:noAutofit/>
          </a:bodyPr>
          <a:lstStyle/>
          <a:p>
            <a:pPr algn="l"/>
            <a:r>
              <a:rPr lang="en-US" sz="2800" dirty="0"/>
              <a:t>Input Consensus – </a:t>
            </a:r>
            <a:br>
              <a:rPr lang="en-US" sz="2800" dirty="0"/>
            </a:br>
            <a:r>
              <a:rPr lang="en-US" sz="2800" dirty="0"/>
              <a:t>7.36 - Gas Dryer Modulating Valve, Commercial</a:t>
            </a:r>
            <a:endParaRPr lang="en-US" sz="3200" dirty="0"/>
          </a:p>
        </p:txBody>
      </p:sp>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15</a:t>
            </a:fld>
            <a:endParaRPr lang="en-US"/>
          </a:p>
        </p:txBody>
      </p:sp>
      <p:pic>
        <p:nvPicPr>
          <p:cNvPr id="7" name="Picture 6">
            <a:extLst>
              <a:ext uri="{FF2B5EF4-FFF2-40B4-BE49-F238E27FC236}">
                <a16:creationId xmlns:a16="http://schemas.microsoft.com/office/drawing/2014/main" id="{DD11E477-3627-4AE7-B617-88BF2D9493E7}"/>
              </a:ext>
            </a:extLst>
          </p:cNvPr>
          <p:cNvPicPr>
            <a:picLocks noChangeAspect="1"/>
          </p:cNvPicPr>
          <p:nvPr/>
        </p:nvPicPr>
        <p:blipFill>
          <a:blip r:embed="rId3"/>
          <a:stretch>
            <a:fillRect/>
          </a:stretch>
        </p:blipFill>
        <p:spPr>
          <a:xfrm>
            <a:off x="999952" y="1478280"/>
            <a:ext cx="7180672" cy="5303520"/>
          </a:xfrm>
          <a:prstGeom prst="rect">
            <a:avLst/>
          </a:prstGeom>
        </p:spPr>
      </p:pic>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marL="0" indent="0">
              <a:buNone/>
            </a:pPr>
            <a:r>
              <a:rPr lang="en-US" sz="1800" dirty="0">
                <a:solidFill>
                  <a:srgbClr val="FF0000"/>
                </a:solidFill>
              </a:rPr>
              <a:t>	</a:t>
            </a:r>
            <a:endParaRPr lang="en-US" sz="1800" dirty="0"/>
          </a:p>
          <a:p>
            <a:endParaRPr lang="en-US" sz="1800" dirty="0"/>
          </a:p>
          <a:p>
            <a:pPr marL="0" indent="0">
              <a:buNone/>
            </a:pPr>
            <a:endParaRPr lang="en-US" sz="1200" dirty="0"/>
          </a:p>
          <a:p>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2969044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419100" y="262402"/>
            <a:ext cx="8115300" cy="880598"/>
          </a:xfrm>
        </p:spPr>
        <p:txBody>
          <a:bodyPr>
            <a:noAutofit/>
          </a:bodyPr>
          <a:lstStyle/>
          <a:p>
            <a:pPr algn="l"/>
            <a:r>
              <a:rPr lang="en-US" sz="2800" dirty="0"/>
              <a:t>Measure Consensus</a:t>
            </a:r>
            <a:br>
              <a:rPr lang="en-US" sz="2800" dirty="0"/>
            </a:br>
            <a:r>
              <a:rPr lang="en-US" sz="2800" dirty="0"/>
              <a:t>6.29 - Flow Control Valve</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476346"/>
            <a:ext cx="8839200" cy="4962554"/>
          </a:xfrm>
        </p:spPr>
        <p:txBody>
          <a:bodyPr>
            <a:normAutofit lnSpcReduction="10000"/>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AOE</a:t>
            </a:r>
          </a:p>
          <a:p>
            <a:pPr lvl="1"/>
            <a:r>
              <a:rPr lang="en-US" sz="1600" dirty="0"/>
              <a:t>Building Types: </a:t>
            </a:r>
            <a:r>
              <a:rPr lang="pt-BR" sz="1600" dirty="0"/>
              <a:t>Any (Res and Non-Res)</a:t>
            </a:r>
          </a:p>
          <a:p>
            <a:pPr lvl="1"/>
            <a:r>
              <a:rPr lang="en-US" sz="1600" dirty="0"/>
              <a:t>Climate zones: </a:t>
            </a:r>
            <a:r>
              <a:rPr lang="en-US" sz="1500" dirty="0"/>
              <a:t>CZ01-CZ16</a:t>
            </a:r>
          </a:p>
          <a:p>
            <a:pPr lvl="1"/>
            <a:r>
              <a:rPr lang="en-US" sz="1600" dirty="0">
                <a:solidFill>
                  <a:schemeClr val="tx1"/>
                </a:solidFill>
              </a:rPr>
              <a:t>Norm Unit: </a:t>
            </a:r>
            <a:r>
              <a:rPr lang="en-US" sz="1600" dirty="0"/>
              <a:t>Each</a:t>
            </a:r>
          </a:p>
          <a:p>
            <a:pPr marL="274320" lvl="1">
              <a:buClr>
                <a:srgbClr val="73B632"/>
              </a:buClr>
              <a:buSzPct val="85000"/>
              <a:buFont typeface="Wingdings 2"/>
              <a:buChar char=""/>
            </a:pPr>
            <a:r>
              <a:rPr lang="en-US" sz="2400" dirty="0">
                <a:solidFill>
                  <a:schemeClr val="tx1"/>
                </a:solidFill>
              </a:rPr>
              <a:t>Stage 1 Issues</a:t>
            </a:r>
          </a:p>
          <a:p>
            <a:pPr lvl="1"/>
            <a:r>
              <a:rPr lang="en-US" sz="1600" dirty="0">
                <a:solidFill>
                  <a:srgbClr val="0000CC"/>
                </a:solidFill>
              </a:rPr>
              <a:t>Measure case flow reduction accomplished by reducing the water flow while maintaining pressure through its converging-diverging structure in which the area is reduced at the throat to lower the flow rate.</a:t>
            </a:r>
          </a:p>
          <a:p>
            <a:pPr lvl="1"/>
            <a:r>
              <a:rPr lang="en-US" sz="1600" dirty="0">
                <a:solidFill>
                  <a:srgbClr val="0000CC"/>
                </a:solidFill>
              </a:rPr>
              <a:t>Savings match existing values from aerator / showerhead measures</a:t>
            </a:r>
          </a:p>
          <a:p>
            <a:pPr lvl="2"/>
            <a:r>
              <a:rPr lang="en-US" sz="1400" dirty="0">
                <a:solidFill>
                  <a:srgbClr val="0000CC"/>
                </a:solidFill>
              </a:rPr>
              <a:t>Determine the structure in the eTRM (new offerings or new measures)</a:t>
            </a:r>
          </a:p>
          <a:p>
            <a:pPr lvl="1"/>
            <a:r>
              <a:rPr lang="en-US" sz="1600" dirty="0">
                <a:solidFill>
                  <a:srgbClr val="0000CC"/>
                </a:solidFill>
              </a:rPr>
              <a:t>No savings by Q3 2018.</a:t>
            </a:r>
            <a:endParaRPr lang="en-US" sz="1400" dirty="0">
              <a:solidFill>
                <a:srgbClr val="0000CC"/>
              </a:solidFill>
            </a:endParaRP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PG&amp;E and SDG&amp;E</a:t>
            </a:r>
          </a:p>
          <a:p>
            <a:r>
              <a:rPr lang="en-US" sz="2400" dirty="0"/>
              <a:t>Stage 2 Issues</a:t>
            </a:r>
          </a:p>
          <a:p>
            <a:pPr lvl="1"/>
            <a:r>
              <a:rPr lang="en-US" sz="1600" i="1" dirty="0"/>
              <a:t>None.</a:t>
            </a:r>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7" name="Picture 6">
            <a:extLst>
              <a:ext uri="{FF2B5EF4-FFF2-40B4-BE49-F238E27FC236}">
                <a16:creationId xmlns:a16="http://schemas.microsoft.com/office/drawing/2014/main" id="{25B3BE38-344B-4539-AE9D-C4820D0F2EFD}"/>
              </a:ext>
            </a:extLst>
          </p:cNvPr>
          <p:cNvPicPr>
            <a:picLocks noChangeAspect="1"/>
          </p:cNvPicPr>
          <p:nvPr/>
        </p:nvPicPr>
        <p:blipFill>
          <a:blip r:embed="rId3"/>
          <a:stretch>
            <a:fillRect/>
          </a:stretch>
        </p:blipFill>
        <p:spPr>
          <a:xfrm>
            <a:off x="6068346" y="228600"/>
            <a:ext cx="2876190" cy="2942857"/>
          </a:xfrm>
          <a:prstGeom prst="rect">
            <a:avLst/>
          </a:prstGeom>
        </p:spPr>
      </p:pic>
    </p:spTree>
    <p:extLst>
      <p:ext uri="{BB962C8B-B14F-4D97-AF65-F5344CB8AC3E}">
        <p14:creationId xmlns:p14="http://schemas.microsoft.com/office/powerpoint/2010/main" val="3042710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776"/>
            <a:ext cx="8534400" cy="758952"/>
          </a:xfrm>
        </p:spPr>
        <p:txBody>
          <a:bodyPr>
            <a:noAutofit/>
          </a:bodyPr>
          <a:lstStyle/>
          <a:p>
            <a:pPr algn="l"/>
            <a:r>
              <a:rPr lang="en-US" sz="2800" dirty="0"/>
              <a:t>Input Consensus</a:t>
            </a:r>
            <a:br>
              <a:rPr lang="en-US" sz="2800" dirty="0"/>
            </a:br>
            <a:r>
              <a:rPr lang="en-US" sz="2800" dirty="0"/>
              <a:t>6.29 - Flow Control Valve</a:t>
            </a:r>
            <a:endParaRPr lang="en-US" sz="3200" dirty="0"/>
          </a:p>
        </p:txBody>
      </p:sp>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17</a:t>
            </a:fld>
            <a:endParaRPr lang="en-US"/>
          </a:p>
        </p:txBody>
      </p:sp>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lvl="1"/>
            <a:r>
              <a:rPr lang="en-US" sz="1600" i="1" dirty="0"/>
              <a:t>Same as flow restrictor workpapers</a:t>
            </a:r>
          </a:p>
          <a:p>
            <a:pPr lvl="1"/>
            <a:r>
              <a:rPr lang="en-US" sz="1600" dirty="0">
                <a:solidFill>
                  <a:srgbClr val="0000CC"/>
                </a:solidFill>
              </a:rPr>
              <a:t>SWWH001-01 EAD - Faucet Aerator, Residential</a:t>
            </a:r>
          </a:p>
          <a:p>
            <a:pPr lvl="1"/>
            <a:r>
              <a:rPr lang="en-US" sz="1600" dirty="0">
                <a:solidFill>
                  <a:srgbClr val="0000CC"/>
                </a:solidFill>
              </a:rPr>
              <a:t>SWWH002-01 EAD - Low-flow Showerhead, Residential</a:t>
            </a:r>
          </a:p>
          <a:p>
            <a:pPr lvl="1"/>
            <a:r>
              <a:rPr lang="en-US" sz="1600" dirty="0">
                <a:solidFill>
                  <a:srgbClr val="0000CC"/>
                </a:solidFill>
              </a:rPr>
              <a:t>SWWH019-01 EAD - Faucet Aerator, Commercial</a:t>
            </a:r>
          </a:p>
          <a:p>
            <a:pPr lvl="1"/>
            <a:r>
              <a:rPr lang="en-US" sz="1600" dirty="0">
                <a:solidFill>
                  <a:srgbClr val="0000CC"/>
                </a:solidFill>
              </a:rPr>
              <a:t>SWWH020-01 EAD - Low-flow Showerhead, Commercial</a:t>
            </a:r>
            <a:endParaRPr lang="en-US" sz="1800" dirty="0">
              <a:solidFill>
                <a:srgbClr val="0000CC"/>
              </a:solidFill>
            </a:endParaRPr>
          </a:p>
        </p:txBody>
      </p:sp>
    </p:spTree>
    <p:extLst>
      <p:ext uri="{BB962C8B-B14F-4D97-AF65-F5344CB8AC3E}">
        <p14:creationId xmlns:p14="http://schemas.microsoft.com/office/powerpoint/2010/main" val="3848870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342900" y="414802"/>
            <a:ext cx="8115300" cy="880598"/>
          </a:xfrm>
        </p:spPr>
        <p:txBody>
          <a:bodyPr>
            <a:noAutofit/>
          </a:bodyPr>
          <a:lstStyle/>
          <a:p>
            <a:pPr algn="l"/>
            <a:r>
              <a:rPr lang="en-US" sz="2400" dirty="0"/>
              <a:t>Measure Consensus</a:t>
            </a:r>
            <a:br>
              <a:rPr lang="en-US" sz="2400" dirty="0"/>
            </a:br>
            <a:r>
              <a:rPr lang="en-US" sz="2400" dirty="0"/>
              <a:t>6.30 - Dual Set Point Boiler Control for Space Heating, Multifamily</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839200" cy="5143500"/>
          </a:xfrm>
        </p:spPr>
        <p:txBody>
          <a:bodyPr>
            <a:normAutofit lnSpcReduction="10000"/>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AOE</a:t>
            </a:r>
          </a:p>
          <a:p>
            <a:pPr lvl="1"/>
            <a:r>
              <a:rPr lang="en-US" sz="1600" dirty="0"/>
              <a:t>Building Types: </a:t>
            </a:r>
            <a:r>
              <a:rPr lang="pt-BR" sz="1600" dirty="0"/>
              <a:t>MFm</a:t>
            </a:r>
          </a:p>
          <a:p>
            <a:pPr lvl="1"/>
            <a:r>
              <a:rPr lang="en-US" sz="1600" dirty="0"/>
              <a:t>Climate zones: </a:t>
            </a:r>
            <a:r>
              <a:rPr lang="en-US" sz="1500" dirty="0"/>
              <a:t>CZ01-CZ16</a:t>
            </a:r>
          </a:p>
          <a:p>
            <a:pPr lvl="1"/>
            <a:r>
              <a:rPr lang="en-US" sz="1600" dirty="0">
                <a:solidFill>
                  <a:schemeClr val="tx1"/>
                </a:solidFill>
              </a:rPr>
              <a:t>Norm Unit: Household</a:t>
            </a:r>
            <a:endParaRPr lang="en-US" sz="1600" dirty="0"/>
          </a:p>
          <a:p>
            <a:pPr marL="274320" lvl="1">
              <a:buClr>
                <a:srgbClr val="73B632"/>
              </a:buClr>
              <a:buSzPct val="85000"/>
              <a:buFont typeface="Wingdings 2"/>
              <a:buChar char=""/>
            </a:pPr>
            <a:r>
              <a:rPr lang="en-US" sz="2400" dirty="0">
                <a:solidFill>
                  <a:schemeClr val="tx1"/>
                </a:solidFill>
              </a:rPr>
              <a:t>Stage 1 Issues</a:t>
            </a:r>
          </a:p>
          <a:p>
            <a:pPr lvl="1"/>
            <a:r>
              <a:rPr lang="en-US" sz="1600" i="1" dirty="0">
                <a:solidFill>
                  <a:srgbClr val="0000CC"/>
                </a:solidFill>
              </a:rPr>
              <a:t>Measure parameters and structure matches other </a:t>
            </a:r>
            <a:r>
              <a:rPr lang="en-US" sz="1600" i="1" dirty="0" err="1">
                <a:solidFill>
                  <a:srgbClr val="0000CC"/>
                </a:solidFill>
              </a:rPr>
              <a:t>MFm</a:t>
            </a:r>
            <a:r>
              <a:rPr lang="en-US" sz="1600" i="1" dirty="0">
                <a:solidFill>
                  <a:srgbClr val="0000CC"/>
                </a:solidFill>
              </a:rPr>
              <a:t> water heating controls measures</a:t>
            </a:r>
          </a:p>
          <a:p>
            <a:pPr lvl="2"/>
            <a:r>
              <a:rPr lang="en-US" sz="1400" i="1" dirty="0">
                <a:solidFill>
                  <a:srgbClr val="0000CC"/>
                </a:solidFill>
              </a:rPr>
              <a:t>Other measures use an average climate value</a:t>
            </a:r>
          </a:p>
          <a:p>
            <a:pPr lvl="2"/>
            <a:r>
              <a:rPr lang="en-US" sz="1400" i="1" dirty="0">
                <a:solidFill>
                  <a:srgbClr val="0000CC"/>
                </a:solidFill>
              </a:rPr>
              <a:t>Other measures use a fixed total measure cost that scales based upon number of dwelling units</a:t>
            </a:r>
          </a:p>
          <a:p>
            <a:pPr lvl="1"/>
            <a:r>
              <a:rPr lang="en-US" sz="1600" dirty="0">
                <a:solidFill>
                  <a:srgbClr val="0000CC"/>
                </a:solidFill>
              </a:rPr>
              <a:t>Consider EUL update</a:t>
            </a:r>
          </a:p>
          <a:p>
            <a:pPr lvl="1"/>
            <a:r>
              <a:rPr lang="en-US" sz="1600" dirty="0">
                <a:solidFill>
                  <a:srgbClr val="0000CC"/>
                </a:solidFill>
              </a:rPr>
              <a:t>Energy Plus modelled result</a:t>
            </a:r>
          </a:p>
          <a:p>
            <a:pPr lvl="1"/>
            <a:r>
              <a:rPr lang="en-US" sz="1600" dirty="0">
                <a:solidFill>
                  <a:srgbClr val="0000CC"/>
                </a:solidFill>
              </a:rPr>
              <a:t>No savings by Q3 2018.</a:t>
            </a: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PG&amp;E and SDG&amp;E</a:t>
            </a:r>
          </a:p>
          <a:p>
            <a:r>
              <a:rPr lang="en-US" sz="2400" dirty="0"/>
              <a:t>Stage 2 Issues</a:t>
            </a:r>
          </a:p>
          <a:p>
            <a:pPr lvl="1"/>
            <a:r>
              <a:rPr lang="en-US" sz="1600" i="1" dirty="0"/>
              <a:t>None.</a:t>
            </a:r>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7" name="Picture 6">
            <a:extLst>
              <a:ext uri="{FF2B5EF4-FFF2-40B4-BE49-F238E27FC236}">
                <a16:creationId xmlns:a16="http://schemas.microsoft.com/office/drawing/2014/main" id="{3B17A141-FC39-47A8-8AAD-1253E5FC8BA8}"/>
              </a:ext>
            </a:extLst>
          </p:cNvPr>
          <p:cNvPicPr>
            <a:picLocks noChangeAspect="1"/>
          </p:cNvPicPr>
          <p:nvPr/>
        </p:nvPicPr>
        <p:blipFill rotWithShape="1">
          <a:blip r:embed="rId3"/>
          <a:srcRect l="4139" t="26778"/>
          <a:stretch/>
        </p:blipFill>
        <p:spPr>
          <a:xfrm>
            <a:off x="4803648" y="1304049"/>
            <a:ext cx="4111752" cy="2099334"/>
          </a:xfrm>
          <a:prstGeom prst="rect">
            <a:avLst/>
          </a:prstGeom>
        </p:spPr>
      </p:pic>
    </p:spTree>
    <p:extLst>
      <p:ext uri="{BB962C8B-B14F-4D97-AF65-F5344CB8AC3E}">
        <p14:creationId xmlns:p14="http://schemas.microsoft.com/office/powerpoint/2010/main" val="1680785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342900" y="414802"/>
            <a:ext cx="5448300" cy="880598"/>
          </a:xfrm>
        </p:spPr>
        <p:txBody>
          <a:bodyPr>
            <a:noAutofit/>
          </a:bodyPr>
          <a:lstStyle/>
          <a:p>
            <a:pPr algn="l"/>
            <a:r>
              <a:rPr lang="en-US" sz="2400" dirty="0"/>
              <a:t>Measure Consensus</a:t>
            </a:r>
            <a:br>
              <a:rPr lang="en-US" sz="2400" dirty="0"/>
            </a:br>
            <a:r>
              <a:rPr lang="en-US" sz="2400" dirty="0"/>
              <a:t>6.30 - Dual Set Point Boiler Control for Space Heating, Multifamily</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752600"/>
            <a:ext cx="8839200" cy="4686300"/>
          </a:xfrm>
        </p:spPr>
        <p:txBody>
          <a:bodyPr>
            <a:normAutofit/>
          </a:bodyPr>
          <a:lstStyle/>
          <a:p>
            <a:pPr marL="274320" lvl="1">
              <a:buClr>
                <a:srgbClr val="73B632"/>
              </a:buClr>
              <a:buSzPct val="85000"/>
              <a:buFont typeface="Wingdings 2"/>
              <a:buChar char=""/>
            </a:pPr>
            <a:r>
              <a:rPr lang="en-US" sz="2400" dirty="0">
                <a:solidFill>
                  <a:schemeClr val="tx1"/>
                </a:solidFill>
              </a:rPr>
              <a:t>Savings</a:t>
            </a:r>
          </a:p>
          <a:p>
            <a:pPr lvl="1"/>
            <a:r>
              <a:rPr lang="en-US" sz="1800" dirty="0">
                <a:solidFill>
                  <a:srgbClr val="0000CC"/>
                </a:solidFill>
              </a:rPr>
              <a:t>Base Case</a:t>
            </a:r>
          </a:p>
          <a:p>
            <a:pPr lvl="2"/>
            <a:r>
              <a:rPr lang="en-US" sz="1600" dirty="0">
                <a:solidFill>
                  <a:srgbClr val="0000CC"/>
                </a:solidFill>
              </a:rPr>
              <a:t>Central hot water boiler with a basic </a:t>
            </a:r>
            <a:r>
              <a:rPr lang="en-US" sz="1600" dirty="0" err="1">
                <a:solidFill>
                  <a:srgbClr val="0000CC"/>
                </a:solidFill>
              </a:rPr>
              <a:t>aquastat</a:t>
            </a:r>
            <a:r>
              <a:rPr lang="en-US" sz="1600" dirty="0">
                <a:solidFill>
                  <a:srgbClr val="0000CC"/>
                </a:solidFill>
              </a:rPr>
              <a:t> controls serving an existing hydronic system in multi-family building.</a:t>
            </a:r>
          </a:p>
          <a:p>
            <a:pPr lvl="2"/>
            <a:r>
              <a:rPr lang="en-US" sz="1600" dirty="0">
                <a:solidFill>
                  <a:srgbClr val="0000CC"/>
                </a:solidFill>
              </a:rPr>
              <a:t>Combined space heating and domestic hot water </a:t>
            </a:r>
          </a:p>
          <a:p>
            <a:pPr lvl="2"/>
            <a:r>
              <a:rPr lang="en-US" sz="1600" dirty="0">
                <a:solidFill>
                  <a:srgbClr val="0000CC"/>
                </a:solidFill>
              </a:rPr>
              <a:t>Energy Plus model using the DOE Building Prototype as a basis</a:t>
            </a:r>
          </a:p>
          <a:p>
            <a:pPr lvl="3"/>
            <a:r>
              <a:rPr lang="en-US" sz="1600" dirty="0" err="1">
                <a:solidFill>
                  <a:srgbClr val="0000CC"/>
                </a:solidFill>
              </a:rPr>
              <a:t>eQUEST</a:t>
            </a:r>
            <a:r>
              <a:rPr lang="en-US" sz="1600" dirty="0">
                <a:solidFill>
                  <a:srgbClr val="0000CC"/>
                </a:solidFill>
              </a:rPr>
              <a:t> did not support combination boilers with supply water outdoor air temperature reset.</a:t>
            </a:r>
          </a:p>
          <a:p>
            <a:pPr lvl="3"/>
            <a:r>
              <a:rPr lang="en-US" sz="1600" dirty="0">
                <a:solidFill>
                  <a:srgbClr val="0000CC"/>
                </a:solidFill>
              </a:rPr>
              <a:t>Building geometry, materials, water heating systems, and HVAC systems were then manually modified to match the properties of the MASControl2 </a:t>
            </a:r>
            <a:r>
              <a:rPr lang="en-US" sz="1600" dirty="0" err="1">
                <a:solidFill>
                  <a:srgbClr val="0000CC"/>
                </a:solidFill>
              </a:rPr>
              <a:t>eQuest</a:t>
            </a:r>
            <a:r>
              <a:rPr lang="en-US" sz="1600" dirty="0">
                <a:solidFill>
                  <a:srgbClr val="0000CC"/>
                </a:solidFill>
              </a:rPr>
              <a:t> model </a:t>
            </a:r>
          </a:p>
          <a:p>
            <a:pPr lvl="3"/>
            <a:r>
              <a:rPr lang="en-US" sz="1600" dirty="0">
                <a:solidFill>
                  <a:srgbClr val="0000CC"/>
                </a:solidFill>
              </a:rPr>
              <a:t>Baseline: 135°F</a:t>
            </a:r>
          </a:p>
          <a:p>
            <a:pPr lvl="1"/>
            <a:r>
              <a:rPr lang="en-US" sz="1800" dirty="0">
                <a:solidFill>
                  <a:srgbClr val="0000CC"/>
                </a:solidFill>
              </a:rPr>
              <a:t>Measure Case</a:t>
            </a:r>
          </a:p>
          <a:p>
            <a:pPr lvl="2"/>
            <a:r>
              <a:rPr lang="en-US" sz="1600" dirty="0">
                <a:solidFill>
                  <a:srgbClr val="0000CC"/>
                </a:solidFill>
              </a:rPr>
              <a:t>Proposed: 135°F/120°F (at 55°F/75°F ambient hourly)</a:t>
            </a:r>
          </a:p>
          <a:p>
            <a:pPr lvl="2"/>
            <a:r>
              <a:rPr lang="en-US" sz="1600" dirty="0">
                <a:solidFill>
                  <a:srgbClr val="0000CC"/>
                </a:solidFill>
              </a:rPr>
              <a:t>Savings modeled for 3 climate zones (6, 9 and 16)</a:t>
            </a:r>
          </a:p>
          <a:p>
            <a:pPr lvl="3"/>
            <a:r>
              <a:rPr lang="en-US" sz="1600" dirty="0">
                <a:solidFill>
                  <a:srgbClr val="0000CC"/>
                </a:solidFill>
              </a:rPr>
              <a:t>Scaled to all climate zones using Heating Degree Days</a:t>
            </a:r>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9" name="Picture 8">
            <a:extLst>
              <a:ext uri="{FF2B5EF4-FFF2-40B4-BE49-F238E27FC236}">
                <a16:creationId xmlns:a16="http://schemas.microsoft.com/office/drawing/2014/main" id="{F6B6BD0E-5876-4BF5-9C4C-0B4A9DC7E169}"/>
              </a:ext>
            </a:extLst>
          </p:cNvPr>
          <p:cNvPicPr>
            <a:picLocks noChangeAspect="1"/>
          </p:cNvPicPr>
          <p:nvPr/>
        </p:nvPicPr>
        <p:blipFill>
          <a:blip r:embed="rId3"/>
          <a:stretch>
            <a:fillRect/>
          </a:stretch>
        </p:blipFill>
        <p:spPr>
          <a:xfrm>
            <a:off x="6164700" y="87256"/>
            <a:ext cx="2826900" cy="2488029"/>
          </a:xfrm>
          <a:prstGeom prst="rect">
            <a:avLst/>
          </a:prstGeom>
        </p:spPr>
      </p:pic>
    </p:spTree>
    <p:extLst>
      <p:ext uri="{BB962C8B-B14F-4D97-AF65-F5344CB8AC3E}">
        <p14:creationId xmlns:p14="http://schemas.microsoft.com/office/powerpoint/2010/main" val="608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028A-DEEC-4814-9CCE-2E06A9626CA0}"/>
              </a:ext>
            </a:extLst>
          </p:cNvPr>
          <p:cNvSpPr>
            <a:spLocks noGrp="1"/>
          </p:cNvSpPr>
          <p:nvPr>
            <p:ph type="title"/>
          </p:nvPr>
        </p:nvSpPr>
        <p:spPr/>
        <p:txBody>
          <a:bodyPr/>
          <a:lstStyle/>
          <a:p>
            <a:r>
              <a:rPr lang="en-US" dirty="0"/>
              <a:t>Measure Affirmation List</a:t>
            </a:r>
          </a:p>
        </p:txBody>
      </p:sp>
      <p:sp>
        <p:nvSpPr>
          <p:cNvPr id="3" name="Date Placeholder 2">
            <a:extLst>
              <a:ext uri="{FF2B5EF4-FFF2-40B4-BE49-F238E27FC236}">
                <a16:creationId xmlns:a16="http://schemas.microsoft.com/office/drawing/2014/main" id="{55D27698-1C88-48CB-BA1F-25CB138BAB8C}"/>
              </a:ext>
            </a:extLst>
          </p:cNvPr>
          <p:cNvSpPr>
            <a:spLocks noGrp="1"/>
          </p:cNvSpPr>
          <p:nvPr>
            <p:ph type="dt" sz="half" idx="10"/>
          </p:nvPr>
        </p:nvSpPr>
        <p:spPr/>
        <p:txBody>
          <a:bodyPr/>
          <a:lstStyle/>
          <a:p>
            <a:r>
              <a:rPr lang="en-US"/>
              <a:t>1/21/2019</a:t>
            </a:r>
          </a:p>
        </p:txBody>
      </p:sp>
      <p:sp>
        <p:nvSpPr>
          <p:cNvPr id="4" name="Footer Placeholder 3">
            <a:extLst>
              <a:ext uri="{FF2B5EF4-FFF2-40B4-BE49-F238E27FC236}">
                <a16:creationId xmlns:a16="http://schemas.microsoft.com/office/drawing/2014/main" id="{FBCC8AE0-D966-4F88-94E3-C295BF720D82}"/>
              </a:ext>
            </a:extLst>
          </p:cNvPr>
          <p:cNvSpPr>
            <a:spLocks noGrp="1"/>
          </p:cNvSpPr>
          <p:nvPr>
            <p:ph type="ftr" sz="quarter" idx="11"/>
          </p:nvPr>
        </p:nvSpPr>
        <p:spPr/>
        <p:txBody>
          <a:bodyPr/>
          <a:lstStyle/>
          <a:p>
            <a:pPr lvl="0">
              <a:defRPr/>
            </a:pPr>
            <a:r>
              <a:rPr lang="en-US" dirty="0"/>
              <a:t>Measure Affirmation</a:t>
            </a:r>
          </a:p>
        </p:txBody>
      </p:sp>
      <p:sp>
        <p:nvSpPr>
          <p:cNvPr id="5" name="Slide Number Placeholder 4">
            <a:extLst>
              <a:ext uri="{FF2B5EF4-FFF2-40B4-BE49-F238E27FC236}">
                <a16:creationId xmlns:a16="http://schemas.microsoft.com/office/drawing/2014/main" id="{88C7429E-A3F2-4A0D-AE5D-1271A359B898}"/>
              </a:ext>
            </a:extLst>
          </p:cNvPr>
          <p:cNvSpPr>
            <a:spLocks noGrp="1"/>
          </p:cNvSpPr>
          <p:nvPr>
            <p:ph type="sldNum" sz="quarter" idx="12"/>
          </p:nvPr>
        </p:nvSpPr>
        <p:spPr/>
        <p:txBody>
          <a:bodyPr/>
          <a:lstStyle/>
          <a:p>
            <a:fld id="{909A63E0-9C55-41FE-BE94-C73968ED251E}" type="slidenum">
              <a:rPr lang="en-US" smtClean="0"/>
              <a:pPr/>
              <a:t>2</a:t>
            </a:fld>
            <a:endParaRPr lang="en-US"/>
          </a:p>
        </p:txBody>
      </p:sp>
      <p:pic>
        <p:nvPicPr>
          <p:cNvPr id="8" name="Picture 7">
            <a:extLst>
              <a:ext uri="{FF2B5EF4-FFF2-40B4-BE49-F238E27FC236}">
                <a16:creationId xmlns:a16="http://schemas.microsoft.com/office/drawing/2014/main" id="{927055D5-1CB4-4ED7-BD05-F689864E327F}"/>
              </a:ext>
            </a:extLst>
          </p:cNvPr>
          <p:cNvPicPr>
            <a:picLocks noChangeAspect="1"/>
          </p:cNvPicPr>
          <p:nvPr/>
        </p:nvPicPr>
        <p:blipFill>
          <a:blip r:embed="rId3"/>
          <a:stretch>
            <a:fillRect/>
          </a:stretch>
        </p:blipFill>
        <p:spPr>
          <a:xfrm>
            <a:off x="161843" y="1638300"/>
            <a:ext cx="8829757" cy="4183680"/>
          </a:xfrm>
          <a:prstGeom prst="rect">
            <a:avLst/>
          </a:prstGeom>
        </p:spPr>
      </p:pic>
      <p:sp>
        <p:nvSpPr>
          <p:cNvPr id="6" name="Oval 5">
            <a:extLst>
              <a:ext uri="{FF2B5EF4-FFF2-40B4-BE49-F238E27FC236}">
                <a16:creationId xmlns:a16="http://schemas.microsoft.com/office/drawing/2014/main" id="{0C7DBE8D-1A3B-4890-85AB-69D3349D623A}"/>
              </a:ext>
            </a:extLst>
          </p:cNvPr>
          <p:cNvSpPr/>
          <p:nvPr/>
        </p:nvSpPr>
        <p:spPr>
          <a:xfrm>
            <a:off x="563880" y="361950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061AAC1-C409-406A-B3D7-5B26BD3B45C7}"/>
              </a:ext>
            </a:extLst>
          </p:cNvPr>
          <p:cNvSpPr/>
          <p:nvPr/>
        </p:nvSpPr>
        <p:spPr>
          <a:xfrm>
            <a:off x="563880" y="4287012"/>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57B763-0428-49DE-BE6F-1AB7A82B0F91}"/>
              </a:ext>
            </a:extLst>
          </p:cNvPr>
          <p:cNvSpPr/>
          <p:nvPr/>
        </p:nvSpPr>
        <p:spPr>
          <a:xfrm>
            <a:off x="563880" y="4509516"/>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9D40907-2DAA-4ACA-90A8-9F83E14F45E0}"/>
              </a:ext>
            </a:extLst>
          </p:cNvPr>
          <p:cNvSpPr/>
          <p:nvPr/>
        </p:nvSpPr>
        <p:spPr>
          <a:xfrm>
            <a:off x="563880" y="473202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2968DC2-C959-49C8-9C90-7B2D48C5168B}"/>
              </a:ext>
            </a:extLst>
          </p:cNvPr>
          <p:cNvSpPr/>
          <p:nvPr/>
        </p:nvSpPr>
        <p:spPr>
          <a:xfrm>
            <a:off x="563880" y="537972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A016DAE-501C-40ED-8611-04D3761C557D}"/>
              </a:ext>
            </a:extLst>
          </p:cNvPr>
          <p:cNvSpPr/>
          <p:nvPr/>
        </p:nvSpPr>
        <p:spPr>
          <a:xfrm>
            <a:off x="563880" y="3842004"/>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53EFCEE-454F-43AC-AA32-EF7EE272C5BB}"/>
              </a:ext>
            </a:extLst>
          </p:cNvPr>
          <p:cNvSpPr/>
          <p:nvPr/>
        </p:nvSpPr>
        <p:spPr>
          <a:xfrm>
            <a:off x="563880" y="4064508"/>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7473BE-0EE1-461B-B475-82E2C725E5D3}"/>
              </a:ext>
            </a:extLst>
          </p:cNvPr>
          <p:cNvSpPr/>
          <p:nvPr/>
        </p:nvSpPr>
        <p:spPr>
          <a:xfrm>
            <a:off x="563880" y="5608320"/>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33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6448"/>
            <a:ext cx="8534400" cy="758952"/>
          </a:xfrm>
        </p:spPr>
        <p:txBody>
          <a:bodyPr>
            <a:noAutofit/>
          </a:bodyPr>
          <a:lstStyle/>
          <a:p>
            <a:pPr algn="l"/>
            <a:r>
              <a:rPr lang="en-US" sz="2400" dirty="0"/>
              <a:t>Input Consensus</a:t>
            </a:r>
            <a:br>
              <a:rPr lang="en-US" sz="2400" dirty="0"/>
            </a:br>
            <a:r>
              <a:rPr lang="en-US" sz="2400" dirty="0"/>
              <a:t>6.30 - Dual Set Point Boiler Control for Space Heating, Multifamily</a:t>
            </a:r>
            <a:endParaRPr lang="en-US" sz="2800" dirty="0"/>
          </a:p>
        </p:txBody>
      </p:sp>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20</a:t>
            </a:fld>
            <a:endParaRPr lang="en-US"/>
          </a:p>
        </p:txBody>
      </p:sp>
      <p:pic>
        <p:nvPicPr>
          <p:cNvPr id="7" name="Picture 6">
            <a:extLst>
              <a:ext uri="{FF2B5EF4-FFF2-40B4-BE49-F238E27FC236}">
                <a16:creationId xmlns:a16="http://schemas.microsoft.com/office/drawing/2014/main" id="{1C903D5E-C3DF-4478-B659-D178498F6F49}"/>
              </a:ext>
            </a:extLst>
          </p:cNvPr>
          <p:cNvPicPr>
            <a:picLocks noChangeAspect="1"/>
          </p:cNvPicPr>
          <p:nvPr/>
        </p:nvPicPr>
        <p:blipFill>
          <a:blip r:embed="rId3"/>
          <a:stretch>
            <a:fillRect/>
          </a:stretch>
        </p:blipFill>
        <p:spPr>
          <a:xfrm>
            <a:off x="661304" y="1442653"/>
            <a:ext cx="7815295" cy="5120640"/>
          </a:xfrm>
          <a:prstGeom prst="rect">
            <a:avLst/>
          </a:prstGeom>
        </p:spPr>
      </p:pic>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marL="0" indent="0">
              <a:buNone/>
            </a:pPr>
            <a:r>
              <a:rPr lang="en-US" sz="1800" dirty="0">
                <a:solidFill>
                  <a:srgbClr val="FF0000"/>
                </a:solidFill>
              </a:rPr>
              <a:t>	</a:t>
            </a:r>
            <a:endParaRPr lang="en-US" sz="1800" dirty="0"/>
          </a:p>
          <a:p>
            <a:endParaRPr lang="en-US" sz="1800" dirty="0"/>
          </a:p>
          <a:p>
            <a:pPr marL="0" indent="0">
              <a:buNone/>
            </a:pPr>
            <a:endParaRPr lang="en-US" sz="1200" dirty="0"/>
          </a:p>
          <a:p>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989886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190500" y="414802"/>
            <a:ext cx="8115300" cy="880598"/>
          </a:xfrm>
        </p:spPr>
        <p:txBody>
          <a:bodyPr>
            <a:noAutofit/>
          </a:bodyPr>
          <a:lstStyle/>
          <a:p>
            <a:pPr algn="l"/>
            <a:r>
              <a:rPr lang="en-US" sz="2400" dirty="0"/>
              <a:t>Measure Consensus</a:t>
            </a:r>
            <a:br>
              <a:rPr lang="en-US" sz="2400" dirty="0"/>
            </a:br>
            <a:r>
              <a:rPr lang="en-US" sz="2400" dirty="0"/>
              <a:t>5.06 - Demand Controlled Ventilation for Single Zone Packaged HVAC, Commercial</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648700" cy="5143500"/>
          </a:xfrm>
        </p:spPr>
        <p:txBody>
          <a:bodyPr>
            <a:normAutofit lnSpcReduction="10000"/>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AOE</a:t>
            </a:r>
          </a:p>
          <a:p>
            <a:pPr lvl="1"/>
            <a:r>
              <a:rPr lang="en-US" sz="1600" dirty="0"/>
              <a:t>Building Types: </a:t>
            </a:r>
          </a:p>
          <a:p>
            <a:pPr lvl="2"/>
            <a:r>
              <a:rPr lang="pt-BR" sz="1400" dirty="0"/>
              <a:t>Asm,EPr,ERC,ESe,EUn,MBT,</a:t>
            </a:r>
          </a:p>
          <a:p>
            <a:pPr lvl="2"/>
            <a:r>
              <a:rPr lang="pt-BR" sz="1400" dirty="0"/>
              <a:t>OfS, RFF,RSD,Rt3,RtL,RtS</a:t>
            </a:r>
          </a:p>
          <a:p>
            <a:pPr lvl="1"/>
            <a:r>
              <a:rPr lang="en-US" sz="1600" dirty="0"/>
              <a:t>Climate zones: </a:t>
            </a:r>
            <a:r>
              <a:rPr lang="en-US" sz="1500" dirty="0"/>
              <a:t>CZ01-CZ16</a:t>
            </a:r>
          </a:p>
          <a:p>
            <a:pPr lvl="1"/>
            <a:r>
              <a:rPr lang="en-US" sz="1600" dirty="0">
                <a:solidFill>
                  <a:schemeClr val="tx1"/>
                </a:solidFill>
              </a:rPr>
              <a:t>Norm Unit: Cap-Tons</a:t>
            </a:r>
          </a:p>
          <a:p>
            <a:pPr lvl="1"/>
            <a:r>
              <a:rPr lang="en-US" sz="1600" dirty="0">
                <a:solidFill>
                  <a:schemeClr val="tx1"/>
                </a:solidFill>
              </a:rPr>
              <a:t>Offerings include:</a:t>
            </a:r>
          </a:p>
          <a:p>
            <a:pPr lvl="2"/>
            <a:r>
              <a:rPr lang="en-US" sz="1400" dirty="0"/>
              <a:t>ADEC / No ADEC or CO2 Sensor; DX only / DX Furnace / Heat Pump</a:t>
            </a:r>
          </a:p>
          <a:p>
            <a:pPr marL="274320" lvl="1">
              <a:buClr>
                <a:srgbClr val="73B632"/>
              </a:buClr>
              <a:buSzPct val="85000"/>
              <a:buFont typeface="Wingdings 2"/>
              <a:buChar char=""/>
            </a:pPr>
            <a:r>
              <a:rPr lang="en-US" sz="2400" dirty="0">
                <a:solidFill>
                  <a:schemeClr val="tx1"/>
                </a:solidFill>
              </a:rPr>
              <a:t>Stage 1 Issues</a:t>
            </a:r>
          </a:p>
          <a:p>
            <a:pPr lvl="1"/>
            <a:r>
              <a:rPr lang="en-US" sz="1600" dirty="0">
                <a:solidFill>
                  <a:srgbClr val="0000CC"/>
                </a:solidFill>
              </a:rPr>
              <a:t>Measure updated to include portable classrooms and CZ07 permutations</a:t>
            </a:r>
          </a:p>
          <a:p>
            <a:pPr lvl="1"/>
            <a:r>
              <a:rPr lang="en-US" sz="1600" i="1" dirty="0">
                <a:solidFill>
                  <a:srgbClr val="0000CC"/>
                </a:solidFill>
              </a:rPr>
              <a:t>Must update savings using the latest building prototypes and new Peak Period</a:t>
            </a:r>
          </a:p>
          <a:p>
            <a:pPr lvl="1"/>
            <a:r>
              <a:rPr lang="en-US" sz="1600" dirty="0">
                <a:solidFill>
                  <a:srgbClr val="0000CC"/>
                </a:solidFill>
              </a:rPr>
              <a:t>Savings from 2018 (next slide)</a:t>
            </a: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POUs, PG&amp;E and SDG&amp;E</a:t>
            </a:r>
          </a:p>
          <a:p>
            <a:r>
              <a:rPr lang="en-US" sz="2400" dirty="0"/>
              <a:t>Stage 2 Issues</a:t>
            </a:r>
          </a:p>
          <a:p>
            <a:pPr lvl="1"/>
            <a:r>
              <a:rPr lang="en-US" sz="1600" i="1" dirty="0"/>
              <a:t>None.</a:t>
            </a:r>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7" name="Picture 6">
            <a:extLst>
              <a:ext uri="{FF2B5EF4-FFF2-40B4-BE49-F238E27FC236}">
                <a16:creationId xmlns:a16="http://schemas.microsoft.com/office/drawing/2014/main" id="{8D9F1858-4711-4079-B5D9-5DF83BEC3A54}"/>
              </a:ext>
            </a:extLst>
          </p:cNvPr>
          <p:cNvPicPr>
            <a:picLocks noChangeAspect="1"/>
          </p:cNvPicPr>
          <p:nvPr/>
        </p:nvPicPr>
        <p:blipFill>
          <a:blip r:embed="rId3"/>
          <a:stretch>
            <a:fillRect/>
          </a:stretch>
        </p:blipFill>
        <p:spPr>
          <a:xfrm>
            <a:off x="4493874" y="1564428"/>
            <a:ext cx="4359570" cy="1516138"/>
          </a:xfrm>
          <a:prstGeom prst="rect">
            <a:avLst/>
          </a:prstGeom>
        </p:spPr>
      </p:pic>
    </p:spTree>
    <p:extLst>
      <p:ext uri="{BB962C8B-B14F-4D97-AF65-F5344CB8AC3E}">
        <p14:creationId xmlns:p14="http://schemas.microsoft.com/office/powerpoint/2010/main" val="2298772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342900" y="414802"/>
            <a:ext cx="8115300" cy="880598"/>
          </a:xfrm>
        </p:spPr>
        <p:txBody>
          <a:bodyPr>
            <a:noAutofit/>
          </a:bodyPr>
          <a:lstStyle/>
          <a:p>
            <a:pPr algn="l"/>
            <a:r>
              <a:rPr lang="en-US" sz="2400" dirty="0"/>
              <a:t>Measure Consensus</a:t>
            </a:r>
            <a:br>
              <a:rPr lang="en-US" sz="2400" dirty="0"/>
            </a:br>
            <a:r>
              <a:rPr lang="en-US" sz="2400" dirty="0"/>
              <a:t>5.06 - Demand Controlled Ventilation for Single Zone Packaged HVAC</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648700" cy="5143500"/>
          </a:xfrm>
        </p:spPr>
        <p:txBody>
          <a:bodyPr>
            <a:normAutofit/>
          </a:bodyPr>
          <a:lstStyle/>
          <a:p>
            <a:pPr marL="274320" lvl="1">
              <a:buClr>
                <a:srgbClr val="73B632"/>
              </a:buClr>
              <a:buSzPct val="85000"/>
              <a:buFont typeface="Wingdings 2"/>
              <a:buChar char=""/>
            </a:pPr>
            <a:r>
              <a:rPr lang="en-US" sz="2400" dirty="0">
                <a:solidFill>
                  <a:schemeClr val="tx1"/>
                </a:solidFill>
              </a:rPr>
              <a:t>Stage 1 Issues</a:t>
            </a:r>
          </a:p>
          <a:p>
            <a:pPr lvl="1"/>
            <a:r>
              <a:rPr lang="en-US" sz="1600" dirty="0">
                <a:solidFill>
                  <a:srgbClr val="0000CC"/>
                </a:solidFill>
              </a:rPr>
              <a:t>Savings from Q1-Q3 2018</a:t>
            </a:r>
          </a:p>
          <a:p>
            <a:pPr lvl="2"/>
            <a:r>
              <a:rPr lang="en-US" sz="1400" dirty="0">
                <a:solidFill>
                  <a:srgbClr val="0000CC"/>
                </a:solidFill>
              </a:rPr>
              <a:t>Mix of building types</a:t>
            </a:r>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7" name="Picture 6">
            <a:extLst>
              <a:ext uri="{FF2B5EF4-FFF2-40B4-BE49-F238E27FC236}">
                <a16:creationId xmlns:a16="http://schemas.microsoft.com/office/drawing/2014/main" id="{8D9F1858-4711-4079-B5D9-5DF83BEC3A54}"/>
              </a:ext>
            </a:extLst>
          </p:cNvPr>
          <p:cNvPicPr>
            <a:picLocks noChangeAspect="1"/>
          </p:cNvPicPr>
          <p:nvPr/>
        </p:nvPicPr>
        <p:blipFill>
          <a:blip r:embed="rId3"/>
          <a:stretch>
            <a:fillRect/>
          </a:stretch>
        </p:blipFill>
        <p:spPr>
          <a:xfrm>
            <a:off x="4580014" y="1653861"/>
            <a:ext cx="4359570" cy="1516138"/>
          </a:xfrm>
          <a:prstGeom prst="rect">
            <a:avLst/>
          </a:prstGeom>
        </p:spPr>
      </p:pic>
      <p:pic>
        <p:nvPicPr>
          <p:cNvPr id="9" name="Picture 8">
            <a:extLst>
              <a:ext uri="{FF2B5EF4-FFF2-40B4-BE49-F238E27FC236}">
                <a16:creationId xmlns:a16="http://schemas.microsoft.com/office/drawing/2014/main" id="{0B2FB414-7783-4585-8025-2EF6BFA706C1}"/>
              </a:ext>
            </a:extLst>
          </p:cNvPr>
          <p:cNvPicPr>
            <a:picLocks noChangeAspect="1"/>
          </p:cNvPicPr>
          <p:nvPr/>
        </p:nvPicPr>
        <p:blipFill>
          <a:blip r:embed="rId4"/>
          <a:stretch>
            <a:fillRect/>
          </a:stretch>
        </p:blipFill>
        <p:spPr>
          <a:xfrm>
            <a:off x="762000" y="3332570"/>
            <a:ext cx="4824386" cy="2891468"/>
          </a:xfrm>
          <a:prstGeom prst="rect">
            <a:avLst/>
          </a:prstGeom>
        </p:spPr>
      </p:pic>
    </p:spTree>
    <p:extLst>
      <p:ext uri="{BB962C8B-B14F-4D97-AF65-F5344CB8AC3E}">
        <p14:creationId xmlns:p14="http://schemas.microsoft.com/office/powerpoint/2010/main" val="4270445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6448"/>
            <a:ext cx="8534400" cy="758952"/>
          </a:xfrm>
        </p:spPr>
        <p:txBody>
          <a:bodyPr>
            <a:noAutofit/>
          </a:bodyPr>
          <a:lstStyle/>
          <a:p>
            <a:pPr algn="l"/>
            <a:r>
              <a:rPr lang="en-US" sz="2400" dirty="0"/>
              <a:t>Measure Consensus</a:t>
            </a:r>
            <a:br>
              <a:rPr lang="en-US" sz="2400" dirty="0"/>
            </a:br>
            <a:r>
              <a:rPr lang="en-US" sz="2400" dirty="0"/>
              <a:t>5.06 - Demand Controlled Ventilation for Single Zone Packaged HVAC</a:t>
            </a:r>
            <a:endParaRPr lang="en-US" sz="2800" dirty="0"/>
          </a:p>
        </p:txBody>
      </p:sp>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23</a:t>
            </a:fld>
            <a:endParaRPr lang="en-US"/>
          </a:p>
        </p:txBody>
      </p:sp>
      <p:pic>
        <p:nvPicPr>
          <p:cNvPr id="8" name="Picture 7">
            <a:extLst>
              <a:ext uri="{FF2B5EF4-FFF2-40B4-BE49-F238E27FC236}">
                <a16:creationId xmlns:a16="http://schemas.microsoft.com/office/drawing/2014/main" id="{399F53B9-3E5B-4BDA-B5DF-B63AEE50F8CF}"/>
              </a:ext>
            </a:extLst>
          </p:cNvPr>
          <p:cNvPicPr>
            <a:picLocks noChangeAspect="1"/>
          </p:cNvPicPr>
          <p:nvPr/>
        </p:nvPicPr>
        <p:blipFill>
          <a:blip r:embed="rId3"/>
          <a:stretch>
            <a:fillRect/>
          </a:stretch>
        </p:blipFill>
        <p:spPr>
          <a:xfrm>
            <a:off x="703294" y="1394834"/>
            <a:ext cx="7773988" cy="5394960"/>
          </a:xfrm>
          <a:prstGeom prst="rect">
            <a:avLst/>
          </a:prstGeom>
        </p:spPr>
      </p:pic>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marL="0" indent="0">
              <a:buNone/>
            </a:pPr>
            <a:r>
              <a:rPr lang="en-US" sz="1800" dirty="0">
                <a:solidFill>
                  <a:srgbClr val="FF0000"/>
                </a:solidFill>
              </a:rPr>
              <a:t>	</a:t>
            </a:r>
            <a:endParaRPr lang="en-US" sz="1800" dirty="0"/>
          </a:p>
          <a:p>
            <a:endParaRPr lang="en-US" sz="1800" dirty="0"/>
          </a:p>
          <a:p>
            <a:pPr marL="0" indent="0">
              <a:buNone/>
            </a:pPr>
            <a:endParaRPr lang="en-US" sz="12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821849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266700" y="304800"/>
            <a:ext cx="8115300" cy="880598"/>
          </a:xfrm>
        </p:spPr>
        <p:txBody>
          <a:bodyPr>
            <a:noAutofit/>
          </a:bodyPr>
          <a:lstStyle/>
          <a:p>
            <a:pPr algn="l"/>
            <a:r>
              <a:rPr lang="en-US" sz="2000" dirty="0"/>
              <a:t>Measure Consensus</a:t>
            </a:r>
            <a:br>
              <a:rPr lang="en-US" sz="2000" dirty="0"/>
            </a:br>
            <a:r>
              <a:rPr lang="en-US" sz="2000" dirty="0"/>
              <a:t>5.49 - Enhanced Ventilation for Packaged HVAC with Gas Heating or Packaged Heat Pump, Commercial</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839200" cy="5143500"/>
          </a:xfrm>
        </p:spPr>
        <p:txBody>
          <a:bodyPr>
            <a:normAutofit lnSpcReduction="10000"/>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AOE</a:t>
            </a:r>
          </a:p>
          <a:p>
            <a:pPr lvl="1"/>
            <a:r>
              <a:rPr lang="en-US" sz="1600" dirty="0"/>
              <a:t>Building Types: </a:t>
            </a:r>
            <a:r>
              <a:rPr lang="pt-BR" sz="1600" dirty="0"/>
              <a:t>Asm,ECC,EPr,ESe,EUn,Htl,Hsp,MBT,Nrs,OfL,OfS, RFF,RSD,Rt3,RtL,RtS,SCn</a:t>
            </a:r>
          </a:p>
          <a:p>
            <a:pPr lvl="1"/>
            <a:r>
              <a:rPr lang="en-US" sz="1600" dirty="0"/>
              <a:t>Climate zones: </a:t>
            </a:r>
            <a:r>
              <a:rPr lang="en-US" sz="1500" dirty="0"/>
              <a:t>CZ01-CZ16</a:t>
            </a:r>
          </a:p>
          <a:p>
            <a:pPr lvl="1"/>
            <a:r>
              <a:rPr lang="en-US" sz="1600" dirty="0">
                <a:solidFill>
                  <a:schemeClr val="tx1"/>
                </a:solidFill>
              </a:rPr>
              <a:t>Norm Unit: Cap-Tons</a:t>
            </a:r>
          </a:p>
          <a:p>
            <a:pPr lvl="1"/>
            <a:r>
              <a:rPr lang="en-US" sz="1600" dirty="0">
                <a:solidFill>
                  <a:schemeClr val="tx1"/>
                </a:solidFill>
              </a:rPr>
              <a:t>Offerings include: 24 offerings</a:t>
            </a:r>
          </a:p>
          <a:p>
            <a:pPr lvl="2"/>
            <a:r>
              <a:rPr lang="en-US" sz="1400" dirty="0"/>
              <a:t>ADEC / No ADEC or CO2 Sensor; DX only / DX Furnace / Heat Pump</a:t>
            </a:r>
          </a:p>
          <a:p>
            <a:pPr marL="274320" lvl="1">
              <a:buClr>
                <a:srgbClr val="73B632"/>
              </a:buClr>
              <a:buSzPct val="85000"/>
              <a:buFont typeface="Wingdings 2"/>
              <a:buChar char=""/>
            </a:pPr>
            <a:r>
              <a:rPr lang="en-US" sz="2400" dirty="0">
                <a:solidFill>
                  <a:schemeClr val="tx1"/>
                </a:solidFill>
              </a:rPr>
              <a:t>Stage 1 Issues</a:t>
            </a:r>
          </a:p>
          <a:p>
            <a:pPr lvl="1"/>
            <a:r>
              <a:rPr lang="en-US" sz="1600" dirty="0">
                <a:solidFill>
                  <a:srgbClr val="0000CC"/>
                </a:solidFill>
              </a:rPr>
              <a:t>Measure updated to include portable classrooms and CZ07 permutations</a:t>
            </a:r>
          </a:p>
          <a:p>
            <a:pPr lvl="1"/>
            <a:r>
              <a:rPr lang="en-US" sz="1600" i="1" dirty="0">
                <a:solidFill>
                  <a:srgbClr val="0000CC"/>
                </a:solidFill>
              </a:rPr>
              <a:t>Must update savings using the latest building prototypes and new Peak Period</a:t>
            </a:r>
          </a:p>
          <a:p>
            <a:pPr lvl="1"/>
            <a:r>
              <a:rPr lang="en-US" sz="1600" dirty="0">
                <a:solidFill>
                  <a:srgbClr val="0000CC"/>
                </a:solidFill>
              </a:rPr>
              <a:t>Significant savings for Q1-Q3 2018</a:t>
            </a: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POUs, PG&amp;E and SDG&amp;E</a:t>
            </a:r>
          </a:p>
          <a:p>
            <a:r>
              <a:rPr lang="en-US" sz="2400" dirty="0"/>
              <a:t>Stage 2 Issues</a:t>
            </a:r>
          </a:p>
          <a:p>
            <a:pPr lvl="1"/>
            <a:r>
              <a:rPr lang="en-US" sz="1600" i="1" dirty="0"/>
              <a:t>None.</a:t>
            </a:r>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spTree>
    <p:extLst>
      <p:ext uri="{BB962C8B-B14F-4D97-AF65-F5344CB8AC3E}">
        <p14:creationId xmlns:p14="http://schemas.microsoft.com/office/powerpoint/2010/main" val="3840970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266700" y="304800"/>
            <a:ext cx="8115300" cy="880598"/>
          </a:xfrm>
        </p:spPr>
        <p:txBody>
          <a:bodyPr>
            <a:noAutofit/>
          </a:bodyPr>
          <a:lstStyle/>
          <a:p>
            <a:pPr algn="l"/>
            <a:r>
              <a:rPr lang="en-US" sz="2000" dirty="0"/>
              <a:t>Measure Consensus</a:t>
            </a:r>
            <a:br>
              <a:rPr lang="en-US" sz="2000" dirty="0"/>
            </a:br>
            <a:r>
              <a:rPr lang="en-US" sz="2000" dirty="0"/>
              <a:t>5.49 - Enhanced Ventilation for Packaged HVAC with Gas Heating or Packaged Heat Pump</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839200" cy="5143500"/>
          </a:xfrm>
        </p:spPr>
        <p:txBody>
          <a:bodyPr>
            <a:normAutofit/>
          </a:bodyPr>
          <a:lstStyle/>
          <a:p>
            <a:pPr marL="274320" lvl="1">
              <a:buClr>
                <a:srgbClr val="73B632"/>
              </a:buClr>
              <a:buSzPct val="85000"/>
              <a:buFont typeface="Wingdings 2"/>
              <a:buChar char=""/>
            </a:pPr>
            <a:r>
              <a:rPr lang="en-US" sz="2400" dirty="0">
                <a:solidFill>
                  <a:schemeClr val="tx1"/>
                </a:solidFill>
              </a:rPr>
              <a:t>Offering</a:t>
            </a:r>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10" name="Picture 9">
            <a:extLst>
              <a:ext uri="{FF2B5EF4-FFF2-40B4-BE49-F238E27FC236}">
                <a16:creationId xmlns:a16="http://schemas.microsoft.com/office/drawing/2014/main" id="{947A12A7-0AF1-4912-A8F7-BAEE166A1D78}"/>
              </a:ext>
            </a:extLst>
          </p:cNvPr>
          <p:cNvPicPr>
            <a:picLocks noChangeAspect="1"/>
          </p:cNvPicPr>
          <p:nvPr/>
        </p:nvPicPr>
        <p:blipFill>
          <a:blip r:embed="rId3"/>
          <a:stretch>
            <a:fillRect/>
          </a:stretch>
        </p:blipFill>
        <p:spPr>
          <a:xfrm>
            <a:off x="1752600" y="1556477"/>
            <a:ext cx="6941820" cy="4839858"/>
          </a:xfrm>
          <a:prstGeom prst="rect">
            <a:avLst/>
          </a:prstGeom>
        </p:spPr>
      </p:pic>
    </p:spTree>
    <p:extLst>
      <p:ext uri="{BB962C8B-B14F-4D97-AF65-F5344CB8AC3E}">
        <p14:creationId xmlns:p14="http://schemas.microsoft.com/office/powerpoint/2010/main" val="2815577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26</a:t>
            </a:fld>
            <a:endParaRPr lang="en-US"/>
          </a:p>
        </p:txBody>
      </p:sp>
      <p:sp>
        <p:nvSpPr>
          <p:cNvPr id="10" name="Title 1">
            <a:extLst>
              <a:ext uri="{FF2B5EF4-FFF2-40B4-BE49-F238E27FC236}">
                <a16:creationId xmlns:a16="http://schemas.microsoft.com/office/drawing/2014/main" id="{BEC89DC9-6F7B-481B-A5E0-3D2F5FDCD158}"/>
              </a:ext>
            </a:extLst>
          </p:cNvPr>
          <p:cNvSpPr>
            <a:spLocks noGrp="1"/>
          </p:cNvSpPr>
          <p:nvPr>
            <p:ph type="title"/>
          </p:nvPr>
        </p:nvSpPr>
        <p:spPr>
          <a:xfrm>
            <a:off x="266700" y="304800"/>
            <a:ext cx="8115300" cy="880598"/>
          </a:xfrm>
        </p:spPr>
        <p:txBody>
          <a:bodyPr>
            <a:noAutofit/>
          </a:bodyPr>
          <a:lstStyle/>
          <a:p>
            <a:pPr algn="l"/>
            <a:r>
              <a:rPr lang="en-US" sz="2000" dirty="0"/>
              <a:t>Measure Consensus</a:t>
            </a:r>
            <a:br>
              <a:rPr lang="en-US" sz="2000" dirty="0"/>
            </a:br>
            <a:r>
              <a:rPr lang="en-US" sz="2000" dirty="0"/>
              <a:t>5.49 - Enhanced Ventilation for Packaged HVAC with Gas Heating or Packaged Heat Pump</a:t>
            </a:r>
          </a:p>
        </p:txBody>
      </p:sp>
      <p:pic>
        <p:nvPicPr>
          <p:cNvPr id="12" name="Picture 11">
            <a:extLst>
              <a:ext uri="{FF2B5EF4-FFF2-40B4-BE49-F238E27FC236}">
                <a16:creationId xmlns:a16="http://schemas.microsoft.com/office/drawing/2014/main" id="{301321DF-A712-4041-87DA-A4DA8BE303D0}"/>
              </a:ext>
            </a:extLst>
          </p:cNvPr>
          <p:cNvPicPr>
            <a:picLocks noChangeAspect="1"/>
          </p:cNvPicPr>
          <p:nvPr/>
        </p:nvPicPr>
        <p:blipFill>
          <a:blip r:embed="rId3"/>
          <a:stretch>
            <a:fillRect/>
          </a:stretch>
        </p:blipFill>
        <p:spPr>
          <a:xfrm>
            <a:off x="162687" y="1419700"/>
            <a:ext cx="8778240" cy="5360569"/>
          </a:xfrm>
          <a:prstGeom prst="rect">
            <a:avLst/>
          </a:prstGeom>
        </p:spPr>
      </p:pic>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marL="0" indent="0">
              <a:buNone/>
            </a:pPr>
            <a:r>
              <a:rPr lang="en-US" sz="1800" dirty="0">
                <a:solidFill>
                  <a:srgbClr val="FF0000"/>
                </a:solidFill>
              </a:rPr>
              <a:t>	</a:t>
            </a:r>
            <a:endParaRPr lang="en-US" sz="1800" dirty="0"/>
          </a:p>
          <a:p>
            <a:endParaRPr lang="en-US" sz="1800" dirty="0"/>
          </a:p>
          <a:p>
            <a:pPr marL="0" indent="0">
              <a:buNone/>
            </a:pPr>
            <a:endParaRPr lang="en-US" sz="12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452527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266700" y="224302"/>
            <a:ext cx="8115300" cy="880598"/>
          </a:xfrm>
        </p:spPr>
        <p:txBody>
          <a:bodyPr>
            <a:noAutofit/>
          </a:bodyPr>
          <a:lstStyle/>
          <a:p>
            <a:pPr algn="l"/>
            <a:r>
              <a:rPr lang="en-US" sz="2800" dirty="0"/>
              <a:t>Measure Consensus</a:t>
            </a:r>
            <a:br>
              <a:rPr lang="en-US" sz="2800" dirty="0"/>
            </a:br>
            <a:r>
              <a:rPr lang="en-US" sz="2800" dirty="0"/>
              <a:t>5.56 Single Package Vertical Heat Pump</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839200" cy="5143500"/>
          </a:xfrm>
        </p:spPr>
        <p:txBody>
          <a:bodyPr>
            <a:normAutofit lnSpcReduction="10000"/>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NR, AR</a:t>
            </a:r>
          </a:p>
          <a:p>
            <a:pPr lvl="1"/>
            <a:r>
              <a:rPr lang="en-US" sz="1600" dirty="0"/>
              <a:t>Building Types: </a:t>
            </a:r>
            <a:r>
              <a:rPr lang="pt-BR" sz="1600" dirty="0"/>
              <a:t>ERC (relocatable classroom)</a:t>
            </a:r>
          </a:p>
          <a:p>
            <a:pPr lvl="2"/>
            <a:r>
              <a:rPr lang="pt-BR" sz="1400" dirty="0"/>
              <a:t>K-12 and Community Colleges</a:t>
            </a:r>
          </a:p>
          <a:p>
            <a:pPr lvl="1"/>
            <a:r>
              <a:rPr lang="en-US" sz="1600" dirty="0"/>
              <a:t>Climate zones: </a:t>
            </a:r>
            <a:r>
              <a:rPr lang="en-US" sz="1500" dirty="0"/>
              <a:t>CZ01-CZ16</a:t>
            </a:r>
          </a:p>
          <a:p>
            <a:pPr lvl="1"/>
            <a:r>
              <a:rPr lang="en-US" sz="1600" dirty="0">
                <a:solidFill>
                  <a:schemeClr val="tx1"/>
                </a:solidFill>
              </a:rPr>
              <a:t>Norm Unit: Cap-Tons</a:t>
            </a:r>
          </a:p>
          <a:p>
            <a:pPr lvl="1"/>
            <a:r>
              <a:rPr lang="en-US" sz="1600" dirty="0">
                <a:solidFill>
                  <a:schemeClr val="tx1"/>
                </a:solidFill>
              </a:rPr>
              <a:t>Offerings include: 7 offerings</a:t>
            </a:r>
          </a:p>
          <a:p>
            <a:pPr lvl="2"/>
            <a:r>
              <a:rPr lang="en-US" sz="1400" dirty="0"/>
              <a:t>EER / COP: 10, 11, 11.5 EER</a:t>
            </a:r>
          </a:p>
          <a:p>
            <a:pPr lvl="2"/>
            <a:r>
              <a:rPr lang="en-US" sz="1400" dirty="0"/>
              <a:t>Economizer / DCV Option</a:t>
            </a:r>
          </a:p>
          <a:p>
            <a:pPr lvl="2"/>
            <a:r>
              <a:rPr lang="en-US" sz="1400" dirty="0"/>
              <a:t>NR / AR</a:t>
            </a:r>
          </a:p>
          <a:p>
            <a:pPr marL="274320" lvl="1">
              <a:buClr>
                <a:srgbClr val="73B632"/>
              </a:buClr>
              <a:buSzPct val="85000"/>
              <a:buFont typeface="Wingdings 2"/>
              <a:buChar char=""/>
            </a:pPr>
            <a:r>
              <a:rPr lang="en-US" sz="2400" dirty="0">
                <a:solidFill>
                  <a:schemeClr val="tx1"/>
                </a:solidFill>
              </a:rPr>
              <a:t>Stage 1 Issues</a:t>
            </a:r>
          </a:p>
          <a:p>
            <a:pPr lvl="1"/>
            <a:r>
              <a:rPr lang="en-US" sz="1600" i="1" dirty="0">
                <a:solidFill>
                  <a:srgbClr val="0000CC"/>
                </a:solidFill>
              </a:rPr>
              <a:t>Must update savings using the latest building prototypes and new Peak Period</a:t>
            </a:r>
          </a:p>
          <a:p>
            <a:pPr lvl="1"/>
            <a:r>
              <a:rPr lang="en-US" sz="1600" dirty="0">
                <a:solidFill>
                  <a:srgbClr val="0000CC"/>
                </a:solidFill>
              </a:rPr>
              <a:t>Savings from Q3 2018 (PG&amp;E &lt;25,000 kWh)</a:t>
            </a: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POUs, SCE and SDG&amp;E</a:t>
            </a:r>
          </a:p>
          <a:p>
            <a:r>
              <a:rPr lang="en-US" sz="2400" dirty="0"/>
              <a:t>Stage 2 Issues</a:t>
            </a:r>
          </a:p>
          <a:p>
            <a:pPr lvl="1"/>
            <a:r>
              <a:rPr lang="en-US" sz="1600" i="1" dirty="0"/>
              <a:t>None.</a:t>
            </a:r>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9" name="Picture 8">
            <a:extLst>
              <a:ext uri="{FF2B5EF4-FFF2-40B4-BE49-F238E27FC236}">
                <a16:creationId xmlns:a16="http://schemas.microsoft.com/office/drawing/2014/main" id="{1CFBA7C2-44A7-42BA-9D32-1645542F4925}"/>
              </a:ext>
            </a:extLst>
          </p:cNvPr>
          <p:cNvPicPr>
            <a:picLocks noChangeAspect="1"/>
          </p:cNvPicPr>
          <p:nvPr/>
        </p:nvPicPr>
        <p:blipFill>
          <a:blip r:embed="rId3"/>
          <a:stretch>
            <a:fillRect/>
          </a:stretch>
        </p:blipFill>
        <p:spPr>
          <a:xfrm>
            <a:off x="5058175" y="1752600"/>
            <a:ext cx="3777977" cy="1854382"/>
          </a:xfrm>
          <a:prstGeom prst="rect">
            <a:avLst/>
          </a:prstGeom>
        </p:spPr>
      </p:pic>
    </p:spTree>
    <p:extLst>
      <p:ext uri="{BB962C8B-B14F-4D97-AF65-F5344CB8AC3E}">
        <p14:creationId xmlns:p14="http://schemas.microsoft.com/office/powerpoint/2010/main" val="1690846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28</a:t>
            </a:fld>
            <a:endParaRPr lang="en-US"/>
          </a:p>
        </p:txBody>
      </p:sp>
      <p:sp>
        <p:nvSpPr>
          <p:cNvPr id="10" name="Title 1">
            <a:extLst>
              <a:ext uri="{FF2B5EF4-FFF2-40B4-BE49-F238E27FC236}">
                <a16:creationId xmlns:a16="http://schemas.microsoft.com/office/drawing/2014/main" id="{BEC89DC9-6F7B-481B-A5E0-3D2F5FDCD158}"/>
              </a:ext>
            </a:extLst>
          </p:cNvPr>
          <p:cNvSpPr>
            <a:spLocks noGrp="1"/>
          </p:cNvSpPr>
          <p:nvPr>
            <p:ph type="title"/>
          </p:nvPr>
        </p:nvSpPr>
        <p:spPr>
          <a:xfrm>
            <a:off x="266700" y="228600"/>
            <a:ext cx="8115300" cy="880598"/>
          </a:xfrm>
        </p:spPr>
        <p:txBody>
          <a:bodyPr>
            <a:noAutofit/>
          </a:bodyPr>
          <a:lstStyle/>
          <a:p>
            <a:pPr algn="l"/>
            <a:r>
              <a:rPr lang="en-US" sz="2800" dirty="0"/>
              <a:t>Measure Consensus</a:t>
            </a:r>
            <a:br>
              <a:rPr lang="en-US" sz="2800" dirty="0"/>
            </a:br>
            <a:r>
              <a:rPr lang="en-US" sz="2800" dirty="0"/>
              <a:t>5.56 Single Package Vertical Heat Pump</a:t>
            </a:r>
          </a:p>
        </p:txBody>
      </p:sp>
      <p:pic>
        <p:nvPicPr>
          <p:cNvPr id="2" name="Picture 1">
            <a:extLst>
              <a:ext uri="{FF2B5EF4-FFF2-40B4-BE49-F238E27FC236}">
                <a16:creationId xmlns:a16="http://schemas.microsoft.com/office/drawing/2014/main" id="{9F90891F-06EA-469B-AE2C-36A860D5AA01}"/>
              </a:ext>
            </a:extLst>
          </p:cNvPr>
          <p:cNvPicPr>
            <a:picLocks noChangeAspect="1"/>
          </p:cNvPicPr>
          <p:nvPr/>
        </p:nvPicPr>
        <p:blipFill>
          <a:blip r:embed="rId3"/>
          <a:stretch>
            <a:fillRect/>
          </a:stretch>
        </p:blipFill>
        <p:spPr>
          <a:xfrm>
            <a:off x="201168" y="1467697"/>
            <a:ext cx="8778240" cy="4872681"/>
          </a:xfrm>
          <a:prstGeom prst="rect">
            <a:avLst/>
          </a:prstGeom>
        </p:spPr>
      </p:pic>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marL="0" indent="0">
              <a:buNone/>
            </a:pPr>
            <a:r>
              <a:rPr lang="en-US" sz="1800" dirty="0">
                <a:solidFill>
                  <a:srgbClr val="FF0000"/>
                </a:solidFill>
              </a:rPr>
              <a:t>	</a:t>
            </a:r>
            <a:endParaRPr lang="en-US" sz="1800" dirty="0"/>
          </a:p>
          <a:p>
            <a:endParaRPr lang="en-US" sz="1800" dirty="0"/>
          </a:p>
          <a:p>
            <a:pPr marL="0" indent="0">
              <a:buNone/>
            </a:pPr>
            <a:endParaRPr lang="en-US" sz="12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86642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266700" y="148102"/>
            <a:ext cx="8115300" cy="880598"/>
          </a:xfrm>
        </p:spPr>
        <p:txBody>
          <a:bodyPr>
            <a:noAutofit/>
          </a:bodyPr>
          <a:lstStyle/>
          <a:p>
            <a:pPr algn="l"/>
            <a:r>
              <a:rPr lang="en-US" sz="2400" dirty="0"/>
              <a:t>Measure Consensus</a:t>
            </a:r>
            <a:br>
              <a:rPr lang="en-US" sz="2400" dirty="0"/>
            </a:br>
            <a:r>
              <a:rPr lang="en-US" sz="2400" dirty="0"/>
              <a:t>5.30 - Refrigerant Charge, Commercial</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839200" cy="5143500"/>
          </a:xfrm>
        </p:spPr>
        <p:txBody>
          <a:bodyPr>
            <a:normAutofit/>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BRO-RCx</a:t>
            </a:r>
          </a:p>
          <a:p>
            <a:pPr lvl="1"/>
            <a:r>
              <a:rPr lang="en-US" sz="1600" dirty="0"/>
              <a:t>Building Types: </a:t>
            </a:r>
            <a:r>
              <a:rPr lang="pt-BR" sz="1600" dirty="0"/>
              <a:t>Asm,Com,ECC,EPr,ERC,ESe,EUn,Hsp,Htl,MBT,MLI,Nrs,OfL, OfS,RFF,RSD,Rt3,RtL,RtS,SCn</a:t>
            </a:r>
          </a:p>
          <a:p>
            <a:pPr lvl="1"/>
            <a:r>
              <a:rPr lang="en-US" sz="1600" dirty="0"/>
              <a:t>Climate zones: </a:t>
            </a:r>
            <a:r>
              <a:rPr lang="en-US" sz="1500" dirty="0"/>
              <a:t>CZ01-CZ16</a:t>
            </a:r>
          </a:p>
          <a:p>
            <a:pPr lvl="1"/>
            <a:r>
              <a:rPr lang="en-US" sz="1600" dirty="0">
                <a:solidFill>
                  <a:schemeClr val="tx1"/>
                </a:solidFill>
              </a:rPr>
              <a:t>Norm Unit: Cap-Tons</a:t>
            </a:r>
          </a:p>
          <a:p>
            <a:pPr lvl="1"/>
            <a:r>
              <a:rPr lang="en-US" sz="1600" dirty="0">
                <a:solidFill>
                  <a:schemeClr val="tx1"/>
                </a:solidFill>
              </a:rPr>
              <a:t>Offerings include:</a:t>
            </a:r>
          </a:p>
          <a:p>
            <a:pPr lvl="2"/>
            <a:r>
              <a:rPr lang="en-US" sz="1400" dirty="0"/>
              <a:t>With TXV / With No TXV; Increase or Decrease of Refrigerant Charge</a:t>
            </a:r>
          </a:p>
          <a:p>
            <a:pPr marL="274320" lvl="1">
              <a:buClr>
                <a:srgbClr val="73B632"/>
              </a:buClr>
              <a:buSzPct val="85000"/>
              <a:buFont typeface="Wingdings 2"/>
              <a:buChar char=""/>
            </a:pPr>
            <a:r>
              <a:rPr lang="en-US" sz="2400" dirty="0">
                <a:solidFill>
                  <a:schemeClr val="tx1"/>
                </a:solidFill>
              </a:rPr>
              <a:t>Stage 1 Issues</a:t>
            </a:r>
          </a:p>
          <a:p>
            <a:pPr lvl="1"/>
            <a:r>
              <a:rPr lang="en-US" sz="1600" i="1" dirty="0">
                <a:solidFill>
                  <a:srgbClr val="0000CC"/>
                </a:solidFill>
              </a:rPr>
              <a:t>DEER 2020 Updates: Values come from DEER</a:t>
            </a:r>
            <a:endParaRPr lang="en-US" sz="1400" dirty="0">
              <a:solidFill>
                <a:srgbClr val="0000CC"/>
              </a:solidFill>
            </a:endParaRP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POUs</a:t>
            </a:r>
          </a:p>
          <a:p>
            <a:r>
              <a:rPr lang="en-US" sz="2400" dirty="0"/>
              <a:t>Stage 2 Issues</a:t>
            </a:r>
          </a:p>
          <a:p>
            <a:pPr lvl="1"/>
            <a:r>
              <a:rPr lang="en-US" sz="1600" i="1" dirty="0"/>
              <a:t>None.</a:t>
            </a:r>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spTree>
    <p:extLst>
      <p:ext uri="{BB962C8B-B14F-4D97-AF65-F5344CB8AC3E}">
        <p14:creationId xmlns:p14="http://schemas.microsoft.com/office/powerpoint/2010/main" val="365725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0810-97F5-4C02-A397-4CF5540F09A5}"/>
              </a:ext>
            </a:extLst>
          </p:cNvPr>
          <p:cNvSpPr>
            <a:spLocks noGrp="1"/>
          </p:cNvSpPr>
          <p:nvPr>
            <p:ph type="title"/>
          </p:nvPr>
        </p:nvSpPr>
        <p:spPr>
          <a:xfrm>
            <a:off x="304800" y="345947"/>
            <a:ext cx="8534400" cy="680425"/>
          </a:xfrm>
        </p:spPr>
        <p:txBody>
          <a:bodyPr>
            <a:normAutofit/>
          </a:bodyPr>
          <a:lstStyle/>
          <a:p>
            <a:r>
              <a:rPr lang="en-US" dirty="0"/>
              <a:t>Measure Affirmation</a:t>
            </a:r>
          </a:p>
        </p:txBody>
      </p:sp>
      <p:sp>
        <p:nvSpPr>
          <p:cNvPr id="3" name="Date Placeholder 2">
            <a:extLst>
              <a:ext uri="{FF2B5EF4-FFF2-40B4-BE49-F238E27FC236}">
                <a16:creationId xmlns:a16="http://schemas.microsoft.com/office/drawing/2014/main" id="{BF8DD51B-86F2-4207-975A-78373DE181A1}"/>
              </a:ext>
            </a:extLst>
          </p:cNvPr>
          <p:cNvSpPr>
            <a:spLocks noGrp="1"/>
          </p:cNvSpPr>
          <p:nvPr>
            <p:ph type="dt" sz="half" idx="10"/>
          </p:nvPr>
        </p:nvSpPr>
        <p:spPr/>
        <p:txBody>
          <a:bodyPr/>
          <a:lstStyle/>
          <a:p>
            <a:fld id="{13B275FC-95AE-5F43-84DE-7325704F4380}" type="datetime1">
              <a:rPr lang="en-US" smtClean="0"/>
              <a:t>3/28/2019</a:t>
            </a:fld>
            <a:endParaRPr lang="en-US"/>
          </a:p>
        </p:txBody>
      </p:sp>
      <p:sp>
        <p:nvSpPr>
          <p:cNvPr id="4" name="Footer Placeholder 3">
            <a:extLst>
              <a:ext uri="{FF2B5EF4-FFF2-40B4-BE49-F238E27FC236}">
                <a16:creationId xmlns:a16="http://schemas.microsoft.com/office/drawing/2014/main" id="{2495DC55-1710-43F1-8CBC-63E25F29507A}"/>
              </a:ext>
            </a:extLst>
          </p:cNvPr>
          <p:cNvSpPr>
            <a:spLocks noGrp="1"/>
          </p:cNvSpPr>
          <p:nvPr>
            <p:ph type="ftr" sz="quarter" idx="11"/>
          </p:nvPr>
        </p:nvSpPr>
        <p:spPr/>
        <p:txBody>
          <a:bodyPr/>
          <a:lstStyle/>
          <a:p>
            <a:pPr lvl="0">
              <a:defRPr/>
            </a:pPr>
            <a:r>
              <a:rPr lang="en-US" dirty="0"/>
              <a:t>Measure Affirmation</a:t>
            </a:r>
          </a:p>
        </p:txBody>
      </p:sp>
      <p:sp>
        <p:nvSpPr>
          <p:cNvPr id="5" name="Slide Number Placeholder 4">
            <a:extLst>
              <a:ext uri="{FF2B5EF4-FFF2-40B4-BE49-F238E27FC236}">
                <a16:creationId xmlns:a16="http://schemas.microsoft.com/office/drawing/2014/main" id="{7165B708-CCE2-4AC2-8C81-B01EE79859F8}"/>
              </a:ext>
            </a:extLst>
          </p:cNvPr>
          <p:cNvSpPr>
            <a:spLocks noGrp="1"/>
          </p:cNvSpPr>
          <p:nvPr>
            <p:ph type="sldNum" sz="quarter" idx="12"/>
          </p:nvPr>
        </p:nvSpPr>
        <p:spPr/>
        <p:txBody>
          <a:bodyPr/>
          <a:lstStyle/>
          <a:p>
            <a:fld id="{909A63E0-9C55-41FE-BE94-C73968ED251E}" type="slidenum">
              <a:rPr lang="en-US" smtClean="0"/>
              <a:pPr/>
              <a:t>3</a:t>
            </a:fld>
            <a:endParaRPr lang="en-US"/>
          </a:p>
        </p:txBody>
      </p:sp>
      <p:sp>
        <p:nvSpPr>
          <p:cNvPr id="6" name="Content Placeholder 5">
            <a:extLst>
              <a:ext uri="{FF2B5EF4-FFF2-40B4-BE49-F238E27FC236}">
                <a16:creationId xmlns:a16="http://schemas.microsoft.com/office/drawing/2014/main" id="{4E319277-E1F7-41AE-BCC4-98063417760F}"/>
              </a:ext>
            </a:extLst>
          </p:cNvPr>
          <p:cNvSpPr>
            <a:spLocks noGrp="1"/>
          </p:cNvSpPr>
          <p:nvPr>
            <p:ph sz="quarter" idx="1"/>
          </p:nvPr>
        </p:nvSpPr>
        <p:spPr>
          <a:xfrm>
            <a:off x="301752" y="1527048"/>
            <a:ext cx="8613648" cy="4572000"/>
          </a:xfrm>
        </p:spPr>
        <p:txBody>
          <a:bodyPr>
            <a:normAutofit/>
          </a:bodyPr>
          <a:lstStyle/>
          <a:p>
            <a:pPr marL="0" indent="-457200">
              <a:buNone/>
            </a:pPr>
            <a:r>
              <a:rPr lang="en-US" sz="3200" i="1" dirty="0"/>
              <a:t>“Cal TF affirms the subcommittee recommendations regarding ‘Stage 1 Issues’ for various Measures.”</a:t>
            </a:r>
          </a:p>
        </p:txBody>
      </p:sp>
      <p:sp>
        <p:nvSpPr>
          <p:cNvPr id="8" name="Content Placeholder 5">
            <a:extLst>
              <a:ext uri="{FF2B5EF4-FFF2-40B4-BE49-F238E27FC236}">
                <a16:creationId xmlns:a16="http://schemas.microsoft.com/office/drawing/2014/main" id="{ECF62F42-F226-4CB8-8FA2-9A359CD87054}"/>
              </a:ext>
            </a:extLst>
          </p:cNvPr>
          <p:cNvSpPr txBox="1">
            <a:spLocks/>
          </p:cNvSpPr>
          <p:nvPr/>
        </p:nvSpPr>
        <p:spPr>
          <a:xfrm>
            <a:off x="0" y="3276608"/>
            <a:ext cx="9144000" cy="2822440"/>
          </a:xfrm>
          <a:prstGeom prst="rect">
            <a:avLst/>
          </a:prstGeom>
        </p:spPr>
        <p:txBody>
          <a:bodyPr vert="horz" numCol="2" spcCol="0">
            <a:noAutofit/>
          </a:bodyPr>
          <a:lstStyle>
            <a:lvl1pPr marL="274320" indent="-274320" algn="l" rtl="0" eaLnBrk="1" latinLnBrk="0" hangingPunct="1">
              <a:spcBef>
                <a:spcPct val="20000"/>
              </a:spcBef>
              <a:buClr>
                <a:srgbClr val="73B632"/>
              </a:buClr>
              <a:buSzPct val="85000"/>
              <a:buFont typeface="Wingdings 2"/>
              <a:buChar char=""/>
              <a:defRPr kumimoji="0" sz="2700" kern="1200">
                <a:solidFill>
                  <a:schemeClr val="tx1"/>
                </a:solidFill>
                <a:latin typeface="Arial"/>
                <a:ea typeface="+mn-ea"/>
                <a:cs typeface="Arial"/>
              </a:defRPr>
            </a:lvl1pPr>
            <a:lvl2pPr marL="548640" indent="-274320" algn="l" rtl="0" eaLnBrk="1" latinLnBrk="0" hangingPunct="1">
              <a:spcBef>
                <a:spcPct val="20000"/>
              </a:spcBef>
              <a:buClr>
                <a:schemeClr val="accent2"/>
              </a:buClr>
              <a:buSzPct val="70000"/>
              <a:buFont typeface="Wingdings" charset="2"/>
              <a:buChar char="q"/>
              <a:defRPr kumimoji="0" sz="2200" kern="1200">
                <a:solidFill>
                  <a:schemeClr val="tx2"/>
                </a:solidFill>
                <a:latin typeface="Arial"/>
                <a:ea typeface="+mn-ea"/>
                <a:cs typeface="Arial"/>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a:ea typeface="+mn-ea"/>
                <a:cs typeface="Arial"/>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a:ea typeface="+mn-ea"/>
                <a:cs typeface="Arial"/>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a:ea typeface="+mn-ea"/>
                <a:cs typeface="Arial"/>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68630" indent="-285750">
              <a:spcBef>
                <a:spcPts val="0"/>
              </a:spcBef>
            </a:pPr>
            <a:r>
              <a:rPr lang="en-US" sz="1400" dirty="0"/>
              <a:t>2.20, Conveyor Broiler, Commercial</a:t>
            </a:r>
          </a:p>
          <a:p>
            <a:pPr marL="468630" indent="-285750">
              <a:spcBef>
                <a:spcPts val="0"/>
              </a:spcBef>
            </a:pPr>
            <a:r>
              <a:rPr lang="en-US" sz="1400" dirty="0"/>
              <a:t>2.21, Refrigerated Chef Bases</a:t>
            </a:r>
          </a:p>
          <a:p>
            <a:pPr marL="468630" indent="-285750">
              <a:spcBef>
                <a:spcPts val="0"/>
              </a:spcBef>
            </a:pPr>
            <a:r>
              <a:rPr lang="en-US" sz="1400" dirty="0"/>
              <a:t>7.13, Under Counter Type Dishwasher, Commercial</a:t>
            </a:r>
          </a:p>
          <a:p>
            <a:pPr marL="468630" indent="-285750">
              <a:spcBef>
                <a:spcPts val="0"/>
              </a:spcBef>
            </a:pPr>
            <a:r>
              <a:rPr lang="en-US" sz="1400" dirty="0"/>
              <a:t>7.36, Gas Dryer Modulating Valve, Commercial</a:t>
            </a:r>
          </a:p>
          <a:p>
            <a:pPr marL="468630" indent="-285750">
              <a:spcBef>
                <a:spcPts val="0"/>
              </a:spcBef>
            </a:pPr>
            <a:r>
              <a:rPr lang="en-US" sz="1400" dirty="0"/>
              <a:t>6.29, Flow Control Valve, Res &amp; Non-Res</a:t>
            </a:r>
          </a:p>
          <a:p>
            <a:pPr marL="468630" indent="-285750">
              <a:spcBef>
                <a:spcPts val="0"/>
              </a:spcBef>
            </a:pPr>
            <a:r>
              <a:rPr lang="en-US" sz="1400" dirty="0"/>
              <a:t>6.30, Dual Set Point Boiler Control for MF Space Heating</a:t>
            </a:r>
          </a:p>
          <a:p>
            <a:pPr marL="468630" indent="-285750">
              <a:spcBef>
                <a:spcPts val="0"/>
              </a:spcBef>
            </a:pPr>
            <a:r>
              <a:rPr lang="en-US" sz="1400" dirty="0"/>
              <a:t>5.06, Demand Controlled Ventilation for Single Zone Packaged HVAC</a:t>
            </a:r>
          </a:p>
          <a:p>
            <a:pPr marL="468630" indent="-285750">
              <a:spcBef>
                <a:spcPts val="0"/>
              </a:spcBef>
            </a:pPr>
            <a:r>
              <a:rPr lang="en-US" sz="1400" dirty="0"/>
              <a:t>5.49, Enhanced Ventilation for Packaged HVAC with Gas Heating or Packaged Heat Pump</a:t>
            </a:r>
          </a:p>
          <a:p>
            <a:pPr marL="468630" indent="-285750">
              <a:spcBef>
                <a:spcPts val="0"/>
              </a:spcBef>
            </a:pPr>
            <a:r>
              <a:rPr lang="en-US" sz="1400" dirty="0"/>
              <a:t>5.56, Single Package Vertical Heat Pump, K-12 and Community Colleges</a:t>
            </a:r>
          </a:p>
          <a:p>
            <a:pPr marL="468630" indent="-285750">
              <a:spcBef>
                <a:spcPts val="0"/>
              </a:spcBef>
            </a:pPr>
            <a:r>
              <a:rPr lang="en-US" sz="1400" dirty="0"/>
              <a:t>5.30, Refrigerant Charge, Commercial</a:t>
            </a:r>
          </a:p>
          <a:p>
            <a:pPr marL="468630" indent="-285750">
              <a:spcBef>
                <a:spcPts val="0"/>
              </a:spcBef>
            </a:pPr>
            <a:r>
              <a:rPr lang="en-US" sz="1400" dirty="0"/>
              <a:t>5.31, Evaporator Coil Cleaning, Commercial</a:t>
            </a:r>
          </a:p>
          <a:p>
            <a:pPr marL="468630" indent="-285750">
              <a:spcBef>
                <a:spcPts val="0"/>
              </a:spcBef>
            </a:pPr>
            <a:r>
              <a:rPr lang="en-US" sz="1400" dirty="0"/>
              <a:t>5.32, Condenser Coil Cleaning, Commercial</a:t>
            </a:r>
          </a:p>
          <a:p>
            <a:pPr marL="468630" indent="-285750">
              <a:spcBef>
                <a:spcPts val="0"/>
              </a:spcBef>
            </a:pPr>
            <a:r>
              <a:rPr lang="en-US" sz="1400" dirty="0"/>
              <a:t>5.10f, Brushless Fan Motor Replacement, Residential</a:t>
            </a:r>
          </a:p>
          <a:p>
            <a:pPr marL="468630" indent="-285750">
              <a:spcBef>
                <a:spcPts val="0"/>
              </a:spcBef>
            </a:pPr>
            <a:r>
              <a:rPr lang="en-US" sz="1400" dirty="0"/>
              <a:t>5.13, Fan Delay Controller for Air Conditioner, Residential</a:t>
            </a:r>
          </a:p>
          <a:p>
            <a:pPr marL="468630" indent="-285750">
              <a:spcBef>
                <a:spcPts val="0"/>
              </a:spcBef>
            </a:pPr>
            <a:r>
              <a:rPr lang="en-US" sz="1400" dirty="0"/>
              <a:t>9.01, Pool Cover, Commercial</a:t>
            </a:r>
          </a:p>
        </p:txBody>
      </p:sp>
      <p:cxnSp>
        <p:nvCxnSpPr>
          <p:cNvPr id="9" name="Straight Connector 8">
            <a:extLst>
              <a:ext uri="{FF2B5EF4-FFF2-40B4-BE49-F238E27FC236}">
                <a16:creationId xmlns:a16="http://schemas.microsoft.com/office/drawing/2014/main" id="{0F950739-F4FF-4AE2-8E32-1BDDFA1EA034}"/>
              </a:ext>
            </a:extLst>
          </p:cNvPr>
          <p:cNvCxnSpPr/>
          <p:nvPr/>
        </p:nvCxnSpPr>
        <p:spPr>
          <a:xfrm>
            <a:off x="571500" y="3200400"/>
            <a:ext cx="8077200"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369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153629" y="145774"/>
            <a:ext cx="8115300" cy="880598"/>
          </a:xfrm>
        </p:spPr>
        <p:txBody>
          <a:bodyPr>
            <a:noAutofit/>
          </a:bodyPr>
          <a:lstStyle/>
          <a:p>
            <a:pPr algn="l"/>
            <a:r>
              <a:rPr lang="en-US" sz="2400" dirty="0"/>
              <a:t>Refrigerant Charge, Condenser Coil Cleaning, and Evaporator Coil Cleaning, Commercial</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839200" cy="5143500"/>
          </a:xfrm>
        </p:spPr>
        <p:txBody>
          <a:bodyPr>
            <a:normAutofit/>
          </a:bodyPr>
          <a:lstStyle/>
          <a:p>
            <a:pPr marL="274320" lvl="1">
              <a:buClr>
                <a:srgbClr val="73B632"/>
              </a:buClr>
              <a:buSzPct val="85000"/>
              <a:buFont typeface="Wingdings 2"/>
              <a:buChar char=""/>
            </a:pPr>
            <a:r>
              <a:rPr lang="en-US" sz="2400" dirty="0">
                <a:solidFill>
                  <a:schemeClr val="tx1"/>
                </a:solidFill>
              </a:rPr>
              <a:t>Savings</a:t>
            </a:r>
          </a:p>
          <a:p>
            <a:pPr marL="274320" lvl="1">
              <a:buClr>
                <a:srgbClr val="73B632"/>
              </a:buClr>
              <a:buSzPct val="85000"/>
              <a:buFont typeface="Wingdings 2"/>
              <a:buChar char=""/>
            </a:pPr>
            <a:endParaRPr lang="en-US" sz="1600" i="1" dirty="0"/>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9" name="Picture 8">
            <a:extLst>
              <a:ext uri="{FF2B5EF4-FFF2-40B4-BE49-F238E27FC236}">
                <a16:creationId xmlns:a16="http://schemas.microsoft.com/office/drawing/2014/main" id="{ADF4D31E-1D9C-4DB2-941F-D5B9D1AA2900}"/>
              </a:ext>
            </a:extLst>
          </p:cNvPr>
          <p:cNvPicPr>
            <a:picLocks noChangeAspect="1"/>
          </p:cNvPicPr>
          <p:nvPr/>
        </p:nvPicPr>
        <p:blipFill>
          <a:blip r:embed="rId3"/>
          <a:stretch>
            <a:fillRect/>
          </a:stretch>
        </p:blipFill>
        <p:spPr>
          <a:xfrm>
            <a:off x="1712308" y="1519036"/>
            <a:ext cx="6479191" cy="4824947"/>
          </a:xfrm>
          <a:prstGeom prst="rect">
            <a:avLst/>
          </a:prstGeom>
        </p:spPr>
      </p:pic>
    </p:spTree>
    <p:extLst>
      <p:ext uri="{BB962C8B-B14F-4D97-AF65-F5344CB8AC3E}">
        <p14:creationId xmlns:p14="http://schemas.microsoft.com/office/powerpoint/2010/main" val="1851757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31</a:t>
            </a:fld>
            <a:endParaRPr lang="en-US"/>
          </a:p>
        </p:txBody>
      </p:sp>
      <p:sp>
        <p:nvSpPr>
          <p:cNvPr id="10" name="Title 1">
            <a:extLst>
              <a:ext uri="{FF2B5EF4-FFF2-40B4-BE49-F238E27FC236}">
                <a16:creationId xmlns:a16="http://schemas.microsoft.com/office/drawing/2014/main" id="{5746186D-DC8E-468D-AFF8-E37D23AE5696}"/>
              </a:ext>
            </a:extLst>
          </p:cNvPr>
          <p:cNvSpPr>
            <a:spLocks noGrp="1"/>
          </p:cNvSpPr>
          <p:nvPr>
            <p:ph type="title"/>
          </p:nvPr>
        </p:nvSpPr>
        <p:spPr>
          <a:xfrm>
            <a:off x="266700" y="148102"/>
            <a:ext cx="8115300" cy="880598"/>
          </a:xfrm>
        </p:spPr>
        <p:txBody>
          <a:bodyPr>
            <a:noAutofit/>
          </a:bodyPr>
          <a:lstStyle/>
          <a:p>
            <a:pPr algn="l"/>
            <a:r>
              <a:rPr lang="en-US" sz="2400" dirty="0"/>
              <a:t>Measure Consensus</a:t>
            </a:r>
            <a:br>
              <a:rPr lang="en-US" sz="2400" dirty="0"/>
            </a:br>
            <a:r>
              <a:rPr lang="en-US" sz="2400" dirty="0"/>
              <a:t>5.30 - Refrigerant Charge, Commercial</a:t>
            </a:r>
          </a:p>
        </p:txBody>
      </p:sp>
      <p:pic>
        <p:nvPicPr>
          <p:cNvPr id="11" name="Picture 10">
            <a:extLst>
              <a:ext uri="{FF2B5EF4-FFF2-40B4-BE49-F238E27FC236}">
                <a16:creationId xmlns:a16="http://schemas.microsoft.com/office/drawing/2014/main" id="{F3FFC67D-4A49-44AF-9DB8-C8F8B27C632D}"/>
              </a:ext>
            </a:extLst>
          </p:cNvPr>
          <p:cNvPicPr>
            <a:picLocks noChangeAspect="1"/>
          </p:cNvPicPr>
          <p:nvPr/>
        </p:nvPicPr>
        <p:blipFill>
          <a:blip r:embed="rId3"/>
          <a:stretch>
            <a:fillRect/>
          </a:stretch>
        </p:blipFill>
        <p:spPr>
          <a:xfrm>
            <a:off x="362712" y="1371117"/>
            <a:ext cx="8412480" cy="5477358"/>
          </a:xfrm>
          <a:prstGeom prst="rect">
            <a:avLst/>
          </a:prstGeom>
        </p:spPr>
      </p:pic>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marL="0" indent="0">
              <a:buNone/>
            </a:pPr>
            <a:r>
              <a:rPr lang="en-US" sz="1800" dirty="0">
                <a:solidFill>
                  <a:srgbClr val="FF0000"/>
                </a:solidFill>
              </a:rPr>
              <a:t>	</a:t>
            </a:r>
            <a:endParaRPr lang="en-US" sz="1800" dirty="0"/>
          </a:p>
          <a:p>
            <a:endParaRPr lang="en-US" sz="1800" dirty="0"/>
          </a:p>
          <a:p>
            <a:pPr marL="0" indent="0">
              <a:buNone/>
            </a:pPr>
            <a:endParaRPr lang="en-US" sz="1200" dirty="0"/>
          </a:p>
          <a:p>
            <a:endParaRPr lang="en-US" sz="1800" dirty="0"/>
          </a:p>
          <a:p>
            <a:endParaRPr lang="en-US" sz="1800" dirty="0"/>
          </a:p>
          <a:p>
            <a:endParaRPr lang="en-US" sz="1800" dirty="0"/>
          </a:p>
        </p:txBody>
      </p:sp>
    </p:spTree>
    <p:extLst>
      <p:ext uri="{BB962C8B-B14F-4D97-AF65-F5344CB8AC3E}">
        <p14:creationId xmlns:p14="http://schemas.microsoft.com/office/powerpoint/2010/main" val="3713790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266700" y="148102"/>
            <a:ext cx="8115300" cy="880598"/>
          </a:xfrm>
        </p:spPr>
        <p:txBody>
          <a:bodyPr>
            <a:noAutofit/>
          </a:bodyPr>
          <a:lstStyle/>
          <a:p>
            <a:pPr algn="l"/>
            <a:r>
              <a:rPr lang="en-US" sz="2400" dirty="0"/>
              <a:t>Measure Consensus</a:t>
            </a:r>
            <a:br>
              <a:rPr lang="en-US" sz="2400" dirty="0"/>
            </a:br>
            <a:r>
              <a:rPr lang="en-US" sz="2400" dirty="0"/>
              <a:t>5.31 - Evaporator Coil Cleaning, Commercial</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839200" cy="5143500"/>
          </a:xfrm>
        </p:spPr>
        <p:txBody>
          <a:bodyPr>
            <a:normAutofit/>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BRO-RCx</a:t>
            </a:r>
          </a:p>
          <a:p>
            <a:pPr lvl="1"/>
            <a:r>
              <a:rPr lang="en-US" sz="1600" dirty="0"/>
              <a:t>Building Types: </a:t>
            </a:r>
            <a:r>
              <a:rPr lang="pt-BR" sz="1600" dirty="0"/>
              <a:t>Asm,Com,ECC,EPr,ERC,ESe,EUn,Hsp,Htl,MBT,MLI,Nrs,OfL, OfS,RFF,RSD,Rt3,RtL,RtS,SCn</a:t>
            </a:r>
          </a:p>
          <a:p>
            <a:pPr lvl="1"/>
            <a:r>
              <a:rPr lang="en-US" sz="1600" dirty="0"/>
              <a:t>Climate zones: </a:t>
            </a:r>
            <a:r>
              <a:rPr lang="en-US" sz="1500" dirty="0"/>
              <a:t>CZ01-CZ16</a:t>
            </a:r>
          </a:p>
          <a:p>
            <a:pPr lvl="1"/>
            <a:r>
              <a:rPr lang="en-US" sz="1600" dirty="0">
                <a:solidFill>
                  <a:schemeClr val="tx1"/>
                </a:solidFill>
              </a:rPr>
              <a:t>Norm Unit: Cap-Tons</a:t>
            </a:r>
          </a:p>
          <a:p>
            <a:pPr lvl="1"/>
            <a:r>
              <a:rPr lang="en-US" sz="1600" dirty="0">
                <a:solidFill>
                  <a:schemeClr val="tx1"/>
                </a:solidFill>
              </a:rPr>
              <a:t>Offerings include:</a:t>
            </a:r>
          </a:p>
          <a:p>
            <a:pPr lvl="2"/>
            <a:r>
              <a:rPr lang="en-US" sz="1400" dirty="0"/>
              <a:t>With TXV / With No TXV; Increase or Decrease of Refrigerant Charge</a:t>
            </a:r>
          </a:p>
          <a:p>
            <a:pPr marL="274320" lvl="1">
              <a:buClr>
                <a:srgbClr val="73B632"/>
              </a:buClr>
              <a:buSzPct val="85000"/>
              <a:buFont typeface="Wingdings 2"/>
              <a:buChar char=""/>
            </a:pPr>
            <a:r>
              <a:rPr lang="en-US" sz="2400" dirty="0">
                <a:solidFill>
                  <a:schemeClr val="tx1"/>
                </a:solidFill>
              </a:rPr>
              <a:t>Stage 1 Issues</a:t>
            </a:r>
          </a:p>
          <a:p>
            <a:pPr lvl="1"/>
            <a:r>
              <a:rPr lang="en-US" sz="1600" i="1" dirty="0">
                <a:solidFill>
                  <a:srgbClr val="0000CC"/>
                </a:solidFill>
              </a:rPr>
              <a:t>DEER 2020 Updates: Values come from DEER</a:t>
            </a:r>
          </a:p>
          <a:p>
            <a:pPr lvl="2"/>
            <a:r>
              <a:rPr lang="en-US" sz="1400" dirty="0">
                <a:solidFill>
                  <a:srgbClr val="0000CC"/>
                </a:solidFill>
              </a:rPr>
              <a:t>25% of Refrigerant Charge Adjustment savings from DEER are non-RCA</a:t>
            </a:r>
          </a:p>
          <a:p>
            <a:pPr lvl="2"/>
            <a:r>
              <a:rPr lang="en-US" sz="1400" dirty="0">
                <a:solidFill>
                  <a:srgbClr val="0000CC"/>
                </a:solidFill>
              </a:rPr>
              <a:t>25% of non-RCA are Evaporator Coil Cleaning</a:t>
            </a: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POUs</a:t>
            </a:r>
          </a:p>
          <a:p>
            <a:r>
              <a:rPr lang="en-US" sz="2400" dirty="0"/>
              <a:t>Stage 2 Issues</a:t>
            </a:r>
          </a:p>
          <a:p>
            <a:pPr lvl="1"/>
            <a:r>
              <a:rPr lang="en-US" sz="1600" i="1" dirty="0"/>
              <a:t>None.</a:t>
            </a:r>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spTree>
    <p:extLst>
      <p:ext uri="{BB962C8B-B14F-4D97-AF65-F5344CB8AC3E}">
        <p14:creationId xmlns:p14="http://schemas.microsoft.com/office/powerpoint/2010/main" val="2956493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33</a:t>
            </a:fld>
            <a:endParaRPr lang="en-US"/>
          </a:p>
        </p:txBody>
      </p:sp>
      <p:sp>
        <p:nvSpPr>
          <p:cNvPr id="10" name="Title 1">
            <a:extLst>
              <a:ext uri="{FF2B5EF4-FFF2-40B4-BE49-F238E27FC236}">
                <a16:creationId xmlns:a16="http://schemas.microsoft.com/office/drawing/2014/main" id="{5746186D-DC8E-468D-AFF8-E37D23AE5696}"/>
              </a:ext>
            </a:extLst>
          </p:cNvPr>
          <p:cNvSpPr>
            <a:spLocks noGrp="1"/>
          </p:cNvSpPr>
          <p:nvPr>
            <p:ph type="title"/>
          </p:nvPr>
        </p:nvSpPr>
        <p:spPr>
          <a:xfrm>
            <a:off x="266700" y="148102"/>
            <a:ext cx="8115300" cy="880598"/>
          </a:xfrm>
        </p:spPr>
        <p:txBody>
          <a:bodyPr>
            <a:noAutofit/>
          </a:bodyPr>
          <a:lstStyle/>
          <a:p>
            <a:pPr algn="l"/>
            <a:r>
              <a:rPr lang="en-US" sz="2400" dirty="0"/>
              <a:t>Measure Consensus</a:t>
            </a:r>
            <a:br>
              <a:rPr lang="en-US" sz="2400" dirty="0"/>
            </a:br>
            <a:r>
              <a:rPr lang="en-US" sz="2400" dirty="0"/>
              <a:t>5.31 - Evaporator Coil Cleaning, Commercial</a:t>
            </a:r>
          </a:p>
        </p:txBody>
      </p:sp>
      <p:pic>
        <p:nvPicPr>
          <p:cNvPr id="2" name="Picture 1">
            <a:extLst>
              <a:ext uri="{FF2B5EF4-FFF2-40B4-BE49-F238E27FC236}">
                <a16:creationId xmlns:a16="http://schemas.microsoft.com/office/drawing/2014/main" id="{F152C325-71BB-4183-8B37-9CF75D04E13F}"/>
              </a:ext>
            </a:extLst>
          </p:cNvPr>
          <p:cNvPicPr>
            <a:picLocks noChangeAspect="1"/>
          </p:cNvPicPr>
          <p:nvPr/>
        </p:nvPicPr>
        <p:blipFill>
          <a:blip r:embed="rId3"/>
          <a:stretch>
            <a:fillRect/>
          </a:stretch>
        </p:blipFill>
        <p:spPr>
          <a:xfrm>
            <a:off x="362712" y="1371117"/>
            <a:ext cx="8412480" cy="5477358"/>
          </a:xfrm>
          <a:prstGeom prst="rect">
            <a:avLst/>
          </a:prstGeom>
        </p:spPr>
      </p:pic>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marL="0" indent="0">
              <a:buNone/>
            </a:pPr>
            <a:r>
              <a:rPr lang="en-US" sz="1800" dirty="0">
                <a:solidFill>
                  <a:srgbClr val="FF0000"/>
                </a:solidFill>
              </a:rPr>
              <a:t>	</a:t>
            </a:r>
            <a:endParaRPr lang="en-US" sz="1800" dirty="0"/>
          </a:p>
          <a:p>
            <a:endParaRPr lang="en-US" sz="1800" dirty="0"/>
          </a:p>
          <a:p>
            <a:pPr marL="0" indent="0">
              <a:buNone/>
            </a:pPr>
            <a:endParaRPr lang="en-US" sz="1200" dirty="0"/>
          </a:p>
          <a:p>
            <a:endParaRPr lang="en-US" sz="1800" dirty="0"/>
          </a:p>
          <a:p>
            <a:endParaRPr lang="en-US" sz="1800" dirty="0"/>
          </a:p>
          <a:p>
            <a:endParaRPr lang="en-US" sz="1800" dirty="0"/>
          </a:p>
        </p:txBody>
      </p:sp>
    </p:spTree>
    <p:extLst>
      <p:ext uri="{BB962C8B-B14F-4D97-AF65-F5344CB8AC3E}">
        <p14:creationId xmlns:p14="http://schemas.microsoft.com/office/powerpoint/2010/main" val="2121608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266700" y="148102"/>
            <a:ext cx="8115300" cy="880598"/>
          </a:xfrm>
        </p:spPr>
        <p:txBody>
          <a:bodyPr>
            <a:noAutofit/>
          </a:bodyPr>
          <a:lstStyle/>
          <a:p>
            <a:pPr algn="l"/>
            <a:r>
              <a:rPr lang="en-US" sz="2400" dirty="0"/>
              <a:t>Measure Consensus</a:t>
            </a:r>
            <a:br>
              <a:rPr lang="en-US" sz="2400" dirty="0"/>
            </a:br>
            <a:r>
              <a:rPr lang="en-US" sz="2400" dirty="0"/>
              <a:t>5.32 - Condenser Coil Cleaning, Commercial</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839200" cy="5143500"/>
          </a:xfrm>
        </p:spPr>
        <p:txBody>
          <a:bodyPr>
            <a:normAutofit/>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BRO-RCx</a:t>
            </a:r>
          </a:p>
          <a:p>
            <a:pPr lvl="1"/>
            <a:r>
              <a:rPr lang="en-US" sz="1600" dirty="0"/>
              <a:t>Building Types: </a:t>
            </a:r>
            <a:r>
              <a:rPr lang="pt-BR" sz="1600" dirty="0"/>
              <a:t>Asm,Com,ECC,EPr,ERC,ESe,EUn,Hsp,Htl,MBT,MLI,Nrs,OfL, OfS,RFF,RSD,Rt3,RtL,RtS,SCn</a:t>
            </a:r>
          </a:p>
          <a:p>
            <a:pPr lvl="1"/>
            <a:r>
              <a:rPr lang="en-US" sz="1600" dirty="0"/>
              <a:t>Climate zones: </a:t>
            </a:r>
            <a:r>
              <a:rPr lang="en-US" sz="1500" dirty="0"/>
              <a:t>CZ01-CZ16</a:t>
            </a:r>
          </a:p>
          <a:p>
            <a:pPr lvl="1"/>
            <a:r>
              <a:rPr lang="en-US" sz="1600" dirty="0">
                <a:solidFill>
                  <a:schemeClr val="tx1"/>
                </a:solidFill>
              </a:rPr>
              <a:t>Norm Unit: Cap-Tons</a:t>
            </a:r>
          </a:p>
          <a:p>
            <a:pPr lvl="1"/>
            <a:r>
              <a:rPr lang="en-US" sz="1600" dirty="0">
                <a:solidFill>
                  <a:schemeClr val="tx1"/>
                </a:solidFill>
              </a:rPr>
              <a:t>Offerings include:</a:t>
            </a:r>
          </a:p>
          <a:p>
            <a:pPr lvl="2"/>
            <a:r>
              <a:rPr lang="en-US" sz="1400" dirty="0"/>
              <a:t>With TXV / With No TXV; Increase or Decrease of Refrigerant Charge</a:t>
            </a:r>
          </a:p>
          <a:p>
            <a:pPr marL="274320" lvl="1">
              <a:buClr>
                <a:srgbClr val="73B632"/>
              </a:buClr>
              <a:buSzPct val="85000"/>
              <a:buFont typeface="Wingdings 2"/>
              <a:buChar char=""/>
            </a:pPr>
            <a:r>
              <a:rPr lang="en-US" sz="2400" dirty="0">
                <a:solidFill>
                  <a:schemeClr val="tx1"/>
                </a:solidFill>
              </a:rPr>
              <a:t>Stage 1 Issues</a:t>
            </a:r>
          </a:p>
          <a:p>
            <a:pPr lvl="1"/>
            <a:r>
              <a:rPr lang="en-US" sz="1600" i="1" dirty="0">
                <a:solidFill>
                  <a:srgbClr val="0000CC"/>
                </a:solidFill>
              </a:rPr>
              <a:t>DEER 2020 Updates: Values come from DEER</a:t>
            </a:r>
          </a:p>
          <a:p>
            <a:pPr lvl="2"/>
            <a:r>
              <a:rPr lang="en-US" sz="1400" dirty="0">
                <a:solidFill>
                  <a:srgbClr val="0000CC"/>
                </a:solidFill>
              </a:rPr>
              <a:t>25% of Refrigerant Charge Adjustment savings from DEER are non-RCA</a:t>
            </a:r>
          </a:p>
          <a:p>
            <a:pPr lvl="2"/>
            <a:r>
              <a:rPr lang="en-US" sz="1400" dirty="0">
                <a:solidFill>
                  <a:srgbClr val="0000CC"/>
                </a:solidFill>
              </a:rPr>
              <a:t>50% of non-RCA are Condenser Coil Cleaning</a:t>
            </a: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POUs</a:t>
            </a:r>
          </a:p>
          <a:p>
            <a:r>
              <a:rPr lang="en-US" sz="2400" dirty="0"/>
              <a:t>Stage 2 Issues</a:t>
            </a:r>
          </a:p>
          <a:p>
            <a:pPr lvl="1"/>
            <a:r>
              <a:rPr lang="en-US" sz="1600" i="1" dirty="0"/>
              <a:t>None.</a:t>
            </a:r>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spTree>
    <p:extLst>
      <p:ext uri="{BB962C8B-B14F-4D97-AF65-F5344CB8AC3E}">
        <p14:creationId xmlns:p14="http://schemas.microsoft.com/office/powerpoint/2010/main" val="2440286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35</a:t>
            </a:fld>
            <a:endParaRPr lang="en-US"/>
          </a:p>
        </p:txBody>
      </p:sp>
      <p:sp>
        <p:nvSpPr>
          <p:cNvPr id="10" name="Title 1">
            <a:extLst>
              <a:ext uri="{FF2B5EF4-FFF2-40B4-BE49-F238E27FC236}">
                <a16:creationId xmlns:a16="http://schemas.microsoft.com/office/drawing/2014/main" id="{5746186D-DC8E-468D-AFF8-E37D23AE5696}"/>
              </a:ext>
            </a:extLst>
          </p:cNvPr>
          <p:cNvSpPr>
            <a:spLocks noGrp="1"/>
          </p:cNvSpPr>
          <p:nvPr>
            <p:ph type="title"/>
          </p:nvPr>
        </p:nvSpPr>
        <p:spPr>
          <a:xfrm>
            <a:off x="266700" y="148102"/>
            <a:ext cx="8115300" cy="880598"/>
          </a:xfrm>
        </p:spPr>
        <p:txBody>
          <a:bodyPr>
            <a:noAutofit/>
          </a:bodyPr>
          <a:lstStyle/>
          <a:p>
            <a:pPr algn="l"/>
            <a:r>
              <a:rPr lang="en-US" sz="2400" dirty="0"/>
              <a:t>Measure Consensus</a:t>
            </a:r>
            <a:br>
              <a:rPr lang="en-US" sz="2400"/>
            </a:br>
            <a:r>
              <a:rPr lang="en-US" sz="2400"/>
              <a:t>5.32 - Condenser Coil Cleaning, Commercial</a:t>
            </a:r>
            <a:endParaRPr lang="en-US" sz="2400" dirty="0"/>
          </a:p>
        </p:txBody>
      </p:sp>
      <p:pic>
        <p:nvPicPr>
          <p:cNvPr id="2" name="Picture 1">
            <a:extLst>
              <a:ext uri="{FF2B5EF4-FFF2-40B4-BE49-F238E27FC236}">
                <a16:creationId xmlns:a16="http://schemas.microsoft.com/office/drawing/2014/main" id="{F152C325-71BB-4183-8B37-9CF75D04E13F}"/>
              </a:ext>
            </a:extLst>
          </p:cNvPr>
          <p:cNvPicPr>
            <a:picLocks noChangeAspect="1"/>
          </p:cNvPicPr>
          <p:nvPr/>
        </p:nvPicPr>
        <p:blipFill>
          <a:blip r:embed="rId3"/>
          <a:stretch>
            <a:fillRect/>
          </a:stretch>
        </p:blipFill>
        <p:spPr>
          <a:xfrm>
            <a:off x="362712" y="1371117"/>
            <a:ext cx="8412480" cy="5477358"/>
          </a:xfrm>
          <a:prstGeom prst="rect">
            <a:avLst/>
          </a:prstGeom>
        </p:spPr>
      </p:pic>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marL="0" indent="0">
              <a:buNone/>
            </a:pPr>
            <a:r>
              <a:rPr lang="en-US" sz="1800" dirty="0">
                <a:solidFill>
                  <a:srgbClr val="FF0000"/>
                </a:solidFill>
              </a:rPr>
              <a:t>	</a:t>
            </a:r>
            <a:endParaRPr lang="en-US" sz="1800" dirty="0"/>
          </a:p>
          <a:p>
            <a:endParaRPr lang="en-US" sz="1800" dirty="0"/>
          </a:p>
          <a:p>
            <a:pPr marL="0" indent="0">
              <a:buNone/>
            </a:pPr>
            <a:endParaRPr lang="en-US" sz="1200" dirty="0"/>
          </a:p>
          <a:p>
            <a:endParaRPr lang="en-US" sz="1800" dirty="0"/>
          </a:p>
          <a:p>
            <a:endParaRPr lang="en-US" sz="1800" dirty="0"/>
          </a:p>
          <a:p>
            <a:endParaRPr lang="en-US" sz="1800" dirty="0"/>
          </a:p>
        </p:txBody>
      </p:sp>
    </p:spTree>
    <p:extLst>
      <p:ext uri="{BB962C8B-B14F-4D97-AF65-F5344CB8AC3E}">
        <p14:creationId xmlns:p14="http://schemas.microsoft.com/office/powerpoint/2010/main" val="4063852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342900" y="148102"/>
            <a:ext cx="8115300" cy="880598"/>
          </a:xfrm>
        </p:spPr>
        <p:txBody>
          <a:bodyPr>
            <a:noAutofit/>
          </a:bodyPr>
          <a:lstStyle/>
          <a:p>
            <a:pPr algn="l"/>
            <a:r>
              <a:rPr lang="en-US" sz="2400" dirty="0"/>
              <a:t>Measure Consensus</a:t>
            </a:r>
            <a:br>
              <a:rPr lang="en-US" sz="2400" dirty="0"/>
            </a:br>
            <a:r>
              <a:rPr lang="en-US" sz="2400" dirty="0"/>
              <a:t>5.10f - Brushless Fan Motor Replacement, Residential</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839200" cy="5143500"/>
          </a:xfrm>
        </p:spPr>
        <p:txBody>
          <a:bodyPr>
            <a:normAutofit/>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NR, AR</a:t>
            </a:r>
          </a:p>
          <a:p>
            <a:pPr lvl="1"/>
            <a:r>
              <a:rPr lang="en-US" sz="1600" dirty="0"/>
              <a:t>Building Types: </a:t>
            </a:r>
            <a:r>
              <a:rPr lang="pt-BR" sz="1600" dirty="0"/>
              <a:t>DMo,MFm,SFm</a:t>
            </a:r>
          </a:p>
          <a:p>
            <a:pPr lvl="1"/>
            <a:r>
              <a:rPr lang="en-US" sz="1600" dirty="0"/>
              <a:t>Climate zones: </a:t>
            </a:r>
            <a:r>
              <a:rPr lang="en-US" sz="1500" dirty="0"/>
              <a:t>CZ01-CZ16</a:t>
            </a:r>
          </a:p>
          <a:p>
            <a:pPr lvl="1"/>
            <a:r>
              <a:rPr lang="en-US" sz="1600" dirty="0">
                <a:solidFill>
                  <a:schemeClr val="tx1"/>
                </a:solidFill>
              </a:rPr>
              <a:t>Norm Unit: Cap-Tons</a:t>
            </a:r>
          </a:p>
          <a:p>
            <a:pPr lvl="1"/>
            <a:r>
              <a:rPr lang="en-US" sz="1600" dirty="0">
                <a:solidFill>
                  <a:schemeClr val="tx1"/>
                </a:solidFill>
              </a:rPr>
              <a:t>Offerings include:</a:t>
            </a:r>
          </a:p>
          <a:p>
            <a:pPr lvl="2"/>
            <a:r>
              <a:rPr lang="en-US" sz="1400" dirty="0"/>
              <a:t>Split Capacitor Motor (0.65 W/cfm) to Brushless Fan Motor (0.365 W/cfm)</a:t>
            </a:r>
          </a:p>
          <a:p>
            <a:pPr marL="274320" lvl="1">
              <a:buClr>
                <a:srgbClr val="73B632"/>
              </a:buClr>
              <a:buSzPct val="85000"/>
              <a:buFont typeface="Wingdings 2"/>
              <a:buChar char=""/>
            </a:pPr>
            <a:r>
              <a:rPr lang="en-US" sz="2400" dirty="0">
                <a:solidFill>
                  <a:schemeClr val="tx1"/>
                </a:solidFill>
              </a:rPr>
              <a:t>Stage 1 Issues</a:t>
            </a:r>
          </a:p>
          <a:p>
            <a:pPr lvl="1"/>
            <a:r>
              <a:rPr lang="en-US" sz="1600" i="1" dirty="0">
                <a:solidFill>
                  <a:srgbClr val="0000CC"/>
                </a:solidFill>
              </a:rPr>
              <a:t>DEER 2020 Updates: Using the latest building prototypes and new Peak Period</a:t>
            </a:r>
          </a:p>
          <a:p>
            <a:pPr lvl="1"/>
            <a:r>
              <a:rPr lang="en-US" sz="1600" dirty="0">
                <a:solidFill>
                  <a:srgbClr val="0000CC"/>
                </a:solidFill>
              </a:rPr>
              <a:t>Savings from Q3 2018 (330,000 kWh)</a:t>
            </a: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POUs, PG&amp;E and SDG&amp;E</a:t>
            </a:r>
          </a:p>
          <a:p>
            <a:r>
              <a:rPr lang="en-US" sz="2400" dirty="0"/>
              <a:t>Stage 2 Issues</a:t>
            </a:r>
          </a:p>
          <a:p>
            <a:pPr lvl="1"/>
            <a:r>
              <a:rPr lang="en-US" sz="1600" i="1" dirty="0"/>
              <a:t>None.</a:t>
            </a:r>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11" name="Picture 10">
            <a:extLst>
              <a:ext uri="{FF2B5EF4-FFF2-40B4-BE49-F238E27FC236}">
                <a16:creationId xmlns:a16="http://schemas.microsoft.com/office/drawing/2014/main" id="{3ECF00B1-CDB8-4514-9B92-ACCF3D60C406}"/>
              </a:ext>
            </a:extLst>
          </p:cNvPr>
          <p:cNvPicPr>
            <a:picLocks noChangeAspect="1"/>
          </p:cNvPicPr>
          <p:nvPr/>
        </p:nvPicPr>
        <p:blipFill>
          <a:blip r:embed="rId3"/>
          <a:stretch>
            <a:fillRect/>
          </a:stretch>
        </p:blipFill>
        <p:spPr>
          <a:xfrm>
            <a:off x="4130158" y="4609324"/>
            <a:ext cx="4705994" cy="1564428"/>
          </a:xfrm>
          <a:prstGeom prst="rect">
            <a:avLst/>
          </a:prstGeom>
        </p:spPr>
      </p:pic>
    </p:spTree>
    <p:extLst>
      <p:ext uri="{BB962C8B-B14F-4D97-AF65-F5344CB8AC3E}">
        <p14:creationId xmlns:p14="http://schemas.microsoft.com/office/powerpoint/2010/main" val="944927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37</a:t>
            </a:fld>
            <a:endParaRPr lang="en-US"/>
          </a:p>
        </p:txBody>
      </p:sp>
      <p:sp>
        <p:nvSpPr>
          <p:cNvPr id="10" name="Title 1">
            <a:extLst>
              <a:ext uri="{FF2B5EF4-FFF2-40B4-BE49-F238E27FC236}">
                <a16:creationId xmlns:a16="http://schemas.microsoft.com/office/drawing/2014/main" id="{5746186D-DC8E-468D-AFF8-E37D23AE5696}"/>
              </a:ext>
            </a:extLst>
          </p:cNvPr>
          <p:cNvSpPr>
            <a:spLocks noGrp="1"/>
          </p:cNvSpPr>
          <p:nvPr>
            <p:ph type="title"/>
          </p:nvPr>
        </p:nvSpPr>
        <p:spPr>
          <a:xfrm>
            <a:off x="342900" y="148102"/>
            <a:ext cx="8115300" cy="880598"/>
          </a:xfrm>
        </p:spPr>
        <p:txBody>
          <a:bodyPr>
            <a:noAutofit/>
          </a:bodyPr>
          <a:lstStyle/>
          <a:p>
            <a:pPr algn="l"/>
            <a:r>
              <a:rPr lang="en-US" sz="2400" dirty="0"/>
              <a:t>Measure Consensus</a:t>
            </a:r>
            <a:br>
              <a:rPr lang="en-US" sz="2400" dirty="0"/>
            </a:br>
            <a:r>
              <a:rPr lang="en-US" sz="2400" dirty="0"/>
              <a:t>5.10f - Brushless Fan Motor Replacement, Residential</a:t>
            </a:r>
          </a:p>
        </p:txBody>
      </p:sp>
      <p:pic>
        <p:nvPicPr>
          <p:cNvPr id="11" name="Picture 10">
            <a:extLst>
              <a:ext uri="{FF2B5EF4-FFF2-40B4-BE49-F238E27FC236}">
                <a16:creationId xmlns:a16="http://schemas.microsoft.com/office/drawing/2014/main" id="{3C2DC5DF-F175-4670-8B5F-0F400BB90762}"/>
              </a:ext>
            </a:extLst>
          </p:cNvPr>
          <p:cNvPicPr>
            <a:picLocks noChangeAspect="1"/>
          </p:cNvPicPr>
          <p:nvPr/>
        </p:nvPicPr>
        <p:blipFill>
          <a:blip r:embed="rId3"/>
          <a:stretch>
            <a:fillRect/>
          </a:stretch>
        </p:blipFill>
        <p:spPr>
          <a:xfrm>
            <a:off x="201168" y="1443022"/>
            <a:ext cx="8778240" cy="5144842"/>
          </a:xfrm>
          <a:prstGeom prst="rect">
            <a:avLst/>
          </a:prstGeom>
        </p:spPr>
      </p:pic>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marL="0" indent="0">
              <a:buNone/>
            </a:pPr>
            <a:r>
              <a:rPr lang="en-US" sz="1800" dirty="0">
                <a:solidFill>
                  <a:srgbClr val="FF0000"/>
                </a:solidFill>
              </a:rPr>
              <a:t>	</a:t>
            </a:r>
            <a:endParaRPr lang="en-US" sz="1800" dirty="0"/>
          </a:p>
          <a:p>
            <a:endParaRPr lang="en-US" sz="1800" dirty="0"/>
          </a:p>
          <a:p>
            <a:pPr marL="0" indent="0">
              <a:buNone/>
            </a:pPr>
            <a:endParaRPr lang="en-US" sz="12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63450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266700" y="148102"/>
            <a:ext cx="8115300" cy="880598"/>
          </a:xfrm>
        </p:spPr>
        <p:txBody>
          <a:bodyPr>
            <a:noAutofit/>
          </a:bodyPr>
          <a:lstStyle/>
          <a:p>
            <a:pPr algn="l"/>
            <a:r>
              <a:rPr lang="en-US" sz="2400" dirty="0"/>
              <a:t>Measure Consensus</a:t>
            </a:r>
            <a:br>
              <a:rPr lang="en-US" sz="2400" dirty="0"/>
            </a:br>
            <a:r>
              <a:rPr lang="en-US" sz="2400" dirty="0"/>
              <a:t>5.13 - Fan Delay Controller for Air Conditioner, Residential</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839200" cy="5143500"/>
          </a:xfrm>
        </p:spPr>
        <p:txBody>
          <a:bodyPr>
            <a:normAutofit/>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NR, AR</a:t>
            </a:r>
          </a:p>
          <a:p>
            <a:pPr lvl="1"/>
            <a:r>
              <a:rPr lang="en-US" sz="1600" dirty="0"/>
              <a:t>Building Types: </a:t>
            </a:r>
            <a:r>
              <a:rPr lang="pt-BR" sz="1600" dirty="0"/>
              <a:t>DMo,MFm,SFm</a:t>
            </a:r>
          </a:p>
          <a:p>
            <a:pPr lvl="1"/>
            <a:r>
              <a:rPr lang="en-US" sz="1600" dirty="0"/>
              <a:t>Climate zones: </a:t>
            </a:r>
            <a:r>
              <a:rPr lang="en-US" sz="1500" dirty="0"/>
              <a:t>CZ01-CZ16</a:t>
            </a:r>
          </a:p>
          <a:p>
            <a:pPr lvl="1"/>
            <a:r>
              <a:rPr lang="en-US" sz="1600" dirty="0">
                <a:solidFill>
                  <a:schemeClr val="tx1"/>
                </a:solidFill>
              </a:rPr>
              <a:t>Norm Unit: Cap-Tons</a:t>
            </a:r>
          </a:p>
          <a:p>
            <a:pPr lvl="1"/>
            <a:r>
              <a:rPr lang="en-US" sz="1600" dirty="0">
                <a:solidFill>
                  <a:schemeClr val="tx1"/>
                </a:solidFill>
              </a:rPr>
              <a:t>Offerings include:</a:t>
            </a:r>
          </a:p>
          <a:p>
            <a:pPr lvl="2"/>
            <a:r>
              <a:rPr lang="en-US" sz="1400" dirty="0"/>
              <a:t>Split Capacitor Motor (0.65 W/cfm) to Brushless Fan Motor (0.365 W/cfm)</a:t>
            </a:r>
          </a:p>
          <a:p>
            <a:pPr marL="274320" lvl="1">
              <a:buClr>
                <a:srgbClr val="73B632"/>
              </a:buClr>
              <a:buSzPct val="85000"/>
              <a:buFont typeface="Wingdings 2"/>
              <a:buChar char=""/>
            </a:pPr>
            <a:r>
              <a:rPr lang="en-US" sz="2400" dirty="0">
                <a:solidFill>
                  <a:schemeClr val="tx1"/>
                </a:solidFill>
              </a:rPr>
              <a:t>Stage 1 Issues</a:t>
            </a:r>
          </a:p>
          <a:p>
            <a:pPr lvl="1"/>
            <a:r>
              <a:rPr lang="en-US" sz="1600" i="1" dirty="0">
                <a:solidFill>
                  <a:srgbClr val="0000CC"/>
                </a:solidFill>
              </a:rPr>
              <a:t>DEER 2020 Updates: Using the latest building prototypes and new Peak Period</a:t>
            </a:r>
          </a:p>
          <a:p>
            <a:pPr lvl="1"/>
            <a:r>
              <a:rPr lang="en-US" sz="1600" dirty="0">
                <a:solidFill>
                  <a:srgbClr val="0000CC"/>
                </a:solidFill>
              </a:rPr>
              <a:t>Savings from Q3 2018 (6.6M kWh)</a:t>
            </a: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POUs</a:t>
            </a:r>
          </a:p>
          <a:p>
            <a:r>
              <a:rPr lang="en-US" sz="2400" dirty="0"/>
              <a:t>Stage 2 Issues</a:t>
            </a:r>
          </a:p>
          <a:p>
            <a:pPr lvl="1"/>
            <a:r>
              <a:rPr lang="en-US" sz="1600" i="1" dirty="0"/>
              <a:t>None.</a:t>
            </a:r>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7" name="Picture 6">
            <a:extLst>
              <a:ext uri="{FF2B5EF4-FFF2-40B4-BE49-F238E27FC236}">
                <a16:creationId xmlns:a16="http://schemas.microsoft.com/office/drawing/2014/main" id="{A09C93A2-F8F4-45AC-98AE-71C7EF690EC7}"/>
              </a:ext>
            </a:extLst>
          </p:cNvPr>
          <p:cNvPicPr>
            <a:picLocks noChangeAspect="1"/>
          </p:cNvPicPr>
          <p:nvPr/>
        </p:nvPicPr>
        <p:blipFill>
          <a:blip r:embed="rId3"/>
          <a:stretch>
            <a:fillRect/>
          </a:stretch>
        </p:blipFill>
        <p:spPr>
          <a:xfrm>
            <a:off x="3886200" y="4561519"/>
            <a:ext cx="4996647" cy="1602528"/>
          </a:xfrm>
          <a:prstGeom prst="rect">
            <a:avLst/>
          </a:prstGeom>
        </p:spPr>
      </p:pic>
    </p:spTree>
    <p:extLst>
      <p:ext uri="{BB962C8B-B14F-4D97-AF65-F5344CB8AC3E}">
        <p14:creationId xmlns:p14="http://schemas.microsoft.com/office/powerpoint/2010/main" val="4144535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39</a:t>
            </a:fld>
            <a:endParaRPr lang="en-US"/>
          </a:p>
        </p:txBody>
      </p:sp>
      <p:sp>
        <p:nvSpPr>
          <p:cNvPr id="10" name="Title 1">
            <a:extLst>
              <a:ext uri="{FF2B5EF4-FFF2-40B4-BE49-F238E27FC236}">
                <a16:creationId xmlns:a16="http://schemas.microsoft.com/office/drawing/2014/main" id="{5746186D-DC8E-468D-AFF8-E37D23AE5696}"/>
              </a:ext>
            </a:extLst>
          </p:cNvPr>
          <p:cNvSpPr>
            <a:spLocks noGrp="1"/>
          </p:cNvSpPr>
          <p:nvPr>
            <p:ph type="title"/>
          </p:nvPr>
        </p:nvSpPr>
        <p:spPr>
          <a:xfrm>
            <a:off x="266700" y="148102"/>
            <a:ext cx="8115300" cy="880598"/>
          </a:xfrm>
        </p:spPr>
        <p:txBody>
          <a:bodyPr>
            <a:noAutofit/>
          </a:bodyPr>
          <a:lstStyle/>
          <a:p>
            <a:pPr algn="l"/>
            <a:r>
              <a:rPr lang="en-US" sz="2400" dirty="0"/>
              <a:t>Measure Consensus</a:t>
            </a:r>
            <a:br>
              <a:rPr lang="en-US" sz="2400" dirty="0"/>
            </a:br>
            <a:r>
              <a:rPr lang="en-US" sz="2400" dirty="0"/>
              <a:t>5.13 - Fan Delay Controller for Air Conditioner, Residential</a:t>
            </a:r>
          </a:p>
        </p:txBody>
      </p:sp>
      <p:pic>
        <p:nvPicPr>
          <p:cNvPr id="2" name="Picture 1">
            <a:extLst>
              <a:ext uri="{FF2B5EF4-FFF2-40B4-BE49-F238E27FC236}">
                <a16:creationId xmlns:a16="http://schemas.microsoft.com/office/drawing/2014/main" id="{F406A32D-0BB6-4212-A45A-0BCD0D2C7570}"/>
              </a:ext>
            </a:extLst>
          </p:cNvPr>
          <p:cNvPicPr>
            <a:picLocks noChangeAspect="1"/>
          </p:cNvPicPr>
          <p:nvPr/>
        </p:nvPicPr>
        <p:blipFill>
          <a:blip r:embed="rId3"/>
          <a:stretch>
            <a:fillRect/>
          </a:stretch>
        </p:blipFill>
        <p:spPr>
          <a:xfrm>
            <a:off x="190500" y="1449750"/>
            <a:ext cx="8778240" cy="4760550"/>
          </a:xfrm>
          <a:prstGeom prst="rect">
            <a:avLst/>
          </a:prstGeom>
        </p:spPr>
      </p:pic>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marL="0" indent="0">
              <a:buNone/>
            </a:pPr>
            <a:r>
              <a:rPr lang="en-US" sz="1800" dirty="0">
                <a:solidFill>
                  <a:srgbClr val="FF0000"/>
                </a:solidFill>
              </a:rPr>
              <a:t>	</a:t>
            </a:r>
            <a:endParaRPr lang="en-US" sz="1800" dirty="0"/>
          </a:p>
          <a:p>
            <a:endParaRPr lang="en-US" sz="1800" dirty="0"/>
          </a:p>
          <a:p>
            <a:pPr marL="0" indent="0">
              <a:buNone/>
            </a:pPr>
            <a:endParaRPr lang="en-US" sz="12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8630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457200" y="187496"/>
            <a:ext cx="8115300" cy="880598"/>
          </a:xfrm>
        </p:spPr>
        <p:txBody>
          <a:bodyPr>
            <a:noAutofit/>
          </a:bodyPr>
          <a:lstStyle/>
          <a:p>
            <a:pPr algn="l"/>
            <a:r>
              <a:rPr lang="en-US" sz="2800" dirty="0"/>
              <a:t>Measure Consensus – </a:t>
            </a:r>
            <a:br>
              <a:rPr lang="en-US" sz="2800" dirty="0"/>
            </a:br>
            <a:r>
              <a:rPr lang="en-US" sz="2800" dirty="0"/>
              <a:t>2.20 - Conveyor Broiler, Commercial</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839200" cy="5143500"/>
          </a:xfrm>
        </p:spPr>
        <p:txBody>
          <a:bodyPr>
            <a:normAutofit/>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NR, NC</a:t>
            </a:r>
          </a:p>
          <a:p>
            <a:pPr lvl="1"/>
            <a:r>
              <a:rPr lang="en-US" sz="1600" dirty="0"/>
              <a:t>Building Types: Any</a:t>
            </a:r>
            <a:endParaRPr lang="en-US" sz="1500" dirty="0"/>
          </a:p>
          <a:p>
            <a:pPr lvl="1"/>
            <a:r>
              <a:rPr lang="en-US" sz="1600" dirty="0"/>
              <a:t>Climate zones: </a:t>
            </a:r>
            <a:r>
              <a:rPr lang="en-US" sz="1500" dirty="0"/>
              <a:t>Any</a:t>
            </a:r>
          </a:p>
          <a:p>
            <a:pPr lvl="1"/>
            <a:r>
              <a:rPr lang="en-US" sz="1600" dirty="0">
                <a:solidFill>
                  <a:schemeClr val="tx1"/>
                </a:solidFill>
              </a:rPr>
              <a:t>Norm Unit: </a:t>
            </a:r>
            <a:r>
              <a:rPr lang="en-US" sz="1600" dirty="0"/>
              <a:t>Each</a:t>
            </a:r>
          </a:p>
          <a:p>
            <a:pPr marL="274320" lvl="1">
              <a:buClr>
                <a:srgbClr val="73B632"/>
              </a:buClr>
              <a:buSzPct val="85000"/>
              <a:buFont typeface="Wingdings 2"/>
              <a:buChar char=""/>
            </a:pPr>
            <a:r>
              <a:rPr lang="en-US" sz="2400" dirty="0">
                <a:solidFill>
                  <a:schemeClr val="tx1"/>
                </a:solidFill>
              </a:rPr>
              <a:t>Stage 1 Issues</a:t>
            </a:r>
          </a:p>
          <a:p>
            <a:pPr lvl="1"/>
            <a:r>
              <a:rPr lang="en-US" sz="1600" i="1" dirty="0">
                <a:solidFill>
                  <a:srgbClr val="0000CC"/>
                </a:solidFill>
              </a:rPr>
              <a:t>Normalize to 365 days/yr to be consistent with other Food Service measures</a:t>
            </a:r>
          </a:p>
          <a:p>
            <a:pPr lvl="2"/>
            <a:r>
              <a:rPr lang="en-US" sz="1400" i="1" dirty="0">
                <a:solidFill>
                  <a:srgbClr val="0000CC"/>
                </a:solidFill>
              </a:rPr>
              <a:t>This should also be consistent with the approach agreed upon through the current Food Service studies</a:t>
            </a:r>
          </a:p>
          <a:p>
            <a:pPr lvl="1"/>
            <a:r>
              <a:rPr lang="en-US" sz="1600" dirty="0">
                <a:solidFill>
                  <a:srgbClr val="0000CC"/>
                </a:solidFill>
              </a:rPr>
              <a:t>Calculation methodology clarified.</a:t>
            </a:r>
          </a:p>
          <a:p>
            <a:pPr lvl="1"/>
            <a:r>
              <a:rPr lang="en-US" sz="1600" dirty="0">
                <a:solidFill>
                  <a:srgbClr val="0000CC"/>
                </a:solidFill>
              </a:rPr>
              <a:t>Small number of claims by Q3 2018.</a:t>
            </a: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POUs and SDG&amp;E</a:t>
            </a:r>
          </a:p>
          <a:p>
            <a:r>
              <a:rPr lang="en-US" sz="2400" dirty="0"/>
              <a:t>Stage 2 Issues</a:t>
            </a:r>
          </a:p>
          <a:p>
            <a:pPr lvl="1"/>
            <a:r>
              <a:rPr lang="en-US" sz="1600" i="1" dirty="0">
                <a:solidFill>
                  <a:srgbClr val="0000CC"/>
                </a:solidFill>
              </a:rPr>
              <a:t>Smaller quick service restaurants that utilize conveyor broilers have not yet been characterized.</a:t>
            </a:r>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7" name="Picture 6">
            <a:extLst>
              <a:ext uri="{FF2B5EF4-FFF2-40B4-BE49-F238E27FC236}">
                <a16:creationId xmlns:a16="http://schemas.microsoft.com/office/drawing/2014/main" id="{CFBC737A-E0B7-4A7F-9072-54F82A504548}"/>
              </a:ext>
            </a:extLst>
          </p:cNvPr>
          <p:cNvPicPr>
            <a:picLocks noChangeAspect="1"/>
          </p:cNvPicPr>
          <p:nvPr/>
        </p:nvPicPr>
        <p:blipFill>
          <a:blip r:embed="rId3"/>
          <a:stretch>
            <a:fillRect/>
          </a:stretch>
        </p:blipFill>
        <p:spPr>
          <a:xfrm>
            <a:off x="6400800" y="228600"/>
            <a:ext cx="2519780" cy="2841454"/>
          </a:xfrm>
          <a:prstGeom prst="rect">
            <a:avLst/>
          </a:prstGeom>
        </p:spPr>
      </p:pic>
    </p:spTree>
    <p:extLst>
      <p:ext uri="{BB962C8B-B14F-4D97-AF65-F5344CB8AC3E}">
        <p14:creationId xmlns:p14="http://schemas.microsoft.com/office/powerpoint/2010/main" val="1970622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266700" y="148102"/>
            <a:ext cx="8115300" cy="880598"/>
          </a:xfrm>
        </p:spPr>
        <p:txBody>
          <a:bodyPr>
            <a:noAutofit/>
          </a:bodyPr>
          <a:lstStyle/>
          <a:p>
            <a:pPr algn="l"/>
            <a:r>
              <a:rPr lang="en-US" sz="2400" dirty="0"/>
              <a:t>Measure Consensus</a:t>
            </a:r>
            <a:br>
              <a:rPr lang="en-US" sz="2400" dirty="0"/>
            </a:br>
            <a:r>
              <a:rPr lang="en-US" sz="2400" dirty="0"/>
              <a:t>9.01 - Pool Cover, Commercial</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839200" cy="5143500"/>
          </a:xfrm>
        </p:spPr>
        <p:txBody>
          <a:bodyPr>
            <a:normAutofit fontScale="92500"/>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NR</a:t>
            </a:r>
          </a:p>
          <a:p>
            <a:pPr lvl="1"/>
            <a:r>
              <a:rPr lang="en-US" sz="1600" dirty="0"/>
              <a:t>Building Types: </a:t>
            </a:r>
            <a:r>
              <a:rPr lang="pt-BR" sz="1600" dirty="0"/>
              <a:t>CRe, ECC, EUn, Fhc, MFm</a:t>
            </a:r>
          </a:p>
          <a:p>
            <a:pPr lvl="1"/>
            <a:r>
              <a:rPr lang="en-US" sz="1600" dirty="0"/>
              <a:t>Climate zones: </a:t>
            </a:r>
            <a:r>
              <a:rPr lang="en-US" sz="1500" dirty="0"/>
              <a:t>CZ01-CZ16</a:t>
            </a:r>
          </a:p>
          <a:p>
            <a:pPr lvl="1"/>
            <a:r>
              <a:rPr lang="en-US" sz="1600" dirty="0">
                <a:solidFill>
                  <a:schemeClr val="tx1"/>
                </a:solidFill>
              </a:rPr>
              <a:t>Norm Unit: Area-ft2</a:t>
            </a:r>
          </a:p>
          <a:p>
            <a:pPr lvl="1"/>
            <a:r>
              <a:rPr lang="en-US" sz="1600" dirty="0">
                <a:solidFill>
                  <a:schemeClr val="tx1"/>
                </a:solidFill>
              </a:rPr>
              <a:t>Offerings include:</a:t>
            </a:r>
          </a:p>
          <a:p>
            <a:pPr lvl="2"/>
            <a:r>
              <a:rPr lang="en-US" sz="1400" dirty="0"/>
              <a:t>Existing pools only with no cover (ever)</a:t>
            </a:r>
          </a:p>
          <a:p>
            <a:pPr lvl="2"/>
            <a:r>
              <a:rPr lang="en-US" sz="1400" dirty="0"/>
              <a:t>Indoor / Outdoor</a:t>
            </a:r>
          </a:p>
          <a:p>
            <a:pPr marL="274320" lvl="1">
              <a:buClr>
                <a:srgbClr val="73B632"/>
              </a:buClr>
              <a:buSzPct val="85000"/>
              <a:buFont typeface="Wingdings 2"/>
              <a:buChar char=""/>
            </a:pPr>
            <a:r>
              <a:rPr lang="en-US" sz="2400" dirty="0">
                <a:solidFill>
                  <a:schemeClr val="tx1"/>
                </a:solidFill>
              </a:rPr>
              <a:t>Stage 1 Issues</a:t>
            </a:r>
          </a:p>
          <a:p>
            <a:pPr lvl="1"/>
            <a:r>
              <a:rPr lang="en-US" sz="1600" i="1" dirty="0">
                <a:solidFill>
                  <a:srgbClr val="0000CC"/>
                </a:solidFill>
              </a:rPr>
              <a:t>Savings methodology – uses a calculator based upon RESPEC (DOE) pool software</a:t>
            </a:r>
          </a:p>
          <a:p>
            <a:pPr lvl="2"/>
            <a:r>
              <a:rPr lang="en-US" sz="1400" i="1" dirty="0">
                <a:solidFill>
                  <a:srgbClr val="0000CC"/>
                </a:solidFill>
              </a:rPr>
              <a:t>Averages typical conditions for significant variables like wind speed, shading factor, hours of operation.</a:t>
            </a:r>
          </a:p>
          <a:p>
            <a:pPr lvl="1"/>
            <a:r>
              <a:rPr lang="en-US" sz="1600" dirty="0">
                <a:solidFill>
                  <a:srgbClr val="0000CC"/>
                </a:solidFill>
              </a:rPr>
              <a:t>GSIA default used since this is only applicable to sites with no cover (no regressive baseline)</a:t>
            </a:r>
          </a:p>
          <a:p>
            <a:pPr lvl="1"/>
            <a:r>
              <a:rPr lang="en-US" sz="1600" dirty="0">
                <a:solidFill>
                  <a:srgbClr val="0000CC"/>
                </a:solidFill>
              </a:rPr>
              <a:t>EUL reflects a new Pool Cover</a:t>
            </a: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SDG&amp;E</a:t>
            </a:r>
          </a:p>
          <a:p>
            <a:r>
              <a:rPr lang="en-US" sz="2400" dirty="0"/>
              <a:t>Stage 2 Issues</a:t>
            </a:r>
          </a:p>
          <a:p>
            <a:pPr lvl="1"/>
            <a:r>
              <a:rPr lang="en-US" sz="1600" i="1" dirty="0"/>
              <a:t>None.</a:t>
            </a:r>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spTree>
    <p:extLst>
      <p:ext uri="{BB962C8B-B14F-4D97-AF65-F5344CB8AC3E}">
        <p14:creationId xmlns:p14="http://schemas.microsoft.com/office/powerpoint/2010/main" val="1022338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41</a:t>
            </a:fld>
            <a:endParaRPr lang="en-US"/>
          </a:p>
        </p:txBody>
      </p:sp>
      <p:sp>
        <p:nvSpPr>
          <p:cNvPr id="10" name="Title 1">
            <a:extLst>
              <a:ext uri="{FF2B5EF4-FFF2-40B4-BE49-F238E27FC236}">
                <a16:creationId xmlns:a16="http://schemas.microsoft.com/office/drawing/2014/main" id="{5746186D-DC8E-468D-AFF8-E37D23AE5696}"/>
              </a:ext>
            </a:extLst>
          </p:cNvPr>
          <p:cNvSpPr>
            <a:spLocks noGrp="1"/>
          </p:cNvSpPr>
          <p:nvPr>
            <p:ph type="title"/>
          </p:nvPr>
        </p:nvSpPr>
        <p:spPr>
          <a:xfrm>
            <a:off x="266700" y="148102"/>
            <a:ext cx="8115300" cy="880598"/>
          </a:xfrm>
        </p:spPr>
        <p:txBody>
          <a:bodyPr>
            <a:noAutofit/>
          </a:bodyPr>
          <a:lstStyle/>
          <a:p>
            <a:pPr algn="l"/>
            <a:r>
              <a:rPr lang="en-US" sz="2400" dirty="0"/>
              <a:t>Measure Consensus</a:t>
            </a:r>
            <a:br>
              <a:rPr lang="en-US" sz="2400" dirty="0"/>
            </a:br>
            <a:r>
              <a:rPr lang="en-US" sz="2400" dirty="0"/>
              <a:t>9.01 - Pool Cover, Commercial</a:t>
            </a:r>
          </a:p>
        </p:txBody>
      </p:sp>
      <p:pic>
        <p:nvPicPr>
          <p:cNvPr id="7" name="Picture 6">
            <a:extLst>
              <a:ext uri="{FF2B5EF4-FFF2-40B4-BE49-F238E27FC236}">
                <a16:creationId xmlns:a16="http://schemas.microsoft.com/office/drawing/2014/main" id="{81848E65-AD87-441D-AB37-CC246F1B3F28}"/>
              </a:ext>
            </a:extLst>
          </p:cNvPr>
          <p:cNvPicPr>
            <a:picLocks noChangeAspect="1"/>
          </p:cNvPicPr>
          <p:nvPr/>
        </p:nvPicPr>
        <p:blipFill>
          <a:blip r:embed="rId3"/>
          <a:stretch>
            <a:fillRect/>
          </a:stretch>
        </p:blipFill>
        <p:spPr>
          <a:xfrm>
            <a:off x="201168" y="1409700"/>
            <a:ext cx="8778240" cy="5043067"/>
          </a:xfrm>
          <a:prstGeom prst="rect">
            <a:avLst/>
          </a:prstGeom>
        </p:spPr>
      </p:pic>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marL="0" indent="0">
              <a:buNone/>
            </a:pPr>
            <a:r>
              <a:rPr lang="en-US" sz="1800" dirty="0">
                <a:solidFill>
                  <a:srgbClr val="FF0000"/>
                </a:solidFill>
              </a:rPr>
              <a:t>	</a:t>
            </a:r>
            <a:endParaRPr lang="en-US" sz="1800" dirty="0"/>
          </a:p>
          <a:p>
            <a:endParaRPr lang="en-US" sz="1800" dirty="0"/>
          </a:p>
          <a:p>
            <a:pPr marL="0" indent="0">
              <a:buNone/>
            </a:pPr>
            <a:endParaRPr lang="en-US" sz="12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245938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0810-97F5-4C02-A397-4CF5540F09A5}"/>
              </a:ext>
            </a:extLst>
          </p:cNvPr>
          <p:cNvSpPr>
            <a:spLocks noGrp="1"/>
          </p:cNvSpPr>
          <p:nvPr>
            <p:ph type="title"/>
          </p:nvPr>
        </p:nvSpPr>
        <p:spPr>
          <a:xfrm>
            <a:off x="304800" y="345947"/>
            <a:ext cx="8534400" cy="680425"/>
          </a:xfrm>
        </p:spPr>
        <p:txBody>
          <a:bodyPr>
            <a:normAutofit/>
          </a:bodyPr>
          <a:lstStyle/>
          <a:p>
            <a:r>
              <a:rPr lang="en-US" dirty="0"/>
              <a:t>Measure Affirmation</a:t>
            </a:r>
          </a:p>
        </p:txBody>
      </p:sp>
      <p:sp>
        <p:nvSpPr>
          <p:cNvPr id="3" name="Date Placeholder 2">
            <a:extLst>
              <a:ext uri="{FF2B5EF4-FFF2-40B4-BE49-F238E27FC236}">
                <a16:creationId xmlns:a16="http://schemas.microsoft.com/office/drawing/2014/main" id="{BF8DD51B-86F2-4207-975A-78373DE181A1}"/>
              </a:ext>
            </a:extLst>
          </p:cNvPr>
          <p:cNvSpPr>
            <a:spLocks noGrp="1"/>
          </p:cNvSpPr>
          <p:nvPr>
            <p:ph type="dt" sz="half" idx="10"/>
          </p:nvPr>
        </p:nvSpPr>
        <p:spPr/>
        <p:txBody>
          <a:bodyPr/>
          <a:lstStyle/>
          <a:p>
            <a:fld id="{13B275FC-95AE-5F43-84DE-7325704F4380}" type="datetime1">
              <a:rPr lang="en-US" smtClean="0"/>
              <a:t>3/28/2019</a:t>
            </a:fld>
            <a:endParaRPr lang="en-US"/>
          </a:p>
        </p:txBody>
      </p:sp>
      <p:sp>
        <p:nvSpPr>
          <p:cNvPr id="4" name="Footer Placeholder 3">
            <a:extLst>
              <a:ext uri="{FF2B5EF4-FFF2-40B4-BE49-F238E27FC236}">
                <a16:creationId xmlns:a16="http://schemas.microsoft.com/office/drawing/2014/main" id="{2495DC55-1710-43F1-8CBC-63E25F29507A}"/>
              </a:ext>
            </a:extLst>
          </p:cNvPr>
          <p:cNvSpPr>
            <a:spLocks noGrp="1"/>
          </p:cNvSpPr>
          <p:nvPr>
            <p:ph type="ftr" sz="quarter" idx="11"/>
          </p:nvPr>
        </p:nvSpPr>
        <p:spPr/>
        <p:txBody>
          <a:bodyPr/>
          <a:lstStyle/>
          <a:p>
            <a:pPr lvl="0">
              <a:defRPr/>
            </a:pPr>
            <a:r>
              <a:rPr lang="en-US" dirty="0"/>
              <a:t>Measure Affirmation</a:t>
            </a:r>
          </a:p>
        </p:txBody>
      </p:sp>
      <p:sp>
        <p:nvSpPr>
          <p:cNvPr id="5" name="Slide Number Placeholder 4">
            <a:extLst>
              <a:ext uri="{FF2B5EF4-FFF2-40B4-BE49-F238E27FC236}">
                <a16:creationId xmlns:a16="http://schemas.microsoft.com/office/drawing/2014/main" id="{7165B708-CCE2-4AC2-8C81-B01EE79859F8}"/>
              </a:ext>
            </a:extLst>
          </p:cNvPr>
          <p:cNvSpPr>
            <a:spLocks noGrp="1"/>
          </p:cNvSpPr>
          <p:nvPr>
            <p:ph type="sldNum" sz="quarter" idx="12"/>
          </p:nvPr>
        </p:nvSpPr>
        <p:spPr/>
        <p:txBody>
          <a:bodyPr/>
          <a:lstStyle/>
          <a:p>
            <a:fld id="{909A63E0-9C55-41FE-BE94-C73968ED251E}" type="slidenum">
              <a:rPr lang="en-US" smtClean="0"/>
              <a:pPr/>
              <a:t>42</a:t>
            </a:fld>
            <a:endParaRPr lang="en-US"/>
          </a:p>
        </p:txBody>
      </p:sp>
      <p:sp>
        <p:nvSpPr>
          <p:cNvPr id="6" name="Content Placeholder 5">
            <a:extLst>
              <a:ext uri="{FF2B5EF4-FFF2-40B4-BE49-F238E27FC236}">
                <a16:creationId xmlns:a16="http://schemas.microsoft.com/office/drawing/2014/main" id="{4E319277-E1F7-41AE-BCC4-98063417760F}"/>
              </a:ext>
            </a:extLst>
          </p:cNvPr>
          <p:cNvSpPr>
            <a:spLocks noGrp="1"/>
          </p:cNvSpPr>
          <p:nvPr>
            <p:ph sz="quarter" idx="1"/>
          </p:nvPr>
        </p:nvSpPr>
        <p:spPr>
          <a:xfrm>
            <a:off x="301752" y="1527048"/>
            <a:ext cx="8613648" cy="4572000"/>
          </a:xfrm>
        </p:spPr>
        <p:txBody>
          <a:bodyPr>
            <a:normAutofit/>
          </a:bodyPr>
          <a:lstStyle/>
          <a:p>
            <a:pPr marL="0" indent="-457200">
              <a:buNone/>
            </a:pPr>
            <a:r>
              <a:rPr lang="en-US" sz="3200" i="1" dirty="0"/>
              <a:t>“Cal TF affirms the subcommittee recommendations regarding ‘Stage 1 Issues’ for various Measures.”</a:t>
            </a:r>
          </a:p>
        </p:txBody>
      </p:sp>
      <p:sp>
        <p:nvSpPr>
          <p:cNvPr id="8" name="Content Placeholder 5">
            <a:extLst>
              <a:ext uri="{FF2B5EF4-FFF2-40B4-BE49-F238E27FC236}">
                <a16:creationId xmlns:a16="http://schemas.microsoft.com/office/drawing/2014/main" id="{ECF62F42-F226-4CB8-8FA2-9A359CD87054}"/>
              </a:ext>
            </a:extLst>
          </p:cNvPr>
          <p:cNvSpPr txBox="1">
            <a:spLocks/>
          </p:cNvSpPr>
          <p:nvPr/>
        </p:nvSpPr>
        <p:spPr>
          <a:xfrm>
            <a:off x="0" y="3276608"/>
            <a:ext cx="9144000" cy="2822440"/>
          </a:xfrm>
          <a:prstGeom prst="rect">
            <a:avLst/>
          </a:prstGeom>
        </p:spPr>
        <p:txBody>
          <a:bodyPr vert="horz" numCol="2" spcCol="0">
            <a:noAutofit/>
          </a:bodyPr>
          <a:lstStyle>
            <a:lvl1pPr marL="274320" indent="-274320" algn="l" rtl="0" eaLnBrk="1" latinLnBrk="0" hangingPunct="1">
              <a:spcBef>
                <a:spcPct val="20000"/>
              </a:spcBef>
              <a:buClr>
                <a:srgbClr val="73B632"/>
              </a:buClr>
              <a:buSzPct val="85000"/>
              <a:buFont typeface="Wingdings 2"/>
              <a:buChar char=""/>
              <a:defRPr kumimoji="0" sz="2700" kern="1200">
                <a:solidFill>
                  <a:schemeClr val="tx1"/>
                </a:solidFill>
                <a:latin typeface="Arial"/>
                <a:ea typeface="+mn-ea"/>
                <a:cs typeface="Arial"/>
              </a:defRPr>
            </a:lvl1pPr>
            <a:lvl2pPr marL="548640" indent="-274320" algn="l" rtl="0" eaLnBrk="1" latinLnBrk="0" hangingPunct="1">
              <a:spcBef>
                <a:spcPct val="20000"/>
              </a:spcBef>
              <a:buClr>
                <a:schemeClr val="accent2"/>
              </a:buClr>
              <a:buSzPct val="70000"/>
              <a:buFont typeface="Wingdings" charset="2"/>
              <a:buChar char="q"/>
              <a:defRPr kumimoji="0" sz="2200" kern="1200">
                <a:solidFill>
                  <a:schemeClr val="tx2"/>
                </a:solidFill>
                <a:latin typeface="Arial"/>
                <a:ea typeface="+mn-ea"/>
                <a:cs typeface="Arial"/>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a:ea typeface="+mn-ea"/>
                <a:cs typeface="Arial"/>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a:ea typeface="+mn-ea"/>
                <a:cs typeface="Arial"/>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a:ea typeface="+mn-ea"/>
                <a:cs typeface="Arial"/>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68630" indent="-285750">
              <a:spcBef>
                <a:spcPts val="0"/>
              </a:spcBef>
            </a:pPr>
            <a:r>
              <a:rPr lang="en-US" sz="1400" dirty="0"/>
              <a:t>2.20, Conveyor Broiler, Commercial</a:t>
            </a:r>
          </a:p>
          <a:p>
            <a:pPr marL="468630" indent="-285750">
              <a:spcBef>
                <a:spcPts val="0"/>
              </a:spcBef>
            </a:pPr>
            <a:r>
              <a:rPr lang="en-US" sz="1400" dirty="0"/>
              <a:t>2.21, Refrigerated Chef Bases</a:t>
            </a:r>
          </a:p>
          <a:p>
            <a:pPr marL="468630" indent="-285750">
              <a:spcBef>
                <a:spcPts val="0"/>
              </a:spcBef>
            </a:pPr>
            <a:r>
              <a:rPr lang="en-US" sz="1400" dirty="0"/>
              <a:t>7.13, Under Counter Type Dishwasher, Commercial</a:t>
            </a:r>
          </a:p>
          <a:p>
            <a:pPr marL="468630" indent="-285750">
              <a:spcBef>
                <a:spcPts val="0"/>
              </a:spcBef>
            </a:pPr>
            <a:r>
              <a:rPr lang="en-US" sz="1400" dirty="0"/>
              <a:t>7.36, Gas Dryer Modulating Valve, Commercial</a:t>
            </a:r>
          </a:p>
          <a:p>
            <a:pPr marL="468630" indent="-285750">
              <a:spcBef>
                <a:spcPts val="0"/>
              </a:spcBef>
            </a:pPr>
            <a:r>
              <a:rPr lang="en-US" sz="1400" dirty="0"/>
              <a:t>6.29, Flow Control Valve, Res &amp; Non-Res</a:t>
            </a:r>
          </a:p>
          <a:p>
            <a:pPr marL="468630" indent="-285750">
              <a:spcBef>
                <a:spcPts val="0"/>
              </a:spcBef>
            </a:pPr>
            <a:r>
              <a:rPr lang="en-US" sz="1400" dirty="0"/>
              <a:t>6.30, Dual Set Point Boiler Control for MF Space Heating</a:t>
            </a:r>
          </a:p>
          <a:p>
            <a:pPr marL="468630" indent="-285750">
              <a:spcBef>
                <a:spcPts val="0"/>
              </a:spcBef>
            </a:pPr>
            <a:r>
              <a:rPr lang="en-US" sz="1400" dirty="0"/>
              <a:t>5.06, Demand Controlled Ventilation for Single Zone Packaged HVAC</a:t>
            </a:r>
          </a:p>
          <a:p>
            <a:pPr marL="468630" indent="-285750">
              <a:spcBef>
                <a:spcPts val="0"/>
              </a:spcBef>
            </a:pPr>
            <a:r>
              <a:rPr lang="en-US" sz="1400" dirty="0"/>
              <a:t>5.49, Enhanced Ventilation for Packaged HVAC with Gas Heating or Packaged Heat Pump</a:t>
            </a:r>
          </a:p>
          <a:p>
            <a:pPr marL="468630" indent="-285750">
              <a:spcBef>
                <a:spcPts val="0"/>
              </a:spcBef>
            </a:pPr>
            <a:r>
              <a:rPr lang="en-US" sz="1400" dirty="0"/>
              <a:t>5.56, Single Package Vertical Heat Pump, K-12 and Community Colleges</a:t>
            </a:r>
          </a:p>
          <a:p>
            <a:pPr marL="468630" indent="-285750">
              <a:spcBef>
                <a:spcPts val="0"/>
              </a:spcBef>
            </a:pPr>
            <a:r>
              <a:rPr lang="en-US" sz="1400" dirty="0"/>
              <a:t>5.30, Refrigerant Charge, Commercial</a:t>
            </a:r>
          </a:p>
          <a:p>
            <a:pPr marL="468630" indent="-285750">
              <a:spcBef>
                <a:spcPts val="0"/>
              </a:spcBef>
            </a:pPr>
            <a:r>
              <a:rPr lang="en-US" sz="1400" dirty="0"/>
              <a:t>5.31, Evaporator Coil Cleaning, Commercial</a:t>
            </a:r>
          </a:p>
          <a:p>
            <a:pPr marL="468630" indent="-285750">
              <a:spcBef>
                <a:spcPts val="0"/>
              </a:spcBef>
            </a:pPr>
            <a:r>
              <a:rPr lang="en-US" sz="1400" dirty="0"/>
              <a:t>5.32, Condenser Coil Cleaning, Commercial</a:t>
            </a:r>
          </a:p>
          <a:p>
            <a:pPr marL="468630" indent="-285750">
              <a:spcBef>
                <a:spcPts val="0"/>
              </a:spcBef>
            </a:pPr>
            <a:r>
              <a:rPr lang="en-US" sz="1400" dirty="0"/>
              <a:t>5.10f, Brushless Fan Motor Replacement, Residential</a:t>
            </a:r>
          </a:p>
          <a:p>
            <a:pPr marL="468630" indent="-285750">
              <a:spcBef>
                <a:spcPts val="0"/>
              </a:spcBef>
            </a:pPr>
            <a:r>
              <a:rPr lang="en-US" sz="1400" dirty="0"/>
              <a:t>5.13, Fan Delay Controller for Air Conditioner, Residential</a:t>
            </a:r>
          </a:p>
          <a:p>
            <a:pPr marL="468630" indent="-285750">
              <a:spcBef>
                <a:spcPts val="0"/>
              </a:spcBef>
            </a:pPr>
            <a:r>
              <a:rPr lang="en-US" sz="1400" dirty="0"/>
              <a:t>9.01, Pool Cover, Commercial</a:t>
            </a:r>
          </a:p>
        </p:txBody>
      </p:sp>
      <p:cxnSp>
        <p:nvCxnSpPr>
          <p:cNvPr id="9" name="Straight Connector 8">
            <a:extLst>
              <a:ext uri="{FF2B5EF4-FFF2-40B4-BE49-F238E27FC236}">
                <a16:creationId xmlns:a16="http://schemas.microsoft.com/office/drawing/2014/main" id="{0F950739-F4FF-4AE2-8E32-1BDDFA1EA034}"/>
              </a:ext>
            </a:extLst>
          </p:cNvPr>
          <p:cNvCxnSpPr/>
          <p:nvPr/>
        </p:nvCxnSpPr>
        <p:spPr>
          <a:xfrm>
            <a:off x="571500" y="3200400"/>
            <a:ext cx="8077200"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724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2092-0CEC-4047-A1DA-E3262522EE3F}"/>
              </a:ext>
            </a:extLst>
          </p:cNvPr>
          <p:cNvSpPr>
            <a:spLocks noGrp="1"/>
          </p:cNvSpPr>
          <p:nvPr>
            <p:ph type="title"/>
          </p:nvPr>
        </p:nvSpPr>
        <p:spPr/>
        <p:txBody>
          <a:bodyPr/>
          <a:lstStyle/>
          <a:p>
            <a:r>
              <a:rPr lang="en-US" dirty="0"/>
              <a:t>Back-up Slides</a:t>
            </a:r>
          </a:p>
        </p:txBody>
      </p:sp>
      <p:sp>
        <p:nvSpPr>
          <p:cNvPr id="3" name="Date Placeholder 2">
            <a:extLst>
              <a:ext uri="{FF2B5EF4-FFF2-40B4-BE49-F238E27FC236}">
                <a16:creationId xmlns:a16="http://schemas.microsoft.com/office/drawing/2014/main" id="{396ED9F8-6942-480E-A560-BDDB4A8EA2E9}"/>
              </a:ext>
            </a:extLst>
          </p:cNvPr>
          <p:cNvSpPr>
            <a:spLocks noGrp="1"/>
          </p:cNvSpPr>
          <p:nvPr>
            <p:ph type="dt" sz="half" idx="10"/>
          </p:nvPr>
        </p:nvSpPr>
        <p:spPr/>
        <p:txBody>
          <a:bodyPr/>
          <a:lstStyle/>
          <a:p>
            <a:r>
              <a:rPr lang="en-US"/>
              <a:t>1/21/2019</a:t>
            </a:r>
          </a:p>
        </p:txBody>
      </p:sp>
      <p:sp>
        <p:nvSpPr>
          <p:cNvPr id="4" name="Footer Placeholder 3">
            <a:extLst>
              <a:ext uri="{FF2B5EF4-FFF2-40B4-BE49-F238E27FC236}">
                <a16:creationId xmlns:a16="http://schemas.microsoft.com/office/drawing/2014/main" id="{9D95C2B6-383C-433B-B55B-6726856A5377}"/>
              </a:ext>
            </a:extLst>
          </p:cNvPr>
          <p:cNvSpPr>
            <a:spLocks noGrp="1"/>
          </p:cNvSpPr>
          <p:nvPr>
            <p:ph type="ftr" sz="quarter" idx="11"/>
          </p:nvPr>
        </p:nvSpPr>
        <p:spPr/>
        <p:txBody>
          <a:bodyPr/>
          <a:lstStyle/>
          <a:p>
            <a:r>
              <a:rPr lang="en-US"/>
              <a:t>HVAC Non-Residential</a:t>
            </a:r>
          </a:p>
        </p:txBody>
      </p:sp>
      <p:sp>
        <p:nvSpPr>
          <p:cNvPr id="5" name="Slide Number Placeholder 4">
            <a:extLst>
              <a:ext uri="{FF2B5EF4-FFF2-40B4-BE49-F238E27FC236}">
                <a16:creationId xmlns:a16="http://schemas.microsoft.com/office/drawing/2014/main" id="{642301E3-71DB-4176-BB66-ED59C0446083}"/>
              </a:ext>
            </a:extLst>
          </p:cNvPr>
          <p:cNvSpPr>
            <a:spLocks noGrp="1"/>
          </p:cNvSpPr>
          <p:nvPr>
            <p:ph type="sldNum" sz="quarter" idx="12"/>
          </p:nvPr>
        </p:nvSpPr>
        <p:spPr/>
        <p:txBody>
          <a:bodyPr/>
          <a:lstStyle/>
          <a:p>
            <a:fld id="{909A63E0-9C55-41FE-BE94-C73968ED251E}" type="slidenum">
              <a:rPr lang="en-US" smtClean="0"/>
              <a:pPr/>
              <a:t>43</a:t>
            </a:fld>
            <a:endParaRPr lang="en-US"/>
          </a:p>
        </p:txBody>
      </p:sp>
    </p:spTree>
    <p:extLst>
      <p:ext uri="{BB962C8B-B14F-4D97-AF65-F5344CB8AC3E}">
        <p14:creationId xmlns:p14="http://schemas.microsoft.com/office/powerpoint/2010/main" val="1511066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36448"/>
            <a:ext cx="8122096" cy="758952"/>
          </a:xfrm>
        </p:spPr>
        <p:txBody>
          <a:bodyPr>
            <a:noAutofit/>
          </a:bodyPr>
          <a:lstStyle/>
          <a:p>
            <a:pPr algn="l"/>
            <a:r>
              <a:rPr lang="en-US" sz="2400" dirty="0"/>
              <a:t>Measure Consensus – </a:t>
            </a:r>
            <a:br>
              <a:rPr lang="en-US" sz="2400" dirty="0"/>
            </a:br>
            <a:r>
              <a:rPr lang="en-US" sz="2400" dirty="0"/>
              <a:t>5.06 Demand Controlled Ventilation for Single Zone Packaged HVAC</a:t>
            </a:r>
          </a:p>
        </p:txBody>
      </p:sp>
      <p:sp>
        <p:nvSpPr>
          <p:cNvPr id="3" name="Date Placeholder 2"/>
          <p:cNvSpPr>
            <a:spLocks noGrp="1"/>
          </p:cNvSpPr>
          <p:nvPr>
            <p:ph type="dt" sz="half" idx="10"/>
          </p:nvPr>
        </p:nvSpPr>
        <p:spPr/>
        <p:txBody>
          <a:bodyPr/>
          <a:lstStyle/>
          <a:p>
            <a:fld id="{13B275FC-95AE-5F43-84DE-7325704F4380}" type="datetime1">
              <a:rPr lang="en-US" smtClean="0"/>
              <a:t>3/28/2019</a:t>
            </a:fld>
            <a:endParaRPr lang="en-US" dirty="0"/>
          </a:p>
        </p:txBody>
      </p:sp>
      <p:sp>
        <p:nvSpPr>
          <p:cNvPr id="4" name="Footer Placeholder 3"/>
          <p:cNvSpPr>
            <a:spLocks noGrp="1"/>
          </p:cNvSpPr>
          <p:nvPr>
            <p:ph type="ftr" sz="quarter" idx="11"/>
          </p:nvPr>
        </p:nvSpPr>
        <p:spPr/>
        <p:txBody>
          <a:bodyPr/>
          <a:lstStyle/>
          <a:p>
            <a:r>
              <a:rPr lang="en-US" dirty="0"/>
              <a:t>HVAC</a:t>
            </a:r>
          </a:p>
        </p:txBody>
      </p:sp>
      <p:sp>
        <p:nvSpPr>
          <p:cNvPr id="5" name="Slide Number Placeholder 4"/>
          <p:cNvSpPr>
            <a:spLocks noGrp="1"/>
          </p:cNvSpPr>
          <p:nvPr>
            <p:ph type="sldNum" sz="quarter" idx="12"/>
          </p:nvPr>
        </p:nvSpPr>
        <p:spPr/>
        <p:txBody>
          <a:bodyPr/>
          <a:lstStyle/>
          <a:p>
            <a:fld id="{909A63E0-9C55-41FE-BE94-C73968ED251E}" type="slidenum">
              <a:rPr lang="en-US" smtClean="0"/>
              <a:pPr/>
              <a:t>44</a:t>
            </a:fld>
            <a:endParaRPr lang="en-US"/>
          </a:p>
        </p:txBody>
      </p:sp>
      <p:sp>
        <p:nvSpPr>
          <p:cNvPr id="6" name="Content Placeholder 5"/>
          <p:cNvSpPr>
            <a:spLocks noGrp="1"/>
          </p:cNvSpPr>
          <p:nvPr>
            <p:ph sz="quarter" idx="1"/>
          </p:nvPr>
        </p:nvSpPr>
        <p:spPr>
          <a:xfrm>
            <a:off x="187452" y="1295400"/>
            <a:ext cx="8648700" cy="5140452"/>
          </a:xfrm>
        </p:spPr>
        <p:txBody>
          <a:bodyPr numCol="1">
            <a:normAutofit/>
          </a:bodyPr>
          <a:lstStyle/>
          <a:p>
            <a:r>
              <a:rPr lang="en-US" sz="2800" dirty="0"/>
              <a:t>Offering</a:t>
            </a:r>
          </a:p>
          <a:p>
            <a:pPr lvl="1"/>
            <a:r>
              <a:rPr lang="en-US" sz="1800" dirty="0">
                <a:solidFill>
                  <a:schemeClr val="tx1"/>
                </a:solidFill>
              </a:rPr>
              <a:t>Workpaper (</a:t>
            </a:r>
            <a:r>
              <a:rPr lang="en-US" sz="1800" u="sng" dirty="0">
                <a:solidFill>
                  <a:schemeClr val="tx1"/>
                </a:solidFill>
              </a:rPr>
              <a:t>PGECOHVC168 R2</a:t>
            </a:r>
            <a:r>
              <a:rPr lang="en-US" sz="1800" dirty="0">
                <a:solidFill>
                  <a:schemeClr val="tx1"/>
                </a:solidFill>
              </a:rPr>
              <a:t>, Dec 2011)</a:t>
            </a:r>
            <a:endParaRPr lang="en-US" sz="1800" dirty="0">
              <a:solidFill>
                <a:srgbClr val="0000CC"/>
              </a:solidFill>
            </a:endParaRPr>
          </a:p>
          <a:p>
            <a:pPr lvl="1"/>
            <a:r>
              <a:rPr lang="en-US" sz="1800" dirty="0">
                <a:solidFill>
                  <a:schemeClr val="tx1"/>
                </a:solidFill>
              </a:rPr>
              <a:t>Base Case:</a:t>
            </a:r>
          </a:p>
          <a:p>
            <a:pPr lvl="2"/>
            <a:r>
              <a:rPr lang="en-US" sz="1500" dirty="0"/>
              <a:t>(PG&amp;E &amp; SCE) Fixed position ventilation corresponding to Title 24 2013 requirement or 20% of supply air, whichever is greater; (AC with Gas Heat, AC only, HP)</a:t>
            </a:r>
          </a:p>
          <a:p>
            <a:pPr lvl="1"/>
            <a:r>
              <a:rPr lang="en-US" sz="1800" dirty="0">
                <a:solidFill>
                  <a:schemeClr val="tx1"/>
                </a:solidFill>
              </a:rPr>
              <a:t>Measure Case:</a:t>
            </a:r>
          </a:p>
          <a:p>
            <a:pPr lvl="2"/>
            <a:r>
              <a:rPr lang="en-US" sz="1500" dirty="0"/>
              <a:t>Add Demand Controlled Ventilation (DCV) to an existing packaged single zone direct expansion (DX) HVAC unit with an economizer ; option of adding Advanced Digital Economizer Controller (ADEC)</a:t>
            </a:r>
          </a:p>
        </p:txBody>
      </p:sp>
      <p:sp>
        <p:nvSpPr>
          <p:cNvPr id="9" name="TextBox 8">
            <a:extLst>
              <a:ext uri="{FF2B5EF4-FFF2-40B4-BE49-F238E27FC236}">
                <a16:creationId xmlns:a16="http://schemas.microsoft.com/office/drawing/2014/main" id="{AD0C61FF-1C7D-4966-9B05-3D64A3C23DA3}"/>
              </a:ext>
            </a:extLst>
          </p:cNvPr>
          <p:cNvSpPr txBox="1"/>
          <p:nvPr/>
        </p:nvSpPr>
        <p:spPr>
          <a:xfrm>
            <a:off x="2880525" y="6426297"/>
            <a:ext cx="3419526" cy="400110"/>
          </a:xfrm>
          <a:prstGeom prst="rect">
            <a:avLst/>
          </a:prstGeom>
          <a:solidFill>
            <a:schemeClr val="bg1"/>
          </a:solidFill>
          <a:ln w="25400">
            <a:solidFill>
              <a:srgbClr val="B79462"/>
            </a:solidFill>
          </a:ln>
        </p:spPr>
        <p:txBody>
          <a:bodyPr wrap="none" rtlCol="0">
            <a:spAutoFit/>
          </a:bodyPr>
          <a:lstStyle/>
          <a:p>
            <a:r>
              <a:rPr lang="en-US" sz="1000" dirty="0">
                <a:solidFill>
                  <a:srgbClr val="0000CC"/>
                </a:solidFill>
                <a:latin typeface="Arial" panose="020B0604020202020204" pitchFamily="34" charset="0"/>
                <a:cs typeface="Arial" panose="020B0604020202020204" pitchFamily="34" charset="0"/>
              </a:rPr>
              <a:t>Blue</a:t>
            </a:r>
            <a:r>
              <a:rPr lang="en-US" sz="1000" dirty="0">
                <a:latin typeface="Arial" panose="020B0604020202020204" pitchFamily="34" charset="0"/>
                <a:cs typeface="Arial" panose="020B0604020202020204" pitchFamily="34" charset="0"/>
              </a:rPr>
              <a:t> </a:t>
            </a:r>
            <a:r>
              <a:rPr lang="en-US" sz="1000" dirty="0">
                <a:solidFill>
                  <a:srgbClr val="0000CC"/>
                </a:solidFill>
                <a:latin typeface="Arial" panose="020B0604020202020204" pitchFamily="34" charset="0"/>
                <a:cs typeface="Arial" panose="020B0604020202020204" pitchFamily="34" charset="0"/>
              </a:rPr>
              <a:t>text</a:t>
            </a:r>
            <a:r>
              <a:rPr lang="en-US" sz="1000" dirty="0">
                <a:latin typeface="Arial" panose="020B0604020202020204" pitchFamily="34" charset="0"/>
                <a:cs typeface="Arial" panose="020B0604020202020204" pitchFamily="34" charset="0"/>
              </a:rPr>
              <a:t> = Changing and first time that item is mentioned</a:t>
            </a:r>
          </a:p>
          <a:p>
            <a:r>
              <a:rPr lang="en-US" sz="1000" i="1" dirty="0">
                <a:latin typeface="Arial" panose="020B0604020202020204" pitchFamily="34" charset="0"/>
                <a:cs typeface="Arial" panose="020B0604020202020204" pitchFamily="34" charset="0"/>
              </a:rPr>
              <a:t>Italics</a:t>
            </a:r>
            <a:r>
              <a:rPr lang="en-US" sz="1000" dirty="0">
                <a:latin typeface="Arial" panose="020B0604020202020204" pitchFamily="34" charset="0"/>
                <a:cs typeface="Arial" panose="020B0604020202020204" pitchFamily="34" charset="0"/>
              </a:rPr>
              <a:t> text = Item that has not been completed</a:t>
            </a:r>
          </a:p>
        </p:txBody>
      </p:sp>
    </p:spTree>
    <p:extLst>
      <p:ext uri="{BB962C8B-B14F-4D97-AF65-F5344CB8AC3E}">
        <p14:creationId xmlns:p14="http://schemas.microsoft.com/office/powerpoint/2010/main" val="3466615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98348"/>
            <a:ext cx="8122096" cy="758952"/>
          </a:xfrm>
        </p:spPr>
        <p:txBody>
          <a:bodyPr>
            <a:noAutofit/>
          </a:bodyPr>
          <a:lstStyle/>
          <a:p>
            <a:pPr algn="l"/>
            <a:r>
              <a:rPr lang="en-US" sz="2400" dirty="0"/>
              <a:t>Measure Consensus -</a:t>
            </a:r>
            <a:br>
              <a:rPr lang="en-US" sz="2400" dirty="0"/>
            </a:br>
            <a:r>
              <a:rPr lang="en-US" sz="2400" dirty="0"/>
              <a:t>5.06 Demand Controlled Ventilation for Single Zone Packaged HVAC</a:t>
            </a:r>
          </a:p>
        </p:txBody>
      </p:sp>
      <p:sp>
        <p:nvSpPr>
          <p:cNvPr id="3" name="Date Placeholder 2"/>
          <p:cNvSpPr>
            <a:spLocks noGrp="1"/>
          </p:cNvSpPr>
          <p:nvPr>
            <p:ph type="dt" sz="half" idx="10"/>
          </p:nvPr>
        </p:nvSpPr>
        <p:spPr/>
        <p:txBody>
          <a:bodyPr/>
          <a:lstStyle/>
          <a:p>
            <a:fld id="{13B275FC-95AE-5F43-84DE-7325704F4380}" type="datetime1">
              <a:rPr lang="en-US" smtClean="0"/>
              <a:t>3/28/2019</a:t>
            </a:fld>
            <a:endParaRPr lang="en-US" dirty="0"/>
          </a:p>
        </p:txBody>
      </p:sp>
      <p:sp>
        <p:nvSpPr>
          <p:cNvPr id="4" name="Footer Placeholder 3"/>
          <p:cNvSpPr>
            <a:spLocks noGrp="1"/>
          </p:cNvSpPr>
          <p:nvPr>
            <p:ph type="ftr" sz="quarter" idx="11"/>
          </p:nvPr>
        </p:nvSpPr>
        <p:spPr/>
        <p:txBody>
          <a:bodyPr/>
          <a:lstStyle/>
          <a:p>
            <a:r>
              <a:rPr lang="en-US" dirty="0"/>
              <a:t>HVAC</a:t>
            </a:r>
          </a:p>
        </p:txBody>
      </p:sp>
      <p:sp>
        <p:nvSpPr>
          <p:cNvPr id="5" name="Slide Number Placeholder 4"/>
          <p:cNvSpPr>
            <a:spLocks noGrp="1"/>
          </p:cNvSpPr>
          <p:nvPr>
            <p:ph type="sldNum" sz="quarter" idx="12"/>
          </p:nvPr>
        </p:nvSpPr>
        <p:spPr/>
        <p:txBody>
          <a:bodyPr/>
          <a:lstStyle/>
          <a:p>
            <a:fld id="{909A63E0-9C55-41FE-BE94-C73968ED251E}" type="slidenum">
              <a:rPr lang="en-US" smtClean="0"/>
              <a:pPr/>
              <a:t>45</a:t>
            </a:fld>
            <a:endParaRPr lang="en-US"/>
          </a:p>
        </p:txBody>
      </p:sp>
      <p:sp>
        <p:nvSpPr>
          <p:cNvPr id="6" name="Content Placeholder 5"/>
          <p:cNvSpPr>
            <a:spLocks noGrp="1"/>
          </p:cNvSpPr>
          <p:nvPr>
            <p:ph sz="quarter" idx="1"/>
          </p:nvPr>
        </p:nvSpPr>
        <p:spPr>
          <a:xfrm>
            <a:off x="187452" y="1260348"/>
            <a:ext cx="8842248" cy="5254752"/>
          </a:xfrm>
        </p:spPr>
        <p:txBody>
          <a:bodyPr numCol="1">
            <a:normAutofit fontScale="85000" lnSpcReduction="20000"/>
          </a:bodyPr>
          <a:lstStyle/>
          <a:p>
            <a:r>
              <a:rPr lang="en-US" sz="2800" dirty="0"/>
              <a:t>Savings</a:t>
            </a:r>
          </a:p>
          <a:p>
            <a:pPr lvl="1"/>
            <a:r>
              <a:rPr lang="en-US" sz="1800" dirty="0">
                <a:solidFill>
                  <a:schemeClr val="tx1"/>
                </a:solidFill>
              </a:rPr>
              <a:t>Modeled measure with a DEER basis</a:t>
            </a:r>
          </a:p>
          <a:p>
            <a:pPr lvl="1"/>
            <a:r>
              <a:rPr lang="en-US" sz="1800" dirty="0">
                <a:solidFill>
                  <a:schemeClr val="tx1"/>
                </a:solidFill>
              </a:rPr>
              <a:t>MASControl v3.00.19</a:t>
            </a:r>
          </a:p>
          <a:p>
            <a:pPr lvl="1"/>
            <a:r>
              <a:rPr lang="en-US" sz="1700" dirty="0">
                <a:solidFill>
                  <a:schemeClr val="tx1"/>
                </a:solidFill>
              </a:rPr>
              <a:t>Prototype varied depending upon building</a:t>
            </a:r>
          </a:p>
          <a:p>
            <a:pPr lvl="2"/>
            <a:r>
              <a:rPr lang="en-US" sz="1500" dirty="0"/>
              <a:t>Base models modified</a:t>
            </a:r>
          </a:p>
          <a:p>
            <a:pPr lvl="2"/>
            <a:endParaRPr lang="en-US" sz="1500" dirty="0"/>
          </a:p>
          <a:p>
            <a:pPr lvl="2"/>
            <a:endParaRPr lang="en-US" sz="1500" dirty="0"/>
          </a:p>
          <a:p>
            <a:pPr lvl="2"/>
            <a:endParaRPr lang="en-US" sz="1500" dirty="0"/>
          </a:p>
          <a:p>
            <a:pPr lvl="2"/>
            <a:endParaRPr lang="en-US" sz="1500" dirty="0"/>
          </a:p>
          <a:p>
            <a:pPr lvl="2"/>
            <a:endParaRPr lang="en-US" sz="1500" dirty="0"/>
          </a:p>
          <a:p>
            <a:pPr lvl="2"/>
            <a:endParaRPr lang="en-US" sz="1500" dirty="0"/>
          </a:p>
          <a:p>
            <a:pPr lvl="2"/>
            <a:r>
              <a:rPr lang="en-US" sz="1500" dirty="0"/>
              <a:t>Measure models – unmodified prototype models</a:t>
            </a:r>
          </a:p>
          <a:p>
            <a:pPr lvl="1"/>
            <a:r>
              <a:rPr lang="en-US" sz="1700" dirty="0">
                <a:solidFill>
                  <a:schemeClr val="tx1"/>
                </a:solidFill>
              </a:rPr>
              <a:t>Modeling assumptions:</a:t>
            </a:r>
          </a:p>
          <a:p>
            <a:pPr lvl="2"/>
            <a:r>
              <a:rPr lang="en-US" sz="1500" dirty="0"/>
              <a:t>A minimum outside air fraction of 20% was used instead of 0 that indicates closed damper leakage for packaged HVAC systems are higher than previously thought.</a:t>
            </a:r>
          </a:p>
          <a:p>
            <a:pPr lvl="2"/>
            <a:r>
              <a:rPr lang="en-US" sz="1500" dirty="0"/>
              <a:t>A maximum outside air fraction of 70% was used instead of 100% due to emerging research (was not yet published) that indicates return air damper leakage and exhaust air re-entrainment for packaged HVAC systems are higher than previously thought, leading to inability of most systems to provide 100% outside air.</a:t>
            </a:r>
          </a:p>
          <a:p>
            <a:pPr lvl="2"/>
            <a:r>
              <a:rPr lang="en-US" sz="1500" dirty="0"/>
              <a:t>Hourly occupancy as a percentage of peak design occupancy was reduced to 90% in cases where the DEER occupancy schedule exceeded 90%. DCV savings are sensitive to occupancy, and work paper authors and other collaborators recognized that most buildings do not reach 100% occupancy on a typical day. Parties involved came to the consensus that an average daily maximum occupancy percentage of 90% would be appropriate in these cases. The existing default DEER peak occupant densities were retained.</a:t>
            </a:r>
          </a:p>
          <a:p>
            <a:pPr lvl="2"/>
            <a:r>
              <a:rPr lang="en-US" sz="1500" dirty="0"/>
              <a:t>Economizer dry-bulb changeover temperatures were set in accordance with Title 24 2013 Table 140.4B</a:t>
            </a:r>
          </a:p>
        </p:txBody>
      </p:sp>
      <p:sp>
        <p:nvSpPr>
          <p:cNvPr id="9" name="TextBox 8">
            <a:extLst>
              <a:ext uri="{FF2B5EF4-FFF2-40B4-BE49-F238E27FC236}">
                <a16:creationId xmlns:a16="http://schemas.microsoft.com/office/drawing/2014/main" id="{AD0C61FF-1C7D-4966-9B05-3D64A3C23DA3}"/>
              </a:ext>
            </a:extLst>
          </p:cNvPr>
          <p:cNvSpPr txBox="1"/>
          <p:nvPr/>
        </p:nvSpPr>
        <p:spPr>
          <a:xfrm>
            <a:off x="2880525" y="6426297"/>
            <a:ext cx="3419526" cy="400110"/>
          </a:xfrm>
          <a:prstGeom prst="rect">
            <a:avLst/>
          </a:prstGeom>
          <a:solidFill>
            <a:schemeClr val="bg1"/>
          </a:solidFill>
          <a:ln w="25400">
            <a:solidFill>
              <a:srgbClr val="B79462"/>
            </a:solidFill>
          </a:ln>
        </p:spPr>
        <p:txBody>
          <a:bodyPr wrap="none" rtlCol="0">
            <a:spAutoFit/>
          </a:bodyPr>
          <a:lstStyle/>
          <a:p>
            <a:r>
              <a:rPr lang="en-US" sz="1000" dirty="0">
                <a:solidFill>
                  <a:srgbClr val="0000CC"/>
                </a:solidFill>
                <a:latin typeface="Arial" panose="020B0604020202020204" pitchFamily="34" charset="0"/>
                <a:cs typeface="Arial" panose="020B0604020202020204" pitchFamily="34" charset="0"/>
              </a:rPr>
              <a:t>Blue</a:t>
            </a:r>
            <a:r>
              <a:rPr lang="en-US" sz="1000" dirty="0">
                <a:latin typeface="Arial" panose="020B0604020202020204" pitchFamily="34" charset="0"/>
                <a:cs typeface="Arial" panose="020B0604020202020204" pitchFamily="34" charset="0"/>
              </a:rPr>
              <a:t> </a:t>
            </a:r>
            <a:r>
              <a:rPr lang="en-US" sz="1000" dirty="0">
                <a:solidFill>
                  <a:srgbClr val="0000CC"/>
                </a:solidFill>
                <a:latin typeface="Arial" panose="020B0604020202020204" pitchFamily="34" charset="0"/>
                <a:cs typeface="Arial" panose="020B0604020202020204" pitchFamily="34" charset="0"/>
              </a:rPr>
              <a:t>text</a:t>
            </a:r>
            <a:r>
              <a:rPr lang="en-US" sz="1000" dirty="0">
                <a:latin typeface="Arial" panose="020B0604020202020204" pitchFamily="34" charset="0"/>
                <a:cs typeface="Arial" panose="020B0604020202020204" pitchFamily="34" charset="0"/>
              </a:rPr>
              <a:t> = Changing and first time that item is mentioned</a:t>
            </a:r>
          </a:p>
          <a:p>
            <a:r>
              <a:rPr lang="en-US" sz="1000" i="1" dirty="0">
                <a:latin typeface="Arial" panose="020B0604020202020204" pitchFamily="34" charset="0"/>
                <a:cs typeface="Arial" panose="020B0604020202020204" pitchFamily="34" charset="0"/>
              </a:rPr>
              <a:t>Italics</a:t>
            </a:r>
            <a:r>
              <a:rPr lang="en-US" sz="1000" dirty="0">
                <a:latin typeface="Arial" panose="020B0604020202020204" pitchFamily="34" charset="0"/>
                <a:cs typeface="Arial" panose="020B0604020202020204" pitchFamily="34" charset="0"/>
              </a:rPr>
              <a:t> text = Item that has not been completed</a:t>
            </a:r>
          </a:p>
        </p:txBody>
      </p:sp>
      <p:graphicFrame>
        <p:nvGraphicFramePr>
          <p:cNvPr id="8" name="Table 7">
            <a:extLst>
              <a:ext uri="{FF2B5EF4-FFF2-40B4-BE49-F238E27FC236}">
                <a16:creationId xmlns:a16="http://schemas.microsoft.com/office/drawing/2014/main" id="{E764FF59-AFFE-483C-9929-603D1DACF44B}"/>
              </a:ext>
            </a:extLst>
          </p:cNvPr>
          <p:cNvGraphicFramePr>
            <a:graphicFrameLocks noGrp="1"/>
          </p:cNvGraphicFramePr>
          <p:nvPr>
            <p:extLst/>
          </p:nvPr>
        </p:nvGraphicFramePr>
        <p:xfrm>
          <a:off x="986441" y="2476500"/>
          <a:ext cx="7924800" cy="1173480"/>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1184674194"/>
                    </a:ext>
                  </a:extLst>
                </a:gridCol>
                <a:gridCol w="4343400">
                  <a:extLst>
                    <a:ext uri="{9D8B030D-6E8A-4147-A177-3AD203B41FA5}">
                      <a16:colId xmlns:a16="http://schemas.microsoft.com/office/drawing/2014/main" val="2192862346"/>
                    </a:ext>
                  </a:extLst>
                </a:gridCol>
              </a:tblGrid>
              <a:tr h="0">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Measure</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DEER Prototype Tech ID</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633657185"/>
                  </a:ext>
                </a:extLst>
              </a:tr>
              <a:tr h="0">
                <a:tc>
                  <a:txBody>
                    <a:bodyPr/>
                    <a:lstStyle/>
                    <a:p>
                      <a:pPr marL="0" marR="0" algn="l">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Add ADEC and CO2 Sensor to AC unit with Gas Heat</a:t>
                      </a:r>
                      <a:endPar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l">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D08-NE-HVAC-airAC-SpltPkg-110to134kBtuh-11p5eer</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840897334"/>
                  </a:ext>
                </a:extLst>
              </a:tr>
              <a:tr h="0">
                <a:tc>
                  <a:txBody>
                    <a:bodyPr/>
                    <a:lstStyle/>
                    <a:p>
                      <a:pPr marL="0" marR="0" algn="l">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Add CO2 Sensor to AC unit with Gas Heat with ADEC</a:t>
                      </a:r>
                      <a:endPar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l">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D08-NE-HVAC-airAC-SpltPkg-110to134kBtuh-11p5eer</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271823524"/>
                  </a:ext>
                </a:extLst>
              </a:tr>
              <a:tr h="0">
                <a:tc>
                  <a:txBody>
                    <a:bodyPr/>
                    <a:lstStyle/>
                    <a:p>
                      <a:pPr marL="0" marR="0" algn="l">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Add ADEC and CO2 Sensor to AC only unit</a:t>
                      </a:r>
                      <a:endPar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l">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*D08-NE-HVAC-airAC-SpltPkg-110to134kBtuh-11p5eer</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41442013"/>
                  </a:ext>
                </a:extLst>
              </a:tr>
              <a:tr h="0">
                <a:tc>
                  <a:txBody>
                    <a:bodyPr/>
                    <a:lstStyle/>
                    <a:p>
                      <a:pPr marL="0" marR="0" algn="l">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Add CO2 Sensor to AC only unit with ADEC</a:t>
                      </a:r>
                      <a:endPar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l">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*D08-NE-HVAC-airAC-SpltPkg-110to134kBtuh-11p5eer</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526620347"/>
                  </a:ext>
                </a:extLst>
              </a:tr>
              <a:tr h="0">
                <a:tc>
                  <a:txBody>
                    <a:bodyPr/>
                    <a:lstStyle/>
                    <a:p>
                      <a:pPr marL="0" marR="0" algn="l">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Add ADEC and CO2 Sensor to HP</a:t>
                      </a:r>
                      <a:endPar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l">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D08-NE-HVAC-airHP-SpltPkg-110to134kBtuh-11p5eer-3p4cop</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3280361175"/>
                  </a:ext>
                </a:extLst>
              </a:tr>
              <a:tr h="0">
                <a:tc>
                  <a:txBody>
                    <a:bodyPr/>
                    <a:lstStyle/>
                    <a:p>
                      <a:pPr marL="0" marR="0" algn="l">
                        <a:spcBef>
                          <a:spcPts val="0"/>
                        </a:spcBef>
                        <a:spcAft>
                          <a:spcPts val="0"/>
                        </a:spcAft>
                      </a:pPr>
                      <a:r>
                        <a:rPr lang="en-US" sz="1100" b="0" dirty="0">
                          <a:solidFill>
                            <a:schemeClr val="tx1"/>
                          </a:solidFill>
                          <a:effectLst/>
                          <a:latin typeface="Arial" panose="020B0604020202020204" pitchFamily="34" charset="0"/>
                          <a:cs typeface="Arial" panose="020B0604020202020204" pitchFamily="34" charset="0"/>
                        </a:rPr>
                        <a:t>Add CO2 Sensor to HP with ADEC</a:t>
                      </a:r>
                      <a:endPar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l">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D08-NE-HVAC-airHP-SpltPkg-110to134kBtuh-11p5eer-3p4cop</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859110564"/>
                  </a:ext>
                </a:extLst>
              </a:tr>
            </a:tbl>
          </a:graphicData>
        </a:graphic>
      </p:graphicFrame>
    </p:spTree>
    <p:extLst>
      <p:ext uri="{BB962C8B-B14F-4D97-AF65-F5344CB8AC3E}">
        <p14:creationId xmlns:p14="http://schemas.microsoft.com/office/powerpoint/2010/main" val="3115735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300"/>
            <a:ext cx="8496300" cy="914400"/>
          </a:xfrm>
        </p:spPr>
        <p:txBody>
          <a:bodyPr>
            <a:noAutofit/>
          </a:bodyPr>
          <a:lstStyle/>
          <a:p>
            <a:pPr algn="l"/>
            <a:r>
              <a:rPr lang="en-US" sz="3200" dirty="0"/>
              <a:t>Measure Consensus – </a:t>
            </a:r>
            <a:br>
              <a:rPr lang="en-US" sz="3200" dirty="0"/>
            </a:br>
            <a:r>
              <a:rPr lang="en-US" sz="2400" dirty="0"/>
              <a:t>5.56, Single Package Vertical Heat Pump</a:t>
            </a:r>
            <a:endParaRPr lang="en-US" sz="3200" dirty="0"/>
          </a:p>
        </p:txBody>
      </p:sp>
      <p:sp>
        <p:nvSpPr>
          <p:cNvPr id="3" name="Date Placeholder 2"/>
          <p:cNvSpPr>
            <a:spLocks noGrp="1"/>
          </p:cNvSpPr>
          <p:nvPr>
            <p:ph type="dt" sz="half" idx="10"/>
          </p:nvPr>
        </p:nvSpPr>
        <p:spPr/>
        <p:txBody>
          <a:bodyPr/>
          <a:lstStyle/>
          <a:p>
            <a:fld id="{13B275FC-95AE-5F43-84DE-7325704F4380}" type="datetime1">
              <a:rPr lang="en-US" smtClean="0"/>
              <a:t>3/28/2019</a:t>
            </a:fld>
            <a:endParaRPr lang="en-US" dirty="0"/>
          </a:p>
        </p:txBody>
      </p:sp>
      <p:sp>
        <p:nvSpPr>
          <p:cNvPr id="4" name="Footer Placeholder 3"/>
          <p:cNvSpPr>
            <a:spLocks noGrp="1"/>
          </p:cNvSpPr>
          <p:nvPr>
            <p:ph type="ftr" sz="quarter" idx="11"/>
          </p:nvPr>
        </p:nvSpPr>
        <p:spPr/>
        <p:txBody>
          <a:bodyPr/>
          <a:lstStyle/>
          <a:p>
            <a:r>
              <a:rPr lang="en-US" dirty="0"/>
              <a:t>HVAC</a:t>
            </a:r>
          </a:p>
        </p:txBody>
      </p:sp>
      <p:sp>
        <p:nvSpPr>
          <p:cNvPr id="5" name="Slide Number Placeholder 4"/>
          <p:cNvSpPr>
            <a:spLocks noGrp="1"/>
          </p:cNvSpPr>
          <p:nvPr>
            <p:ph type="sldNum" sz="quarter" idx="12"/>
          </p:nvPr>
        </p:nvSpPr>
        <p:spPr/>
        <p:txBody>
          <a:bodyPr/>
          <a:lstStyle/>
          <a:p>
            <a:fld id="{909A63E0-9C55-41FE-BE94-C73968ED251E}" type="slidenum">
              <a:rPr lang="en-US" smtClean="0"/>
              <a:pPr/>
              <a:t>46</a:t>
            </a:fld>
            <a:endParaRPr lang="en-US"/>
          </a:p>
        </p:txBody>
      </p:sp>
      <p:sp>
        <p:nvSpPr>
          <p:cNvPr id="6" name="Content Placeholder 5"/>
          <p:cNvSpPr>
            <a:spLocks noGrp="1"/>
          </p:cNvSpPr>
          <p:nvPr>
            <p:ph sz="quarter" idx="1"/>
          </p:nvPr>
        </p:nvSpPr>
        <p:spPr>
          <a:xfrm>
            <a:off x="152400" y="1219200"/>
            <a:ext cx="8839200" cy="5181600"/>
          </a:xfrm>
        </p:spPr>
        <p:txBody>
          <a:bodyPr numCol="1">
            <a:normAutofit/>
          </a:bodyPr>
          <a:lstStyle/>
          <a:p>
            <a:r>
              <a:rPr lang="en-US" sz="2800" dirty="0"/>
              <a:t>Offering</a:t>
            </a:r>
          </a:p>
          <a:p>
            <a:pPr lvl="1"/>
            <a:r>
              <a:rPr lang="en-US" sz="1800" dirty="0">
                <a:solidFill>
                  <a:schemeClr val="tx1"/>
                </a:solidFill>
              </a:rPr>
              <a:t>Workpaper (</a:t>
            </a:r>
            <a:r>
              <a:rPr lang="en-US" sz="1800" u="sng" dirty="0">
                <a:solidFill>
                  <a:schemeClr val="tx1"/>
                </a:solidFill>
              </a:rPr>
              <a:t>PGECOHVC172 Rev 1</a:t>
            </a:r>
            <a:r>
              <a:rPr lang="en-US" sz="1800" dirty="0">
                <a:solidFill>
                  <a:schemeClr val="tx1"/>
                </a:solidFill>
              </a:rPr>
              <a:t>, Sept 2018)</a:t>
            </a:r>
          </a:p>
          <a:p>
            <a:pPr lvl="1"/>
            <a:r>
              <a:rPr lang="en-US" sz="1800" dirty="0">
                <a:solidFill>
                  <a:schemeClr val="tx1"/>
                </a:solidFill>
              </a:rPr>
              <a:t>Base Case:</a:t>
            </a:r>
          </a:p>
          <a:p>
            <a:pPr lvl="2"/>
            <a:r>
              <a:rPr lang="en-US" sz="1600" dirty="0"/>
              <a:t>Existing standard efficiency single package vertical air-cooled heat pump (SPVHP).</a:t>
            </a:r>
          </a:p>
          <a:p>
            <a:pPr lvl="1"/>
            <a:r>
              <a:rPr lang="en-US" sz="1800" dirty="0">
                <a:solidFill>
                  <a:schemeClr val="tx1"/>
                </a:solidFill>
              </a:rPr>
              <a:t>Measure Case:</a:t>
            </a:r>
          </a:p>
          <a:p>
            <a:pPr lvl="2"/>
            <a:r>
              <a:rPr lang="en-US" sz="1600" dirty="0"/>
              <a:t>High efficiency (above code) single package vertical air-cooled heat pump with the option of included air-side economizer and demand control ventilation (DCV) controls.</a:t>
            </a:r>
            <a:endParaRPr lang="en-US" sz="1600" dirty="0">
              <a:highlight>
                <a:srgbClr val="FFFF00"/>
              </a:highlight>
            </a:endParaRPr>
          </a:p>
          <a:p>
            <a:pPr lvl="1"/>
            <a:r>
              <a:rPr lang="en-US" sz="1800" dirty="0">
                <a:solidFill>
                  <a:schemeClr val="tx1"/>
                </a:solidFill>
              </a:rPr>
              <a:t>Offering</a:t>
            </a:r>
          </a:p>
          <a:p>
            <a:pPr lvl="2"/>
            <a:r>
              <a:rPr lang="en-US" sz="1600" dirty="0"/>
              <a:t>Building Types: ERC (Education - Relocatable Classroom)</a:t>
            </a:r>
          </a:p>
          <a:p>
            <a:pPr lvl="2"/>
            <a:r>
              <a:rPr lang="en-US" sz="1600" dirty="0"/>
              <a:t>PG&amp;E CZ only, (CZ01-05, CZ11-13, CZ16)</a:t>
            </a:r>
          </a:p>
          <a:p>
            <a:pPr lvl="2"/>
            <a:r>
              <a:rPr lang="en-US" sz="1600" dirty="0"/>
              <a:t>Norm Unit: cap-ton</a:t>
            </a:r>
          </a:p>
          <a:p>
            <a:pPr lvl="2"/>
            <a:r>
              <a:rPr lang="en-US" sz="1600" dirty="0"/>
              <a:t>Measure Application Type: ER, ROB</a:t>
            </a:r>
          </a:p>
        </p:txBody>
      </p:sp>
      <p:sp>
        <p:nvSpPr>
          <p:cNvPr id="9" name="TextBox 8">
            <a:extLst>
              <a:ext uri="{FF2B5EF4-FFF2-40B4-BE49-F238E27FC236}">
                <a16:creationId xmlns:a16="http://schemas.microsoft.com/office/drawing/2014/main" id="{AD0C61FF-1C7D-4966-9B05-3D64A3C23DA3}"/>
              </a:ext>
            </a:extLst>
          </p:cNvPr>
          <p:cNvSpPr txBox="1"/>
          <p:nvPr/>
        </p:nvSpPr>
        <p:spPr>
          <a:xfrm>
            <a:off x="2880525" y="6426297"/>
            <a:ext cx="3419526" cy="400110"/>
          </a:xfrm>
          <a:prstGeom prst="rect">
            <a:avLst/>
          </a:prstGeom>
          <a:solidFill>
            <a:schemeClr val="bg1"/>
          </a:solidFill>
          <a:ln w="25400">
            <a:solidFill>
              <a:srgbClr val="B79462"/>
            </a:solidFill>
          </a:ln>
        </p:spPr>
        <p:txBody>
          <a:bodyPr wrap="none" rtlCol="0">
            <a:spAutoFit/>
          </a:bodyPr>
          <a:lstStyle/>
          <a:p>
            <a:r>
              <a:rPr lang="en-US" sz="1000" dirty="0">
                <a:solidFill>
                  <a:srgbClr val="0000CC"/>
                </a:solidFill>
                <a:latin typeface="Arial" panose="020B0604020202020204" pitchFamily="34" charset="0"/>
                <a:cs typeface="Arial" panose="020B0604020202020204" pitchFamily="34" charset="0"/>
              </a:rPr>
              <a:t>Blue</a:t>
            </a:r>
            <a:r>
              <a:rPr lang="en-US" sz="1000" dirty="0">
                <a:latin typeface="Arial" panose="020B0604020202020204" pitchFamily="34" charset="0"/>
                <a:cs typeface="Arial" panose="020B0604020202020204" pitchFamily="34" charset="0"/>
              </a:rPr>
              <a:t> </a:t>
            </a:r>
            <a:r>
              <a:rPr lang="en-US" sz="1000" dirty="0">
                <a:solidFill>
                  <a:srgbClr val="0000CC"/>
                </a:solidFill>
                <a:latin typeface="Arial" panose="020B0604020202020204" pitchFamily="34" charset="0"/>
                <a:cs typeface="Arial" panose="020B0604020202020204" pitchFamily="34" charset="0"/>
              </a:rPr>
              <a:t>text</a:t>
            </a:r>
            <a:r>
              <a:rPr lang="en-US" sz="1000" dirty="0">
                <a:latin typeface="Arial" panose="020B0604020202020204" pitchFamily="34" charset="0"/>
                <a:cs typeface="Arial" panose="020B0604020202020204" pitchFamily="34" charset="0"/>
              </a:rPr>
              <a:t> = Changing and first time that item is mentioned</a:t>
            </a:r>
          </a:p>
          <a:p>
            <a:r>
              <a:rPr lang="en-US" sz="1000" i="1" dirty="0">
                <a:latin typeface="Arial" panose="020B0604020202020204" pitchFamily="34" charset="0"/>
                <a:cs typeface="Arial" panose="020B0604020202020204" pitchFamily="34" charset="0"/>
              </a:rPr>
              <a:t>Italics</a:t>
            </a:r>
            <a:r>
              <a:rPr lang="en-US" sz="1000" dirty="0">
                <a:latin typeface="Arial" panose="020B0604020202020204" pitchFamily="34" charset="0"/>
                <a:cs typeface="Arial" panose="020B0604020202020204" pitchFamily="34" charset="0"/>
              </a:rPr>
              <a:t> text = Item that has not been completed</a:t>
            </a:r>
          </a:p>
        </p:txBody>
      </p:sp>
    </p:spTree>
    <p:extLst>
      <p:ext uri="{BB962C8B-B14F-4D97-AF65-F5344CB8AC3E}">
        <p14:creationId xmlns:p14="http://schemas.microsoft.com/office/powerpoint/2010/main" val="3784710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300"/>
            <a:ext cx="8496300" cy="914400"/>
          </a:xfrm>
        </p:spPr>
        <p:txBody>
          <a:bodyPr>
            <a:noAutofit/>
          </a:bodyPr>
          <a:lstStyle/>
          <a:p>
            <a:pPr algn="l"/>
            <a:r>
              <a:rPr lang="en-US" sz="3200" dirty="0"/>
              <a:t>Measure Consensus – </a:t>
            </a:r>
            <a:br>
              <a:rPr lang="en-US" sz="3200" dirty="0"/>
            </a:br>
            <a:r>
              <a:rPr lang="en-US" sz="2400" dirty="0"/>
              <a:t>5.56, Single Package Vertical Heat Pump</a:t>
            </a:r>
            <a:endParaRPr lang="en-US" sz="3200" dirty="0"/>
          </a:p>
        </p:txBody>
      </p:sp>
      <p:sp>
        <p:nvSpPr>
          <p:cNvPr id="3" name="Date Placeholder 2"/>
          <p:cNvSpPr>
            <a:spLocks noGrp="1"/>
          </p:cNvSpPr>
          <p:nvPr>
            <p:ph type="dt" sz="half" idx="10"/>
          </p:nvPr>
        </p:nvSpPr>
        <p:spPr/>
        <p:txBody>
          <a:bodyPr/>
          <a:lstStyle/>
          <a:p>
            <a:fld id="{13B275FC-95AE-5F43-84DE-7325704F4380}" type="datetime1">
              <a:rPr lang="en-US" smtClean="0"/>
              <a:t>3/28/2019</a:t>
            </a:fld>
            <a:endParaRPr lang="en-US" dirty="0"/>
          </a:p>
        </p:txBody>
      </p:sp>
      <p:sp>
        <p:nvSpPr>
          <p:cNvPr id="4" name="Footer Placeholder 3"/>
          <p:cNvSpPr>
            <a:spLocks noGrp="1"/>
          </p:cNvSpPr>
          <p:nvPr>
            <p:ph type="ftr" sz="quarter" idx="11"/>
          </p:nvPr>
        </p:nvSpPr>
        <p:spPr/>
        <p:txBody>
          <a:bodyPr/>
          <a:lstStyle/>
          <a:p>
            <a:r>
              <a:rPr lang="en-US" dirty="0"/>
              <a:t>HVAC</a:t>
            </a:r>
          </a:p>
        </p:txBody>
      </p:sp>
      <p:sp>
        <p:nvSpPr>
          <p:cNvPr id="5" name="Slide Number Placeholder 4"/>
          <p:cNvSpPr>
            <a:spLocks noGrp="1"/>
          </p:cNvSpPr>
          <p:nvPr>
            <p:ph type="sldNum" sz="quarter" idx="12"/>
          </p:nvPr>
        </p:nvSpPr>
        <p:spPr/>
        <p:txBody>
          <a:bodyPr/>
          <a:lstStyle/>
          <a:p>
            <a:fld id="{909A63E0-9C55-41FE-BE94-C73968ED251E}" type="slidenum">
              <a:rPr lang="en-US" smtClean="0"/>
              <a:pPr/>
              <a:t>47</a:t>
            </a:fld>
            <a:endParaRPr lang="en-US" dirty="0"/>
          </a:p>
        </p:txBody>
      </p:sp>
      <p:sp>
        <p:nvSpPr>
          <p:cNvPr id="6" name="Content Placeholder 5"/>
          <p:cNvSpPr>
            <a:spLocks noGrp="1"/>
          </p:cNvSpPr>
          <p:nvPr>
            <p:ph sz="quarter" idx="1"/>
          </p:nvPr>
        </p:nvSpPr>
        <p:spPr>
          <a:xfrm>
            <a:off x="152400" y="1295400"/>
            <a:ext cx="8839200" cy="1905000"/>
          </a:xfrm>
        </p:spPr>
        <p:txBody>
          <a:bodyPr numCol="1">
            <a:normAutofit fontScale="92500" lnSpcReduction="20000"/>
          </a:bodyPr>
          <a:lstStyle/>
          <a:p>
            <a:r>
              <a:rPr lang="en-US" sz="2800" dirty="0"/>
              <a:t>Savings</a:t>
            </a:r>
          </a:p>
          <a:p>
            <a:pPr lvl="1"/>
            <a:r>
              <a:rPr lang="en-US" sz="2000" dirty="0" err="1">
                <a:solidFill>
                  <a:schemeClr val="tx1"/>
                </a:solidFill>
              </a:rPr>
              <a:t>eQUEST</a:t>
            </a:r>
            <a:r>
              <a:rPr lang="en-US" sz="2000" dirty="0">
                <a:solidFill>
                  <a:schemeClr val="tx1"/>
                </a:solidFill>
              </a:rPr>
              <a:t> / MASControl v3.00.28</a:t>
            </a:r>
          </a:p>
          <a:p>
            <a:pPr lvl="1"/>
            <a:r>
              <a:rPr lang="en-US" sz="2000" dirty="0">
                <a:solidFill>
                  <a:schemeClr val="tx1"/>
                </a:solidFill>
              </a:rPr>
              <a:t>Tech ID D08-NE-HVAC-airHP-Pkg-55to64kBtuh-15p0seer-8p2hspf with a 2007 vintage</a:t>
            </a:r>
          </a:p>
          <a:p>
            <a:pPr lvl="1"/>
            <a:r>
              <a:rPr lang="en-US" sz="2000" dirty="0">
                <a:solidFill>
                  <a:schemeClr val="tx1"/>
                </a:solidFill>
              </a:rPr>
              <a:t>Keyword changes to simulate no ducts, no return fan, PTAC system, less than or equal to 90% occupancy, and tiered efficiency levels:</a:t>
            </a:r>
          </a:p>
          <a:p>
            <a:pPr lvl="2"/>
            <a:endParaRPr lang="en-US" sz="1600" dirty="0">
              <a:solidFill>
                <a:srgbClr val="0000CC"/>
              </a:solidFill>
            </a:endParaRPr>
          </a:p>
        </p:txBody>
      </p:sp>
      <p:sp>
        <p:nvSpPr>
          <p:cNvPr id="9" name="TextBox 8">
            <a:extLst>
              <a:ext uri="{FF2B5EF4-FFF2-40B4-BE49-F238E27FC236}">
                <a16:creationId xmlns:a16="http://schemas.microsoft.com/office/drawing/2014/main" id="{AD0C61FF-1C7D-4966-9B05-3D64A3C23DA3}"/>
              </a:ext>
            </a:extLst>
          </p:cNvPr>
          <p:cNvSpPr txBox="1"/>
          <p:nvPr/>
        </p:nvSpPr>
        <p:spPr>
          <a:xfrm>
            <a:off x="2880525" y="6426297"/>
            <a:ext cx="3419526" cy="400110"/>
          </a:xfrm>
          <a:prstGeom prst="rect">
            <a:avLst/>
          </a:prstGeom>
          <a:solidFill>
            <a:schemeClr val="bg1"/>
          </a:solidFill>
          <a:ln w="25400">
            <a:solidFill>
              <a:srgbClr val="B79462"/>
            </a:solidFill>
          </a:ln>
        </p:spPr>
        <p:txBody>
          <a:bodyPr wrap="none" rtlCol="0">
            <a:spAutoFit/>
          </a:bodyPr>
          <a:lstStyle/>
          <a:p>
            <a:r>
              <a:rPr lang="en-US" sz="1000" dirty="0">
                <a:solidFill>
                  <a:srgbClr val="0000CC"/>
                </a:solidFill>
                <a:latin typeface="Arial" panose="020B0604020202020204" pitchFamily="34" charset="0"/>
                <a:cs typeface="Arial" panose="020B0604020202020204" pitchFamily="34" charset="0"/>
              </a:rPr>
              <a:t>Blue</a:t>
            </a:r>
            <a:r>
              <a:rPr lang="en-US" sz="1000" dirty="0">
                <a:latin typeface="Arial" panose="020B0604020202020204" pitchFamily="34" charset="0"/>
                <a:cs typeface="Arial" panose="020B0604020202020204" pitchFamily="34" charset="0"/>
              </a:rPr>
              <a:t> </a:t>
            </a:r>
            <a:r>
              <a:rPr lang="en-US" sz="1000" dirty="0">
                <a:solidFill>
                  <a:srgbClr val="0000CC"/>
                </a:solidFill>
                <a:latin typeface="Arial" panose="020B0604020202020204" pitchFamily="34" charset="0"/>
                <a:cs typeface="Arial" panose="020B0604020202020204" pitchFamily="34" charset="0"/>
              </a:rPr>
              <a:t>text</a:t>
            </a:r>
            <a:r>
              <a:rPr lang="en-US" sz="1000" dirty="0">
                <a:latin typeface="Arial" panose="020B0604020202020204" pitchFamily="34" charset="0"/>
                <a:cs typeface="Arial" panose="020B0604020202020204" pitchFamily="34" charset="0"/>
              </a:rPr>
              <a:t> = Changing and first time that item is mentioned</a:t>
            </a:r>
          </a:p>
          <a:p>
            <a:r>
              <a:rPr lang="en-US" sz="1000" i="1" dirty="0">
                <a:latin typeface="Arial" panose="020B0604020202020204" pitchFamily="34" charset="0"/>
                <a:cs typeface="Arial" panose="020B0604020202020204" pitchFamily="34" charset="0"/>
              </a:rPr>
              <a:t>Italics</a:t>
            </a:r>
            <a:r>
              <a:rPr lang="en-US" sz="1000" dirty="0">
                <a:latin typeface="Arial" panose="020B0604020202020204" pitchFamily="34" charset="0"/>
                <a:cs typeface="Arial" panose="020B0604020202020204" pitchFamily="34" charset="0"/>
              </a:rPr>
              <a:t> text = Item that has not been completed</a:t>
            </a:r>
          </a:p>
        </p:txBody>
      </p:sp>
      <p:pic>
        <p:nvPicPr>
          <p:cNvPr id="8" name="Picture 7">
            <a:extLst>
              <a:ext uri="{FF2B5EF4-FFF2-40B4-BE49-F238E27FC236}">
                <a16:creationId xmlns:a16="http://schemas.microsoft.com/office/drawing/2014/main" id="{4D192C55-EEBF-4923-94B8-8EE4064CAA88}"/>
              </a:ext>
            </a:extLst>
          </p:cNvPr>
          <p:cNvPicPr>
            <a:picLocks noChangeAspect="1"/>
          </p:cNvPicPr>
          <p:nvPr/>
        </p:nvPicPr>
        <p:blipFill rotWithShape="1">
          <a:blip r:embed="rId3"/>
          <a:srcRect r="602"/>
          <a:stretch/>
        </p:blipFill>
        <p:spPr>
          <a:xfrm>
            <a:off x="990601" y="3009900"/>
            <a:ext cx="6286499" cy="3359943"/>
          </a:xfrm>
          <a:prstGeom prst="rect">
            <a:avLst/>
          </a:prstGeom>
        </p:spPr>
      </p:pic>
    </p:spTree>
    <p:extLst>
      <p:ext uri="{BB962C8B-B14F-4D97-AF65-F5344CB8AC3E}">
        <p14:creationId xmlns:p14="http://schemas.microsoft.com/office/powerpoint/2010/main" val="1707470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84048"/>
            <a:ext cx="8122096" cy="758952"/>
          </a:xfrm>
        </p:spPr>
        <p:txBody>
          <a:bodyPr>
            <a:noAutofit/>
          </a:bodyPr>
          <a:lstStyle/>
          <a:p>
            <a:r>
              <a:rPr lang="en-US" sz="3200" dirty="0"/>
              <a:t>Measure Consensus -</a:t>
            </a:r>
            <a:br>
              <a:rPr lang="en-US" sz="3200" dirty="0"/>
            </a:br>
            <a:r>
              <a:rPr lang="en-US" sz="3200" dirty="0"/>
              <a:t>5.30, Refrigerant Charge Adjustment</a:t>
            </a:r>
          </a:p>
        </p:txBody>
      </p:sp>
      <p:sp>
        <p:nvSpPr>
          <p:cNvPr id="3" name="Date Placeholder 2"/>
          <p:cNvSpPr>
            <a:spLocks noGrp="1"/>
          </p:cNvSpPr>
          <p:nvPr>
            <p:ph type="dt" sz="half" idx="10"/>
          </p:nvPr>
        </p:nvSpPr>
        <p:spPr/>
        <p:txBody>
          <a:bodyPr/>
          <a:lstStyle/>
          <a:p>
            <a:fld id="{13B275FC-95AE-5F43-84DE-7325704F4380}" type="datetime1">
              <a:rPr lang="en-US" smtClean="0"/>
              <a:t>3/28/2019</a:t>
            </a:fld>
            <a:endParaRPr lang="en-US" dirty="0"/>
          </a:p>
        </p:txBody>
      </p:sp>
      <p:sp>
        <p:nvSpPr>
          <p:cNvPr id="4" name="Footer Placeholder 3"/>
          <p:cNvSpPr>
            <a:spLocks noGrp="1"/>
          </p:cNvSpPr>
          <p:nvPr>
            <p:ph type="ftr" sz="quarter" idx="11"/>
          </p:nvPr>
        </p:nvSpPr>
        <p:spPr/>
        <p:txBody>
          <a:bodyPr/>
          <a:lstStyle/>
          <a:p>
            <a:r>
              <a:rPr lang="en-US" dirty="0"/>
              <a:t>HVAC</a:t>
            </a:r>
          </a:p>
        </p:txBody>
      </p:sp>
      <p:sp>
        <p:nvSpPr>
          <p:cNvPr id="5" name="Slide Number Placeholder 4"/>
          <p:cNvSpPr>
            <a:spLocks noGrp="1"/>
          </p:cNvSpPr>
          <p:nvPr>
            <p:ph type="sldNum" sz="quarter" idx="12"/>
          </p:nvPr>
        </p:nvSpPr>
        <p:spPr/>
        <p:txBody>
          <a:bodyPr/>
          <a:lstStyle/>
          <a:p>
            <a:fld id="{909A63E0-9C55-41FE-BE94-C73968ED251E}" type="slidenum">
              <a:rPr lang="en-US" smtClean="0"/>
              <a:pPr/>
              <a:t>48</a:t>
            </a:fld>
            <a:endParaRPr lang="en-US"/>
          </a:p>
        </p:txBody>
      </p:sp>
      <p:sp>
        <p:nvSpPr>
          <p:cNvPr id="6" name="Content Placeholder 5"/>
          <p:cNvSpPr>
            <a:spLocks noGrp="1"/>
          </p:cNvSpPr>
          <p:nvPr>
            <p:ph sz="quarter" idx="1"/>
          </p:nvPr>
        </p:nvSpPr>
        <p:spPr>
          <a:xfrm>
            <a:off x="187452" y="1260348"/>
            <a:ext cx="8648700" cy="5144636"/>
          </a:xfrm>
        </p:spPr>
        <p:txBody>
          <a:bodyPr numCol="1">
            <a:normAutofit/>
          </a:bodyPr>
          <a:lstStyle/>
          <a:p>
            <a:r>
              <a:rPr lang="en-US" sz="2800" dirty="0"/>
              <a:t>Savings</a:t>
            </a:r>
          </a:p>
          <a:p>
            <a:pPr lvl="1"/>
            <a:r>
              <a:rPr lang="en-US" sz="1800" dirty="0">
                <a:solidFill>
                  <a:schemeClr val="tx1"/>
                </a:solidFill>
              </a:rPr>
              <a:t>Modeled measure with a DEER basis</a:t>
            </a:r>
          </a:p>
          <a:p>
            <a:pPr lvl="1"/>
            <a:r>
              <a:rPr lang="en-US" sz="1800" dirty="0">
                <a:solidFill>
                  <a:schemeClr val="tx1"/>
                </a:solidFill>
              </a:rPr>
              <a:t>MASControl v3.00.20 and v3.00.27</a:t>
            </a:r>
          </a:p>
          <a:p>
            <a:pPr lvl="1"/>
            <a:r>
              <a:rPr lang="en-US" sz="1700" dirty="0">
                <a:solidFill>
                  <a:schemeClr val="tx1"/>
                </a:solidFill>
              </a:rPr>
              <a:t>Prototype varied depending upon building</a:t>
            </a:r>
          </a:p>
          <a:p>
            <a:pPr lvl="2"/>
            <a:r>
              <a:rPr lang="en-US" sz="1500" dirty="0"/>
              <a:t>Base models modified</a:t>
            </a:r>
          </a:p>
          <a:p>
            <a:pPr lvl="2"/>
            <a:endParaRPr lang="en-US" sz="1500" dirty="0"/>
          </a:p>
          <a:p>
            <a:pPr lvl="2"/>
            <a:endParaRPr lang="en-US" sz="1500" dirty="0"/>
          </a:p>
          <a:p>
            <a:pPr lvl="2"/>
            <a:endParaRPr lang="en-US" sz="1500" dirty="0"/>
          </a:p>
          <a:p>
            <a:pPr lvl="2"/>
            <a:endParaRPr lang="en-US" sz="1500" dirty="0"/>
          </a:p>
          <a:p>
            <a:pPr lvl="2"/>
            <a:r>
              <a:rPr lang="en-US" sz="1500" dirty="0"/>
              <a:t>Measure models – unmodified prototype models</a:t>
            </a:r>
          </a:p>
          <a:p>
            <a:pPr lvl="1"/>
            <a:r>
              <a:rPr lang="en-US" sz="1700" dirty="0">
                <a:solidFill>
                  <a:schemeClr val="tx1"/>
                </a:solidFill>
              </a:rPr>
              <a:t>Damper Leakage assumptions:</a:t>
            </a:r>
          </a:p>
          <a:p>
            <a:pPr lvl="2"/>
            <a:r>
              <a:rPr lang="en-US" sz="1500" dirty="0"/>
              <a:t>A minimum outside air fraction of 20% was used instead of 0 that indicates closed damper leakage for packaged HVAC systems are higher than previously thought.</a:t>
            </a:r>
          </a:p>
          <a:p>
            <a:pPr lvl="2"/>
            <a:r>
              <a:rPr lang="en-US" sz="1500" dirty="0"/>
              <a:t>A maximum outside air fraction of 70% was used instead of 100% due to emerging research (was not yet published) that indicates return air damper leakage and exhaust air re-entrainment for packaged HVAC systems are higher than previously thought, leading to inability of most systems to provide 100% outside air.</a:t>
            </a:r>
          </a:p>
        </p:txBody>
      </p:sp>
      <p:sp>
        <p:nvSpPr>
          <p:cNvPr id="9" name="TextBox 8">
            <a:extLst>
              <a:ext uri="{FF2B5EF4-FFF2-40B4-BE49-F238E27FC236}">
                <a16:creationId xmlns:a16="http://schemas.microsoft.com/office/drawing/2014/main" id="{AD0C61FF-1C7D-4966-9B05-3D64A3C23DA3}"/>
              </a:ext>
            </a:extLst>
          </p:cNvPr>
          <p:cNvSpPr txBox="1"/>
          <p:nvPr/>
        </p:nvSpPr>
        <p:spPr>
          <a:xfrm>
            <a:off x="2880525" y="6426297"/>
            <a:ext cx="3419526" cy="400110"/>
          </a:xfrm>
          <a:prstGeom prst="rect">
            <a:avLst/>
          </a:prstGeom>
          <a:solidFill>
            <a:schemeClr val="bg1"/>
          </a:solidFill>
          <a:ln w="25400">
            <a:solidFill>
              <a:srgbClr val="B79462"/>
            </a:solidFill>
          </a:ln>
        </p:spPr>
        <p:txBody>
          <a:bodyPr wrap="none" rtlCol="0">
            <a:spAutoFit/>
          </a:bodyPr>
          <a:lstStyle/>
          <a:p>
            <a:r>
              <a:rPr lang="en-US" sz="1000" dirty="0">
                <a:solidFill>
                  <a:srgbClr val="0000CC"/>
                </a:solidFill>
                <a:latin typeface="Arial" panose="020B0604020202020204" pitchFamily="34" charset="0"/>
                <a:cs typeface="Arial" panose="020B0604020202020204" pitchFamily="34" charset="0"/>
              </a:rPr>
              <a:t>Blue</a:t>
            </a:r>
            <a:r>
              <a:rPr lang="en-US" sz="1000" dirty="0">
                <a:latin typeface="Arial" panose="020B0604020202020204" pitchFamily="34" charset="0"/>
                <a:cs typeface="Arial" panose="020B0604020202020204" pitchFamily="34" charset="0"/>
              </a:rPr>
              <a:t> </a:t>
            </a:r>
            <a:r>
              <a:rPr lang="en-US" sz="1000" dirty="0">
                <a:solidFill>
                  <a:srgbClr val="0000CC"/>
                </a:solidFill>
                <a:latin typeface="Arial" panose="020B0604020202020204" pitchFamily="34" charset="0"/>
                <a:cs typeface="Arial" panose="020B0604020202020204" pitchFamily="34" charset="0"/>
              </a:rPr>
              <a:t>text</a:t>
            </a:r>
            <a:r>
              <a:rPr lang="en-US" sz="1000" dirty="0">
                <a:latin typeface="Arial" panose="020B0604020202020204" pitchFamily="34" charset="0"/>
                <a:cs typeface="Arial" panose="020B0604020202020204" pitchFamily="34" charset="0"/>
              </a:rPr>
              <a:t> = Changing and first time that item is mentioned</a:t>
            </a:r>
          </a:p>
          <a:p>
            <a:r>
              <a:rPr lang="en-US" sz="1000" i="1" dirty="0">
                <a:latin typeface="Arial" panose="020B0604020202020204" pitchFamily="34" charset="0"/>
                <a:cs typeface="Arial" panose="020B0604020202020204" pitchFamily="34" charset="0"/>
              </a:rPr>
              <a:t>Italics</a:t>
            </a:r>
            <a:r>
              <a:rPr lang="en-US" sz="1000" dirty="0">
                <a:latin typeface="Arial" panose="020B0604020202020204" pitchFamily="34" charset="0"/>
                <a:cs typeface="Arial" panose="020B0604020202020204" pitchFamily="34" charset="0"/>
              </a:rPr>
              <a:t> text = Item that has not been completed</a:t>
            </a:r>
          </a:p>
        </p:txBody>
      </p:sp>
      <p:graphicFrame>
        <p:nvGraphicFramePr>
          <p:cNvPr id="7" name="Table 6">
            <a:extLst>
              <a:ext uri="{FF2B5EF4-FFF2-40B4-BE49-F238E27FC236}">
                <a16:creationId xmlns:a16="http://schemas.microsoft.com/office/drawing/2014/main" id="{B55771A9-1F01-4E1C-8293-1B009BDA0990}"/>
              </a:ext>
            </a:extLst>
          </p:cNvPr>
          <p:cNvGraphicFramePr>
            <a:graphicFrameLocks noGrp="1"/>
          </p:cNvGraphicFramePr>
          <p:nvPr>
            <p:extLst/>
          </p:nvPr>
        </p:nvGraphicFramePr>
        <p:xfrm>
          <a:off x="876300" y="3109503"/>
          <a:ext cx="7766850" cy="914400"/>
        </p:xfrm>
        <a:graphic>
          <a:graphicData uri="http://schemas.openxmlformats.org/drawingml/2006/table">
            <a:tbl>
              <a:tblPr firstRow="1" firstCol="1" bandRow="1">
                <a:tableStyleId>{5C22544A-7EE6-4342-B048-85BDC9FD1C3A}</a:tableStyleId>
              </a:tblPr>
              <a:tblGrid>
                <a:gridCol w="756450">
                  <a:extLst>
                    <a:ext uri="{9D8B030D-6E8A-4147-A177-3AD203B41FA5}">
                      <a16:colId xmlns:a16="http://schemas.microsoft.com/office/drawing/2014/main" val="1640833754"/>
                    </a:ext>
                  </a:extLst>
                </a:gridCol>
                <a:gridCol w="1600200">
                  <a:extLst>
                    <a:ext uri="{9D8B030D-6E8A-4147-A177-3AD203B41FA5}">
                      <a16:colId xmlns:a16="http://schemas.microsoft.com/office/drawing/2014/main" val="1241869875"/>
                    </a:ext>
                  </a:extLst>
                </a:gridCol>
                <a:gridCol w="952500">
                  <a:extLst>
                    <a:ext uri="{9D8B030D-6E8A-4147-A177-3AD203B41FA5}">
                      <a16:colId xmlns:a16="http://schemas.microsoft.com/office/drawing/2014/main" val="4033880768"/>
                    </a:ext>
                  </a:extLst>
                </a:gridCol>
                <a:gridCol w="3352800">
                  <a:extLst>
                    <a:ext uri="{9D8B030D-6E8A-4147-A177-3AD203B41FA5}">
                      <a16:colId xmlns:a16="http://schemas.microsoft.com/office/drawing/2014/main" val="950221665"/>
                    </a:ext>
                  </a:extLst>
                </a:gridCol>
                <a:gridCol w="1104900">
                  <a:extLst>
                    <a:ext uri="{9D8B030D-6E8A-4147-A177-3AD203B41FA5}">
                      <a16:colId xmlns:a16="http://schemas.microsoft.com/office/drawing/2014/main" val="2071367261"/>
                    </a:ext>
                  </a:extLst>
                </a:gridCol>
              </a:tblGrid>
              <a:tr h="0">
                <a:tc>
                  <a:txBody>
                    <a:bodyPr/>
                    <a:lstStyle/>
                    <a:p>
                      <a:pPr marL="0" marR="0" algn="ctr">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Modeled Faults</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eQUEST Keyword</a:t>
                      </a:r>
                      <a:endPar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DEER Value</a:t>
                      </a:r>
                      <a:endPar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Modified Baseline Value</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Fault Weight</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9882751"/>
                  </a:ext>
                </a:extLst>
              </a:tr>
              <a:tr h="0">
                <a:tc>
                  <a:txBody>
                    <a:bodyPr/>
                    <a:lstStyle/>
                    <a:p>
                      <a:pPr marL="0" marR="0" algn="ctr">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RCA </a:t>
                      </a:r>
                    </a:p>
                    <a:p>
                      <a:pPr marL="0" marR="0" algn="ctr">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0-20%</a:t>
                      </a:r>
                      <a:endPar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SYSTEM:COOLING-EIR</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a:solidFill>
                            <a:schemeClr val="tx1"/>
                          </a:solidFill>
                          <a:effectLst/>
                          <a:latin typeface="Arial" panose="020B0604020202020204" pitchFamily="34" charset="0"/>
                          <a:cs typeface="Arial" panose="020B0604020202020204" pitchFamily="34" charset="0"/>
                        </a:rPr>
                        <a:t>Varies</a:t>
                      </a:r>
                      <a:endParaRPr lang="en-US"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Existing COOLING-EIR * 1.152 </a:t>
                      </a:r>
                      <a:endParaRPr lang="en-US" sz="1100" dirty="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Where 1.152 is the DEER RCA EIR adjustment factor</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000">
                          <a:effectLst/>
                          <a:latin typeface="Calibri" panose="020F0502020204030204" pitchFamily="34" charset="0"/>
                          <a:ea typeface="Times New Roman" panose="02020603050405020304" pitchFamily="18" charset="0"/>
                          <a:cs typeface="Calibri" panose="020F0502020204030204" pitchFamily="34" charset="0"/>
                        </a:rPr>
                        <a:t>0.95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7825356"/>
                  </a:ext>
                </a:extLst>
              </a:tr>
              <a:tr h="0">
                <a:tc>
                  <a:txBody>
                    <a:bodyPr/>
                    <a:lstStyle/>
                    <a:p>
                      <a:pPr marL="0" marR="0" algn="ctr">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RCA </a:t>
                      </a:r>
                    </a:p>
                    <a:p>
                      <a:pPr marL="0" marR="0" algn="ctr">
                        <a:spcBef>
                          <a:spcPts val="0"/>
                        </a:spcBef>
                        <a:spcAft>
                          <a:spcPts val="0"/>
                        </a:spcAft>
                      </a:pPr>
                      <a:r>
                        <a:rPr lang="en-US" sz="1000" b="0" dirty="0">
                          <a:solidFill>
                            <a:schemeClr val="tx1"/>
                          </a:solidFill>
                          <a:effectLst/>
                          <a:latin typeface="Arial" panose="020B0604020202020204" pitchFamily="34" charset="0"/>
                          <a:cs typeface="Arial" panose="020B0604020202020204" pitchFamily="34" charset="0"/>
                        </a:rPr>
                        <a:t>&gt; 20%</a:t>
                      </a:r>
                      <a:endParaRPr lang="en-US"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SYSTEM:COOLING-EIR</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Varies</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Existing COOLING-EIR * 1.358 </a:t>
                      </a:r>
                      <a:endParaRPr lang="en-US" sz="1100" dirty="0">
                        <a:solidFill>
                          <a:schemeClr val="tx1"/>
                        </a:solidFill>
                        <a:effectLst/>
                        <a:latin typeface="Arial" panose="020B0604020202020204" pitchFamily="34" charset="0"/>
                        <a:cs typeface="Arial" panose="020B0604020202020204" pitchFamily="34" charset="0"/>
                      </a:endParaRPr>
                    </a:p>
                    <a:p>
                      <a:pPr marL="0" marR="0">
                        <a:spcBef>
                          <a:spcPts val="0"/>
                        </a:spcBef>
                        <a:spcAft>
                          <a:spcPts val="0"/>
                        </a:spcAft>
                      </a:pPr>
                      <a:r>
                        <a:rPr lang="en-US" sz="1000" dirty="0">
                          <a:solidFill>
                            <a:schemeClr val="tx1"/>
                          </a:solidFill>
                          <a:effectLst/>
                          <a:latin typeface="Arial" panose="020B0604020202020204" pitchFamily="34" charset="0"/>
                          <a:cs typeface="Arial" panose="020B0604020202020204" pitchFamily="34" charset="0"/>
                        </a:rPr>
                        <a:t>Where 1.358 is the DEER RCA EIR adjustment factor</a:t>
                      </a:r>
                      <a:endParaRPr lang="en-US"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0.05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5568344"/>
                  </a:ext>
                </a:extLst>
              </a:tr>
            </a:tbl>
          </a:graphicData>
        </a:graphic>
      </p:graphicFrame>
    </p:spTree>
    <p:extLst>
      <p:ext uri="{BB962C8B-B14F-4D97-AF65-F5344CB8AC3E}">
        <p14:creationId xmlns:p14="http://schemas.microsoft.com/office/powerpoint/2010/main" val="2884653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0500"/>
            <a:ext cx="8122096" cy="914400"/>
          </a:xfrm>
        </p:spPr>
        <p:txBody>
          <a:bodyPr>
            <a:noAutofit/>
          </a:bodyPr>
          <a:lstStyle/>
          <a:p>
            <a:r>
              <a:rPr lang="en-US" sz="3200" dirty="0"/>
              <a:t>Measure Consensus – </a:t>
            </a:r>
            <a:br>
              <a:rPr lang="en-US" sz="3200" dirty="0"/>
            </a:br>
            <a:r>
              <a:rPr lang="en-US" sz="3200" dirty="0"/>
              <a:t>5.31, Evaporator Coil Cleaning</a:t>
            </a:r>
          </a:p>
        </p:txBody>
      </p:sp>
      <p:sp>
        <p:nvSpPr>
          <p:cNvPr id="3" name="Date Placeholder 2"/>
          <p:cNvSpPr>
            <a:spLocks noGrp="1"/>
          </p:cNvSpPr>
          <p:nvPr>
            <p:ph type="dt" sz="half" idx="10"/>
          </p:nvPr>
        </p:nvSpPr>
        <p:spPr/>
        <p:txBody>
          <a:bodyPr/>
          <a:lstStyle/>
          <a:p>
            <a:fld id="{13B275FC-95AE-5F43-84DE-7325704F4380}" type="datetime1">
              <a:rPr lang="en-US" smtClean="0"/>
              <a:t>3/28/2019</a:t>
            </a:fld>
            <a:endParaRPr lang="en-US" dirty="0"/>
          </a:p>
        </p:txBody>
      </p:sp>
      <p:sp>
        <p:nvSpPr>
          <p:cNvPr id="4" name="Footer Placeholder 3"/>
          <p:cNvSpPr>
            <a:spLocks noGrp="1"/>
          </p:cNvSpPr>
          <p:nvPr>
            <p:ph type="ftr" sz="quarter" idx="11"/>
          </p:nvPr>
        </p:nvSpPr>
        <p:spPr/>
        <p:txBody>
          <a:bodyPr/>
          <a:lstStyle/>
          <a:p>
            <a:r>
              <a:rPr lang="en-US" dirty="0"/>
              <a:t>HVAC</a:t>
            </a:r>
          </a:p>
        </p:txBody>
      </p:sp>
      <p:sp>
        <p:nvSpPr>
          <p:cNvPr id="5" name="Slide Number Placeholder 4"/>
          <p:cNvSpPr>
            <a:spLocks noGrp="1"/>
          </p:cNvSpPr>
          <p:nvPr>
            <p:ph type="sldNum" sz="quarter" idx="12"/>
          </p:nvPr>
        </p:nvSpPr>
        <p:spPr/>
        <p:txBody>
          <a:bodyPr/>
          <a:lstStyle/>
          <a:p>
            <a:fld id="{909A63E0-9C55-41FE-BE94-C73968ED251E}" type="slidenum">
              <a:rPr lang="en-US" smtClean="0"/>
              <a:pPr/>
              <a:t>49</a:t>
            </a:fld>
            <a:endParaRPr lang="en-US"/>
          </a:p>
        </p:txBody>
      </p:sp>
      <p:sp>
        <p:nvSpPr>
          <p:cNvPr id="6" name="Content Placeholder 5"/>
          <p:cNvSpPr>
            <a:spLocks noGrp="1"/>
          </p:cNvSpPr>
          <p:nvPr>
            <p:ph sz="quarter" idx="1"/>
          </p:nvPr>
        </p:nvSpPr>
        <p:spPr>
          <a:xfrm>
            <a:off x="152400" y="1295400"/>
            <a:ext cx="8839200" cy="5140452"/>
          </a:xfrm>
        </p:spPr>
        <p:txBody>
          <a:bodyPr numCol="1">
            <a:normAutofit/>
          </a:bodyPr>
          <a:lstStyle/>
          <a:p>
            <a:r>
              <a:rPr lang="en-US" sz="2800" dirty="0"/>
              <a:t>Savings - Disposition</a:t>
            </a:r>
          </a:p>
          <a:p>
            <a:pPr lvl="1"/>
            <a:r>
              <a:rPr lang="en-US" dirty="0">
                <a:solidFill>
                  <a:schemeClr val="tx1"/>
                </a:solidFill>
              </a:rPr>
              <a:t>Staff estimate that non-charge related services may account for an additional 25% savings on top of RCA. </a:t>
            </a:r>
          </a:p>
          <a:p>
            <a:pPr lvl="2"/>
            <a:r>
              <a:rPr lang="en-US" sz="2100" dirty="0"/>
              <a:t>Gross Charge Adjustment Savings = DEER values 	 	           </a:t>
            </a:r>
            <a:endParaRPr lang="en-US" sz="2900" dirty="0"/>
          </a:p>
          <a:p>
            <a:pPr lvl="2"/>
            <a:r>
              <a:rPr lang="en-US" sz="2100" dirty="0"/>
              <a:t>Gross Non-Charge Adjustment Savings = </a:t>
            </a:r>
            <a:r>
              <a:rPr lang="en-US" sz="2100" dirty="0">
                <a:highlight>
                  <a:srgbClr val="FFFF00"/>
                </a:highlight>
              </a:rPr>
              <a:t>DEER values * 0.25</a:t>
            </a:r>
            <a:endParaRPr lang="en-US" sz="4700" dirty="0">
              <a:highlight>
                <a:srgbClr val="FFFF00"/>
              </a:highlight>
            </a:endParaRPr>
          </a:p>
          <a:p>
            <a:pPr lvl="1"/>
            <a:r>
              <a:rPr lang="en-US" sz="2300" dirty="0">
                <a:solidFill>
                  <a:schemeClr val="tx1"/>
                </a:solidFill>
              </a:rPr>
              <a:t>Commission staff recommends the following apportioning of non-charge adjustment savings among the three possible measures:</a:t>
            </a:r>
            <a:endParaRPr lang="en-US" sz="3100" dirty="0">
              <a:solidFill>
                <a:schemeClr val="tx1"/>
              </a:solidFill>
            </a:endParaRPr>
          </a:p>
          <a:p>
            <a:pPr lvl="2"/>
            <a:r>
              <a:rPr lang="en-US" sz="2100" dirty="0"/>
              <a:t>Condenser Coil Cleaning:	50% of the total</a:t>
            </a:r>
            <a:endParaRPr lang="en-US" sz="2900" dirty="0"/>
          </a:p>
          <a:p>
            <a:pPr lvl="2"/>
            <a:r>
              <a:rPr lang="en-US" sz="2100" dirty="0"/>
              <a:t>Evaporator Coil Cleaning:	</a:t>
            </a:r>
            <a:r>
              <a:rPr lang="en-US" sz="2100" dirty="0">
                <a:highlight>
                  <a:srgbClr val="FFFF00"/>
                </a:highlight>
              </a:rPr>
              <a:t>25%</a:t>
            </a:r>
            <a:r>
              <a:rPr lang="en-US" sz="2100" dirty="0"/>
              <a:t> of the total</a:t>
            </a:r>
            <a:endParaRPr lang="en-US" sz="2900" dirty="0"/>
          </a:p>
          <a:p>
            <a:pPr lvl="2"/>
            <a:r>
              <a:rPr lang="en-US" sz="2100" dirty="0"/>
              <a:t>Air Flow Adjustment:		25% of the total</a:t>
            </a:r>
          </a:p>
          <a:p>
            <a:pPr lvl="1"/>
            <a:r>
              <a:rPr lang="en-US" sz="2000" dirty="0">
                <a:solidFill>
                  <a:schemeClr val="tx1"/>
                </a:solidFill>
              </a:rPr>
              <a:t>Measure savings = DEER values * 0.25 * 0.25</a:t>
            </a:r>
          </a:p>
          <a:p>
            <a:pPr lvl="2"/>
            <a:r>
              <a:rPr lang="en-US" sz="1800" dirty="0"/>
              <a:t>= DEER values * 0.0625</a:t>
            </a:r>
          </a:p>
          <a:p>
            <a:endParaRPr lang="en-US" sz="2800" dirty="0"/>
          </a:p>
        </p:txBody>
      </p:sp>
      <p:sp>
        <p:nvSpPr>
          <p:cNvPr id="9" name="TextBox 8">
            <a:extLst>
              <a:ext uri="{FF2B5EF4-FFF2-40B4-BE49-F238E27FC236}">
                <a16:creationId xmlns:a16="http://schemas.microsoft.com/office/drawing/2014/main" id="{AD0C61FF-1C7D-4966-9B05-3D64A3C23DA3}"/>
              </a:ext>
            </a:extLst>
          </p:cNvPr>
          <p:cNvSpPr txBox="1"/>
          <p:nvPr/>
        </p:nvSpPr>
        <p:spPr>
          <a:xfrm>
            <a:off x="2880525" y="6426297"/>
            <a:ext cx="3419526" cy="400110"/>
          </a:xfrm>
          <a:prstGeom prst="rect">
            <a:avLst/>
          </a:prstGeom>
          <a:solidFill>
            <a:schemeClr val="bg1"/>
          </a:solidFill>
          <a:ln w="25400">
            <a:solidFill>
              <a:srgbClr val="B79462"/>
            </a:solidFill>
          </a:ln>
        </p:spPr>
        <p:txBody>
          <a:bodyPr wrap="none" rtlCol="0">
            <a:spAutoFit/>
          </a:bodyPr>
          <a:lstStyle/>
          <a:p>
            <a:r>
              <a:rPr lang="en-US" sz="1000" dirty="0">
                <a:solidFill>
                  <a:srgbClr val="0000CC"/>
                </a:solidFill>
                <a:latin typeface="Arial" panose="020B0604020202020204" pitchFamily="34" charset="0"/>
                <a:cs typeface="Arial" panose="020B0604020202020204" pitchFamily="34" charset="0"/>
              </a:rPr>
              <a:t>Blue</a:t>
            </a:r>
            <a:r>
              <a:rPr lang="en-US" sz="1000" dirty="0">
                <a:latin typeface="Arial" panose="020B0604020202020204" pitchFamily="34" charset="0"/>
                <a:cs typeface="Arial" panose="020B0604020202020204" pitchFamily="34" charset="0"/>
              </a:rPr>
              <a:t> </a:t>
            </a:r>
            <a:r>
              <a:rPr lang="en-US" sz="1000" dirty="0">
                <a:solidFill>
                  <a:srgbClr val="0000CC"/>
                </a:solidFill>
                <a:latin typeface="Arial" panose="020B0604020202020204" pitchFamily="34" charset="0"/>
                <a:cs typeface="Arial" panose="020B0604020202020204" pitchFamily="34" charset="0"/>
              </a:rPr>
              <a:t>text</a:t>
            </a:r>
            <a:r>
              <a:rPr lang="en-US" sz="1000" dirty="0">
                <a:latin typeface="Arial" panose="020B0604020202020204" pitchFamily="34" charset="0"/>
                <a:cs typeface="Arial" panose="020B0604020202020204" pitchFamily="34" charset="0"/>
              </a:rPr>
              <a:t> = Changing and first time that item is mentioned</a:t>
            </a:r>
          </a:p>
          <a:p>
            <a:r>
              <a:rPr lang="en-US" sz="1000" i="1" dirty="0">
                <a:latin typeface="Arial" panose="020B0604020202020204" pitchFamily="34" charset="0"/>
                <a:cs typeface="Arial" panose="020B0604020202020204" pitchFamily="34" charset="0"/>
              </a:rPr>
              <a:t>Italics</a:t>
            </a:r>
            <a:r>
              <a:rPr lang="en-US" sz="1000" dirty="0">
                <a:latin typeface="Arial" panose="020B0604020202020204" pitchFamily="34" charset="0"/>
                <a:cs typeface="Arial" panose="020B0604020202020204" pitchFamily="34" charset="0"/>
              </a:rPr>
              <a:t> text = Item that has not been completed</a:t>
            </a:r>
          </a:p>
        </p:txBody>
      </p:sp>
    </p:spTree>
    <p:extLst>
      <p:ext uri="{BB962C8B-B14F-4D97-AF65-F5344CB8AC3E}">
        <p14:creationId xmlns:p14="http://schemas.microsoft.com/office/powerpoint/2010/main" val="358400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457200" y="187496"/>
            <a:ext cx="8115300" cy="880598"/>
          </a:xfrm>
        </p:spPr>
        <p:txBody>
          <a:bodyPr>
            <a:noAutofit/>
          </a:bodyPr>
          <a:lstStyle/>
          <a:p>
            <a:pPr algn="l"/>
            <a:r>
              <a:rPr lang="en-US" sz="2800" dirty="0"/>
              <a:t>Measure Consensus – </a:t>
            </a:r>
            <a:br>
              <a:rPr lang="en-US" sz="2800" dirty="0"/>
            </a:br>
            <a:r>
              <a:rPr lang="en-US" sz="2800" dirty="0"/>
              <a:t>2.20 - Conveyor Broiler, Commercial</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600200"/>
            <a:ext cx="8534400" cy="4838700"/>
          </a:xfrm>
        </p:spPr>
        <p:txBody>
          <a:bodyPr>
            <a:normAutofit/>
          </a:bodyPr>
          <a:lstStyle/>
          <a:p>
            <a:pPr marL="274320" lvl="1">
              <a:buClr>
                <a:srgbClr val="73B632"/>
              </a:buClr>
              <a:buSzPct val="85000"/>
              <a:buFont typeface="Wingdings 2"/>
              <a:buChar char=""/>
            </a:pPr>
            <a:r>
              <a:rPr lang="en-US" sz="2400" dirty="0">
                <a:solidFill>
                  <a:schemeClr val="tx1"/>
                </a:solidFill>
              </a:rPr>
              <a:t>Savings</a:t>
            </a:r>
          </a:p>
          <a:p>
            <a:pPr lvl="1"/>
            <a:r>
              <a:rPr lang="en-US" sz="1800" dirty="0">
                <a:solidFill>
                  <a:srgbClr val="0000CC"/>
                </a:solidFill>
              </a:rPr>
              <a:t>Base Case</a:t>
            </a:r>
          </a:p>
          <a:p>
            <a:pPr lvl="2"/>
            <a:r>
              <a:rPr lang="en-US" sz="1600" dirty="0">
                <a:solidFill>
                  <a:srgbClr val="0000CC"/>
                </a:solidFill>
              </a:rPr>
              <a:t>Constant input rate between 600</a:t>
            </a:r>
            <a:r>
              <a:rPr lang="en-US" sz="1600" dirty="0">
                <a:solidFill>
                  <a:srgbClr val="0000CC"/>
                </a:solidFill>
                <a:sym typeface="Symbol" panose="05050102010706020507" pitchFamily="18" charset="2"/>
              </a:rPr>
              <a:t></a:t>
            </a:r>
            <a:r>
              <a:rPr lang="en-US" sz="1600" dirty="0">
                <a:solidFill>
                  <a:srgbClr val="0000CC"/>
                </a:solidFill>
              </a:rPr>
              <a:t>F to 700</a:t>
            </a:r>
            <a:r>
              <a:rPr lang="en-US" sz="1600" dirty="0">
                <a:solidFill>
                  <a:srgbClr val="0000CC"/>
                </a:solidFill>
                <a:sym typeface="Symbol" panose="05050102010706020507" pitchFamily="18" charset="2"/>
              </a:rPr>
              <a:t></a:t>
            </a:r>
            <a:r>
              <a:rPr lang="en-US" sz="1600" dirty="0">
                <a:solidFill>
                  <a:srgbClr val="0000CC"/>
                </a:solidFill>
              </a:rPr>
              <a:t>F.</a:t>
            </a:r>
          </a:p>
          <a:p>
            <a:pPr lvl="2"/>
            <a:r>
              <a:rPr lang="en-US" sz="1600" dirty="0">
                <a:solidFill>
                  <a:srgbClr val="0000CC"/>
                </a:solidFill>
              </a:rPr>
              <a:t>Broilers do not differentiate between cooking and idle operation – the broiler operates at the same rate throughout the day. </a:t>
            </a:r>
          </a:p>
          <a:p>
            <a:pPr lvl="1"/>
            <a:r>
              <a:rPr lang="en-US" sz="1800" dirty="0">
                <a:solidFill>
                  <a:srgbClr val="0000CC"/>
                </a:solidFill>
              </a:rPr>
              <a:t>Measure Case</a:t>
            </a:r>
          </a:p>
          <a:p>
            <a:pPr lvl="2"/>
            <a:r>
              <a:rPr lang="en-US" sz="1600" dirty="0">
                <a:solidFill>
                  <a:srgbClr val="0000CC"/>
                </a:solidFill>
              </a:rPr>
              <a:t>Efficient units better control the input rate.</a:t>
            </a:r>
          </a:p>
          <a:p>
            <a:pPr lvl="2"/>
            <a:r>
              <a:rPr lang="en-US" sz="1600" dirty="0">
                <a:solidFill>
                  <a:srgbClr val="0000CC"/>
                </a:solidFill>
              </a:rPr>
              <a:t>Advanced automatic conveyor broilers utilize a dual-stage gas valve which reduces the input rate during cooking conditions to prevent flare ups. </a:t>
            </a:r>
          </a:p>
          <a:p>
            <a:pPr lvl="2"/>
            <a:r>
              <a:rPr lang="en-US" sz="1600" dirty="0">
                <a:solidFill>
                  <a:srgbClr val="0000CC"/>
                </a:solidFill>
              </a:rPr>
              <a:t>Advanced automatic batch broilers cycle gas burners on/off to maintain cooking cavity temperature.</a:t>
            </a:r>
            <a:endParaRPr lang="en-US" sz="2400" dirty="0">
              <a:solidFill>
                <a:srgbClr val="0000CC"/>
              </a:solidFill>
            </a:endParaRPr>
          </a:p>
          <a:p>
            <a:pPr lvl="2"/>
            <a:r>
              <a:rPr lang="en-US" sz="1600" dirty="0">
                <a:solidFill>
                  <a:srgbClr val="0000CC"/>
                </a:solidFill>
              </a:rPr>
              <a:t>Further insulating the cavity and actively recirculating hot air inside the cavity result in lower input rates.</a:t>
            </a:r>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7" name="Picture 6">
            <a:extLst>
              <a:ext uri="{FF2B5EF4-FFF2-40B4-BE49-F238E27FC236}">
                <a16:creationId xmlns:a16="http://schemas.microsoft.com/office/drawing/2014/main" id="{CFBC737A-E0B7-4A7F-9072-54F82A504548}"/>
              </a:ext>
            </a:extLst>
          </p:cNvPr>
          <p:cNvPicPr>
            <a:picLocks noChangeAspect="1"/>
          </p:cNvPicPr>
          <p:nvPr/>
        </p:nvPicPr>
        <p:blipFill>
          <a:blip r:embed="rId3"/>
          <a:stretch>
            <a:fillRect/>
          </a:stretch>
        </p:blipFill>
        <p:spPr>
          <a:xfrm>
            <a:off x="6858000" y="202081"/>
            <a:ext cx="2084511" cy="2350619"/>
          </a:xfrm>
          <a:prstGeom prst="rect">
            <a:avLst/>
          </a:prstGeom>
        </p:spPr>
      </p:pic>
    </p:spTree>
    <p:extLst>
      <p:ext uri="{BB962C8B-B14F-4D97-AF65-F5344CB8AC3E}">
        <p14:creationId xmlns:p14="http://schemas.microsoft.com/office/powerpoint/2010/main" val="722102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0500"/>
            <a:ext cx="8122096" cy="914400"/>
          </a:xfrm>
        </p:spPr>
        <p:txBody>
          <a:bodyPr>
            <a:noAutofit/>
          </a:bodyPr>
          <a:lstStyle/>
          <a:p>
            <a:r>
              <a:rPr lang="en-US" sz="3200" dirty="0"/>
              <a:t>Measure Consensus – </a:t>
            </a:r>
            <a:br>
              <a:rPr lang="en-US" sz="3200" dirty="0"/>
            </a:br>
            <a:r>
              <a:rPr lang="en-US" sz="3200" dirty="0"/>
              <a:t>5.32, Condenser Coil Cleaning, Commercial</a:t>
            </a:r>
          </a:p>
        </p:txBody>
      </p:sp>
      <p:sp>
        <p:nvSpPr>
          <p:cNvPr id="3" name="Date Placeholder 2"/>
          <p:cNvSpPr>
            <a:spLocks noGrp="1"/>
          </p:cNvSpPr>
          <p:nvPr>
            <p:ph type="dt" sz="half" idx="10"/>
          </p:nvPr>
        </p:nvSpPr>
        <p:spPr/>
        <p:txBody>
          <a:bodyPr/>
          <a:lstStyle/>
          <a:p>
            <a:fld id="{13B275FC-95AE-5F43-84DE-7325704F4380}" type="datetime1">
              <a:rPr lang="en-US" smtClean="0"/>
              <a:t>3/28/2019</a:t>
            </a:fld>
            <a:endParaRPr lang="en-US" dirty="0"/>
          </a:p>
        </p:txBody>
      </p:sp>
      <p:sp>
        <p:nvSpPr>
          <p:cNvPr id="4" name="Footer Placeholder 3"/>
          <p:cNvSpPr>
            <a:spLocks noGrp="1"/>
          </p:cNvSpPr>
          <p:nvPr>
            <p:ph type="ftr" sz="quarter" idx="11"/>
          </p:nvPr>
        </p:nvSpPr>
        <p:spPr/>
        <p:txBody>
          <a:bodyPr/>
          <a:lstStyle/>
          <a:p>
            <a:r>
              <a:rPr lang="en-US" dirty="0"/>
              <a:t>HVAC</a:t>
            </a:r>
          </a:p>
        </p:txBody>
      </p:sp>
      <p:sp>
        <p:nvSpPr>
          <p:cNvPr id="5" name="Slide Number Placeholder 4"/>
          <p:cNvSpPr>
            <a:spLocks noGrp="1"/>
          </p:cNvSpPr>
          <p:nvPr>
            <p:ph type="sldNum" sz="quarter" idx="12"/>
          </p:nvPr>
        </p:nvSpPr>
        <p:spPr/>
        <p:txBody>
          <a:bodyPr/>
          <a:lstStyle/>
          <a:p>
            <a:fld id="{909A63E0-9C55-41FE-BE94-C73968ED251E}" type="slidenum">
              <a:rPr lang="en-US" smtClean="0"/>
              <a:pPr/>
              <a:t>50</a:t>
            </a:fld>
            <a:endParaRPr lang="en-US"/>
          </a:p>
        </p:txBody>
      </p:sp>
      <p:sp>
        <p:nvSpPr>
          <p:cNvPr id="6" name="Content Placeholder 5"/>
          <p:cNvSpPr>
            <a:spLocks noGrp="1"/>
          </p:cNvSpPr>
          <p:nvPr>
            <p:ph sz="quarter" idx="1"/>
          </p:nvPr>
        </p:nvSpPr>
        <p:spPr>
          <a:xfrm>
            <a:off x="152400" y="1295400"/>
            <a:ext cx="8839200" cy="5140452"/>
          </a:xfrm>
        </p:spPr>
        <p:txBody>
          <a:bodyPr numCol="1">
            <a:normAutofit/>
          </a:bodyPr>
          <a:lstStyle/>
          <a:p>
            <a:r>
              <a:rPr lang="en-US" sz="2800" dirty="0"/>
              <a:t>Savings - Disposition</a:t>
            </a:r>
          </a:p>
          <a:p>
            <a:pPr lvl="1"/>
            <a:r>
              <a:rPr lang="en-US" dirty="0">
                <a:solidFill>
                  <a:schemeClr val="tx1"/>
                </a:solidFill>
              </a:rPr>
              <a:t>Staff estimate that non-charge related services may account for an additional 25% savings on top of RCA. </a:t>
            </a:r>
          </a:p>
          <a:p>
            <a:pPr lvl="2"/>
            <a:r>
              <a:rPr lang="en-US" sz="2100" dirty="0"/>
              <a:t>Gross Charge Adjustment Savings = DEER values</a:t>
            </a:r>
            <a:endParaRPr lang="en-US" sz="2900" dirty="0"/>
          </a:p>
          <a:p>
            <a:pPr lvl="2"/>
            <a:r>
              <a:rPr lang="en-US" sz="2100" dirty="0"/>
              <a:t>Gross Non-Charge Adjustment Savings = </a:t>
            </a:r>
            <a:r>
              <a:rPr lang="en-US" sz="2100" dirty="0">
                <a:highlight>
                  <a:srgbClr val="FFFF00"/>
                </a:highlight>
              </a:rPr>
              <a:t>DEER values * 0.25</a:t>
            </a:r>
            <a:endParaRPr lang="en-US" sz="4700" dirty="0">
              <a:highlight>
                <a:srgbClr val="FFFF00"/>
              </a:highlight>
            </a:endParaRPr>
          </a:p>
          <a:p>
            <a:pPr lvl="1"/>
            <a:r>
              <a:rPr lang="en-US" sz="2300" dirty="0">
                <a:solidFill>
                  <a:schemeClr val="tx1"/>
                </a:solidFill>
              </a:rPr>
              <a:t>Commission staff recommends the following apportioning of non-charge adjustment savings among the three possible measures:</a:t>
            </a:r>
            <a:endParaRPr lang="en-US" sz="3100" dirty="0">
              <a:solidFill>
                <a:schemeClr val="tx1"/>
              </a:solidFill>
            </a:endParaRPr>
          </a:p>
          <a:p>
            <a:pPr lvl="2"/>
            <a:r>
              <a:rPr lang="en-US" sz="2100" dirty="0"/>
              <a:t>Condenser Coil Cleaning:	</a:t>
            </a:r>
            <a:r>
              <a:rPr lang="en-US" sz="2100" dirty="0">
                <a:highlight>
                  <a:srgbClr val="FFFF00"/>
                </a:highlight>
              </a:rPr>
              <a:t>50%</a:t>
            </a:r>
            <a:r>
              <a:rPr lang="en-US" sz="2100" dirty="0"/>
              <a:t> of the total</a:t>
            </a:r>
            <a:endParaRPr lang="en-US" sz="2900" dirty="0"/>
          </a:p>
          <a:p>
            <a:pPr lvl="2"/>
            <a:r>
              <a:rPr lang="en-US" sz="2100" dirty="0"/>
              <a:t>Evaporator Coil Cleaning:	25% of the total</a:t>
            </a:r>
            <a:endParaRPr lang="en-US" sz="2900" dirty="0"/>
          </a:p>
          <a:p>
            <a:pPr lvl="2"/>
            <a:r>
              <a:rPr lang="en-US" sz="2100" dirty="0"/>
              <a:t>Air Flow Adjustment:		25% of the total</a:t>
            </a:r>
          </a:p>
          <a:p>
            <a:pPr lvl="1"/>
            <a:r>
              <a:rPr lang="en-US" sz="2000" dirty="0">
                <a:solidFill>
                  <a:schemeClr val="tx1"/>
                </a:solidFill>
              </a:rPr>
              <a:t>Measure savings = DEER values * 0.25 * 0.50</a:t>
            </a:r>
          </a:p>
          <a:p>
            <a:pPr lvl="2"/>
            <a:r>
              <a:rPr lang="en-US" sz="1800" dirty="0"/>
              <a:t>= DEER values * 0.125</a:t>
            </a:r>
          </a:p>
          <a:p>
            <a:endParaRPr lang="en-US" sz="2800" dirty="0"/>
          </a:p>
        </p:txBody>
      </p:sp>
      <p:sp>
        <p:nvSpPr>
          <p:cNvPr id="9" name="TextBox 8">
            <a:extLst>
              <a:ext uri="{FF2B5EF4-FFF2-40B4-BE49-F238E27FC236}">
                <a16:creationId xmlns:a16="http://schemas.microsoft.com/office/drawing/2014/main" id="{AD0C61FF-1C7D-4966-9B05-3D64A3C23DA3}"/>
              </a:ext>
            </a:extLst>
          </p:cNvPr>
          <p:cNvSpPr txBox="1"/>
          <p:nvPr/>
        </p:nvSpPr>
        <p:spPr>
          <a:xfrm>
            <a:off x="2880525" y="6426297"/>
            <a:ext cx="3419526" cy="400110"/>
          </a:xfrm>
          <a:prstGeom prst="rect">
            <a:avLst/>
          </a:prstGeom>
          <a:solidFill>
            <a:schemeClr val="bg1"/>
          </a:solidFill>
          <a:ln w="25400">
            <a:solidFill>
              <a:srgbClr val="B79462"/>
            </a:solidFill>
          </a:ln>
        </p:spPr>
        <p:txBody>
          <a:bodyPr wrap="none" rtlCol="0">
            <a:spAutoFit/>
          </a:bodyPr>
          <a:lstStyle/>
          <a:p>
            <a:r>
              <a:rPr lang="en-US" sz="1000" dirty="0">
                <a:solidFill>
                  <a:srgbClr val="0000CC"/>
                </a:solidFill>
                <a:latin typeface="Arial" panose="020B0604020202020204" pitchFamily="34" charset="0"/>
                <a:cs typeface="Arial" panose="020B0604020202020204" pitchFamily="34" charset="0"/>
              </a:rPr>
              <a:t>Blue</a:t>
            </a:r>
            <a:r>
              <a:rPr lang="en-US" sz="1000" dirty="0">
                <a:latin typeface="Arial" panose="020B0604020202020204" pitchFamily="34" charset="0"/>
                <a:cs typeface="Arial" panose="020B0604020202020204" pitchFamily="34" charset="0"/>
              </a:rPr>
              <a:t> </a:t>
            </a:r>
            <a:r>
              <a:rPr lang="en-US" sz="1000" dirty="0">
                <a:solidFill>
                  <a:srgbClr val="0000CC"/>
                </a:solidFill>
                <a:latin typeface="Arial" panose="020B0604020202020204" pitchFamily="34" charset="0"/>
                <a:cs typeface="Arial" panose="020B0604020202020204" pitchFamily="34" charset="0"/>
              </a:rPr>
              <a:t>text</a:t>
            </a:r>
            <a:r>
              <a:rPr lang="en-US" sz="1000" dirty="0">
                <a:latin typeface="Arial" panose="020B0604020202020204" pitchFamily="34" charset="0"/>
                <a:cs typeface="Arial" panose="020B0604020202020204" pitchFamily="34" charset="0"/>
              </a:rPr>
              <a:t> = Changing and first time that item is mentioned</a:t>
            </a:r>
          </a:p>
          <a:p>
            <a:r>
              <a:rPr lang="en-US" sz="1000" i="1" dirty="0">
                <a:latin typeface="Arial" panose="020B0604020202020204" pitchFamily="34" charset="0"/>
                <a:cs typeface="Arial" panose="020B0604020202020204" pitchFamily="34" charset="0"/>
              </a:rPr>
              <a:t>Italics</a:t>
            </a:r>
            <a:r>
              <a:rPr lang="en-US" sz="1000" dirty="0">
                <a:latin typeface="Arial" panose="020B0604020202020204" pitchFamily="34" charset="0"/>
                <a:cs typeface="Arial" panose="020B0604020202020204" pitchFamily="34" charset="0"/>
              </a:rPr>
              <a:t> text = Item that has not been completed</a:t>
            </a:r>
          </a:p>
        </p:txBody>
      </p:sp>
    </p:spTree>
    <p:extLst>
      <p:ext uri="{BB962C8B-B14F-4D97-AF65-F5344CB8AC3E}">
        <p14:creationId xmlns:p14="http://schemas.microsoft.com/office/powerpoint/2010/main" val="22167725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2950"/>
            <a:ext cx="7550596" cy="763422"/>
          </a:xfrm>
        </p:spPr>
        <p:txBody>
          <a:bodyPr>
            <a:noAutofit/>
          </a:bodyPr>
          <a:lstStyle/>
          <a:p>
            <a:pPr algn="l"/>
            <a:r>
              <a:rPr lang="en-US" sz="2800" dirty="0"/>
              <a:t>Measure Consensus</a:t>
            </a:r>
            <a:br>
              <a:rPr lang="en-US" sz="2800" dirty="0"/>
            </a:br>
            <a:r>
              <a:rPr lang="en-US" sz="2400" dirty="0"/>
              <a:t>5.42, Brushless Fan Motor for Residential Central AC</a:t>
            </a:r>
            <a:endParaRPr lang="en-US" sz="2800" dirty="0"/>
          </a:p>
        </p:txBody>
      </p:sp>
      <p:sp>
        <p:nvSpPr>
          <p:cNvPr id="3" name="Date Placeholder 2"/>
          <p:cNvSpPr>
            <a:spLocks noGrp="1"/>
          </p:cNvSpPr>
          <p:nvPr>
            <p:ph type="dt" sz="half" idx="10"/>
          </p:nvPr>
        </p:nvSpPr>
        <p:spPr/>
        <p:txBody>
          <a:bodyPr/>
          <a:lstStyle/>
          <a:p>
            <a:fld id="{13B275FC-95AE-5F43-84DE-7325704F4380}" type="datetime1">
              <a:rPr lang="en-US" smtClean="0"/>
              <a:t>3/28/2019</a:t>
            </a:fld>
            <a:endParaRPr lang="en-US" dirty="0"/>
          </a:p>
        </p:txBody>
      </p:sp>
      <p:sp>
        <p:nvSpPr>
          <p:cNvPr id="4" name="Footer Placeholder 3"/>
          <p:cNvSpPr>
            <a:spLocks noGrp="1"/>
          </p:cNvSpPr>
          <p:nvPr>
            <p:ph type="ftr" sz="quarter" idx="11"/>
          </p:nvPr>
        </p:nvSpPr>
        <p:spPr/>
        <p:txBody>
          <a:bodyPr/>
          <a:lstStyle/>
          <a:p>
            <a:r>
              <a:rPr lang="en-US" dirty="0"/>
              <a:t>HVAC</a:t>
            </a:r>
          </a:p>
        </p:txBody>
      </p:sp>
      <p:sp>
        <p:nvSpPr>
          <p:cNvPr id="5" name="Slide Number Placeholder 4"/>
          <p:cNvSpPr>
            <a:spLocks noGrp="1"/>
          </p:cNvSpPr>
          <p:nvPr>
            <p:ph type="sldNum" sz="quarter" idx="12"/>
          </p:nvPr>
        </p:nvSpPr>
        <p:spPr/>
        <p:txBody>
          <a:bodyPr/>
          <a:lstStyle/>
          <a:p>
            <a:fld id="{909A63E0-9C55-41FE-BE94-C73968ED251E}" type="slidenum">
              <a:rPr lang="en-US" smtClean="0"/>
              <a:pPr/>
              <a:t>51</a:t>
            </a:fld>
            <a:endParaRPr lang="en-US"/>
          </a:p>
        </p:txBody>
      </p:sp>
      <p:sp>
        <p:nvSpPr>
          <p:cNvPr id="6" name="Content Placeholder 5"/>
          <p:cNvSpPr>
            <a:spLocks noGrp="1"/>
          </p:cNvSpPr>
          <p:nvPr>
            <p:ph sz="quarter" idx="1"/>
          </p:nvPr>
        </p:nvSpPr>
        <p:spPr>
          <a:xfrm>
            <a:off x="187452" y="1295400"/>
            <a:ext cx="8648700" cy="5081098"/>
          </a:xfrm>
        </p:spPr>
        <p:txBody>
          <a:bodyPr numCol="1">
            <a:normAutofit/>
          </a:bodyPr>
          <a:lstStyle/>
          <a:p>
            <a:r>
              <a:rPr lang="en-US" sz="2800" dirty="0"/>
              <a:t>Offering</a:t>
            </a:r>
          </a:p>
          <a:p>
            <a:pPr lvl="1"/>
            <a:r>
              <a:rPr lang="en-US" sz="1800" dirty="0">
                <a:solidFill>
                  <a:schemeClr val="tx1"/>
                </a:solidFill>
              </a:rPr>
              <a:t>Workpaper (SCE17HC028.1, Dec 2018)</a:t>
            </a:r>
            <a:endParaRPr lang="en-US" sz="2000" dirty="0">
              <a:solidFill>
                <a:schemeClr val="tx1"/>
              </a:solidFill>
            </a:endParaRPr>
          </a:p>
          <a:p>
            <a:pPr lvl="1"/>
            <a:r>
              <a:rPr lang="en-US" sz="2000" dirty="0">
                <a:solidFill>
                  <a:schemeClr val="tx1"/>
                </a:solidFill>
              </a:rPr>
              <a:t>Base Case:</a:t>
            </a:r>
          </a:p>
          <a:p>
            <a:pPr lvl="2"/>
            <a:r>
              <a:rPr lang="en-US" dirty="0"/>
              <a:t>Shaded pole (SP) or permanent split capacitor (PSC) motor; minimum 350 cfm/ton.</a:t>
            </a:r>
          </a:p>
          <a:p>
            <a:pPr lvl="2"/>
            <a:r>
              <a:rPr lang="en-US" sz="1800" dirty="0"/>
              <a:t>Fan operates in (1) Auto or (2) Continuous mode.</a:t>
            </a:r>
          </a:p>
          <a:p>
            <a:pPr lvl="1"/>
            <a:r>
              <a:rPr lang="en-US" sz="2000" dirty="0">
                <a:solidFill>
                  <a:schemeClr val="tx1"/>
                </a:solidFill>
              </a:rPr>
              <a:t>Measure Case:</a:t>
            </a:r>
          </a:p>
          <a:p>
            <a:pPr lvl="2"/>
            <a:r>
              <a:rPr lang="en-US" dirty="0"/>
              <a:t>Brushless permanent magnet (BPM), direct current motor with selectable speed control designed to replace a PSC motor in a residential direct drive fan application.</a:t>
            </a:r>
          </a:p>
        </p:txBody>
      </p:sp>
      <p:sp>
        <p:nvSpPr>
          <p:cNvPr id="9" name="TextBox 8">
            <a:extLst>
              <a:ext uri="{FF2B5EF4-FFF2-40B4-BE49-F238E27FC236}">
                <a16:creationId xmlns:a16="http://schemas.microsoft.com/office/drawing/2014/main" id="{AD0C61FF-1C7D-4966-9B05-3D64A3C23DA3}"/>
              </a:ext>
            </a:extLst>
          </p:cNvPr>
          <p:cNvSpPr txBox="1"/>
          <p:nvPr/>
        </p:nvSpPr>
        <p:spPr>
          <a:xfrm>
            <a:off x="2866974" y="6387809"/>
            <a:ext cx="3419526" cy="400110"/>
          </a:xfrm>
          <a:prstGeom prst="rect">
            <a:avLst/>
          </a:prstGeom>
          <a:solidFill>
            <a:schemeClr val="bg1"/>
          </a:solidFill>
          <a:ln w="25400">
            <a:solidFill>
              <a:srgbClr val="B79462"/>
            </a:solidFill>
          </a:ln>
        </p:spPr>
        <p:txBody>
          <a:bodyPr wrap="none" rtlCol="0">
            <a:spAutoFit/>
          </a:bodyPr>
          <a:lstStyle/>
          <a:p>
            <a:r>
              <a:rPr lang="en-US" sz="1000" dirty="0">
                <a:solidFill>
                  <a:srgbClr val="0000CC"/>
                </a:solidFill>
                <a:latin typeface="Arial" panose="020B0604020202020204" pitchFamily="34" charset="0"/>
                <a:cs typeface="Arial" panose="020B0604020202020204" pitchFamily="34" charset="0"/>
              </a:rPr>
              <a:t>Blue</a:t>
            </a:r>
            <a:r>
              <a:rPr lang="en-US" sz="1000" dirty="0">
                <a:latin typeface="Arial" panose="020B0604020202020204" pitchFamily="34" charset="0"/>
                <a:cs typeface="Arial" panose="020B0604020202020204" pitchFamily="34" charset="0"/>
              </a:rPr>
              <a:t> </a:t>
            </a:r>
            <a:r>
              <a:rPr lang="en-US" sz="1000" dirty="0">
                <a:solidFill>
                  <a:srgbClr val="0000CC"/>
                </a:solidFill>
                <a:latin typeface="Arial" panose="020B0604020202020204" pitchFamily="34" charset="0"/>
                <a:cs typeface="Arial" panose="020B0604020202020204" pitchFamily="34" charset="0"/>
              </a:rPr>
              <a:t>text</a:t>
            </a:r>
            <a:r>
              <a:rPr lang="en-US" sz="1000" dirty="0">
                <a:latin typeface="Arial" panose="020B0604020202020204" pitchFamily="34" charset="0"/>
                <a:cs typeface="Arial" panose="020B0604020202020204" pitchFamily="34" charset="0"/>
              </a:rPr>
              <a:t> = Changing and first time that item is mentioned</a:t>
            </a:r>
          </a:p>
          <a:p>
            <a:r>
              <a:rPr lang="en-US" sz="1000" i="1" dirty="0">
                <a:latin typeface="Arial" panose="020B0604020202020204" pitchFamily="34" charset="0"/>
                <a:cs typeface="Arial" panose="020B0604020202020204" pitchFamily="34" charset="0"/>
              </a:rPr>
              <a:t>Italics</a:t>
            </a:r>
            <a:r>
              <a:rPr lang="en-US" sz="1000" dirty="0">
                <a:latin typeface="Arial" panose="020B0604020202020204" pitchFamily="34" charset="0"/>
                <a:cs typeface="Arial" panose="020B0604020202020204" pitchFamily="34" charset="0"/>
              </a:rPr>
              <a:t> text = Item that has not been completed</a:t>
            </a:r>
          </a:p>
        </p:txBody>
      </p:sp>
    </p:spTree>
    <p:extLst>
      <p:ext uri="{BB962C8B-B14F-4D97-AF65-F5344CB8AC3E}">
        <p14:creationId xmlns:p14="http://schemas.microsoft.com/office/powerpoint/2010/main" val="1761873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2950"/>
            <a:ext cx="7550596" cy="1070550"/>
          </a:xfrm>
        </p:spPr>
        <p:txBody>
          <a:bodyPr>
            <a:noAutofit/>
          </a:bodyPr>
          <a:lstStyle/>
          <a:p>
            <a:pPr algn="l"/>
            <a:r>
              <a:rPr lang="en-US" sz="2800" dirty="0"/>
              <a:t>Measure Consensus</a:t>
            </a:r>
            <a:br>
              <a:rPr lang="en-US" sz="2800" dirty="0"/>
            </a:br>
            <a:r>
              <a:rPr lang="en-US" sz="2400" dirty="0"/>
              <a:t>5.13, Efficient Fan Controller for Residential Air Conditioners</a:t>
            </a:r>
            <a:endParaRPr lang="en-US" sz="2800" dirty="0"/>
          </a:p>
        </p:txBody>
      </p:sp>
      <p:sp>
        <p:nvSpPr>
          <p:cNvPr id="3" name="Date Placeholder 2"/>
          <p:cNvSpPr>
            <a:spLocks noGrp="1"/>
          </p:cNvSpPr>
          <p:nvPr>
            <p:ph type="dt" sz="half" idx="10"/>
          </p:nvPr>
        </p:nvSpPr>
        <p:spPr/>
        <p:txBody>
          <a:bodyPr/>
          <a:lstStyle/>
          <a:p>
            <a:fld id="{13B275FC-95AE-5F43-84DE-7325704F4380}" type="datetime1">
              <a:rPr lang="en-US" smtClean="0"/>
              <a:t>3/28/2019</a:t>
            </a:fld>
            <a:endParaRPr lang="en-US" dirty="0"/>
          </a:p>
        </p:txBody>
      </p:sp>
      <p:sp>
        <p:nvSpPr>
          <p:cNvPr id="4" name="Footer Placeholder 3"/>
          <p:cNvSpPr>
            <a:spLocks noGrp="1"/>
          </p:cNvSpPr>
          <p:nvPr>
            <p:ph type="ftr" sz="quarter" idx="11"/>
          </p:nvPr>
        </p:nvSpPr>
        <p:spPr/>
        <p:txBody>
          <a:bodyPr/>
          <a:lstStyle/>
          <a:p>
            <a:r>
              <a:rPr lang="en-US" dirty="0"/>
              <a:t>HVAC</a:t>
            </a:r>
          </a:p>
        </p:txBody>
      </p:sp>
      <p:sp>
        <p:nvSpPr>
          <p:cNvPr id="5" name="Slide Number Placeholder 4"/>
          <p:cNvSpPr>
            <a:spLocks noGrp="1"/>
          </p:cNvSpPr>
          <p:nvPr>
            <p:ph type="sldNum" sz="quarter" idx="12"/>
          </p:nvPr>
        </p:nvSpPr>
        <p:spPr/>
        <p:txBody>
          <a:bodyPr/>
          <a:lstStyle/>
          <a:p>
            <a:fld id="{909A63E0-9C55-41FE-BE94-C73968ED251E}" type="slidenum">
              <a:rPr lang="en-US" smtClean="0"/>
              <a:pPr/>
              <a:t>52</a:t>
            </a:fld>
            <a:endParaRPr lang="en-US"/>
          </a:p>
        </p:txBody>
      </p:sp>
      <p:sp>
        <p:nvSpPr>
          <p:cNvPr id="6" name="Content Placeholder 5"/>
          <p:cNvSpPr>
            <a:spLocks noGrp="1"/>
          </p:cNvSpPr>
          <p:nvPr>
            <p:ph sz="quarter" idx="1"/>
          </p:nvPr>
        </p:nvSpPr>
        <p:spPr>
          <a:xfrm>
            <a:off x="187452" y="1295400"/>
            <a:ext cx="8648700" cy="5081098"/>
          </a:xfrm>
        </p:spPr>
        <p:txBody>
          <a:bodyPr numCol="1">
            <a:normAutofit/>
          </a:bodyPr>
          <a:lstStyle/>
          <a:p>
            <a:r>
              <a:rPr lang="en-US" sz="2800" dirty="0"/>
              <a:t>Offering</a:t>
            </a:r>
          </a:p>
          <a:p>
            <a:pPr lvl="1"/>
            <a:r>
              <a:rPr lang="en-US" sz="1800" dirty="0">
                <a:solidFill>
                  <a:schemeClr val="tx1"/>
                </a:solidFill>
              </a:rPr>
              <a:t>Workpaper (SCE17HC052.0, Oct 2018)</a:t>
            </a:r>
            <a:endParaRPr lang="en-US" sz="2000" dirty="0">
              <a:solidFill>
                <a:schemeClr val="tx1"/>
              </a:solidFill>
            </a:endParaRPr>
          </a:p>
          <a:p>
            <a:pPr lvl="1"/>
            <a:r>
              <a:rPr lang="en-US" sz="2000" dirty="0">
                <a:solidFill>
                  <a:schemeClr val="tx1"/>
                </a:solidFill>
              </a:rPr>
              <a:t>Base Case:</a:t>
            </a:r>
          </a:p>
          <a:p>
            <a:pPr lvl="2"/>
            <a:r>
              <a:rPr lang="en-US" dirty="0"/>
              <a:t>The base case is a 14 SEER AC unit without an EFC.</a:t>
            </a:r>
            <a:endParaRPr lang="en-US" sz="1800" dirty="0"/>
          </a:p>
          <a:p>
            <a:pPr lvl="1"/>
            <a:r>
              <a:rPr lang="en-US" sz="2000" dirty="0">
                <a:solidFill>
                  <a:schemeClr val="tx1"/>
                </a:solidFill>
              </a:rPr>
              <a:t>Measure Case:</a:t>
            </a:r>
          </a:p>
          <a:p>
            <a:pPr lvl="2"/>
            <a:r>
              <a:rPr lang="en-US" dirty="0"/>
              <a:t>Efficient fan controller (EFC) device onto a residential single-family, multi-family or double-wide mobile home split-system air conditioner.</a:t>
            </a:r>
          </a:p>
          <a:p>
            <a:pPr lvl="2"/>
            <a:r>
              <a:rPr lang="en-US" dirty="0"/>
              <a:t>EFC devices delay the evaporator fan cycle off time to take advantage of the residual liquid refrigerant remaining in the evaporator after the compressor cycles off.</a:t>
            </a:r>
            <a:endParaRPr lang="en-US" sz="1800" dirty="0"/>
          </a:p>
        </p:txBody>
      </p:sp>
      <p:sp>
        <p:nvSpPr>
          <p:cNvPr id="9" name="TextBox 8">
            <a:extLst>
              <a:ext uri="{FF2B5EF4-FFF2-40B4-BE49-F238E27FC236}">
                <a16:creationId xmlns:a16="http://schemas.microsoft.com/office/drawing/2014/main" id="{AD0C61FF-1C7D-4966-9B05-3D64A3C23DA3}"/>
              </a:ext>
            </a:extLst>
          </p:cNvPr>
          <p:cNvSpPr txBox="1"/>
          <p:nvPr/>
        </p:nvSpPr>
        <p:spPr>
          <a:xfrm>
            <a:off x="2866974" y="6387809"/>
            <a:ext cx="3419526" cy="400110"/>
          </a:xfrm>
          <a:prstGeom prst="rect">
            <a:avLst/>
          </a:prstGeom>
          <a:solidFill>
            <a:schemeClr val="bg1"/>
          </a:solidFill>
          <a:ln w="25400">
            <a:solidFill>
              <a:srgbClr val="B79462"/>
            </a:solidFill>
          </a:ln>
        </p:spPr>
        <p:txBody>
          <a:bodyPr wrap="none" rtlCol="0">
            <a:spAutoFit/>
          </a:bodyPr>
          <a:lstStyle/>
          <a:p>
            <a:r>
              <a:rPr lang="en-US" sz="1000" dirty="0">
                <a:solidFill>
                  <a:srgbClr val="0000CC"/>
                </a:solidFill>
                <a:latin typeface="Arial" panose="020B0604020202020204" pitchFamily="34" charset="0"/>
                <a:cs typeface="Arial" panose="020B0604020202020204" pitchFamily="34" charset="0"/>
              </a:rPr>
              <a:t>Blue</a:t>
            </a:r>
            <a:r>
              <a:rPr lang="en-US" sz="1000" dirty="0">
                <a:latin typeface="Arial" panose="020B0604020202020204" pitchFamily="34" charset="0"/>
                <a:cs typeface="Arial" panose="020B0604020202020204" pitchFamily="34" charset="0"/>
              </a:rPr>
              <a:t> </a:t>
            </a:r>
            <a:r>
              <a:rPr lang="en-US" sz="1000" dirty="0">
                <a:solidFill>
                  <a:srgbClr val="0000CC"/>
                </a:solidFill>
                <a:latin typeface="Arial" panose="020B0604020202020204" pitchFamily="34" charset="0"/>
                <a:cs typeface="Arial" panose="020B0604020202020204" pitchFamily="34" charset="0"/>
              </a:rPr>
              <a:t>text</a:t>
            </a:r>
            <a:r>
              <a:rPr lang="en-US" sz="1000" dirty="0">
                <a:latin typeface="Arial" panose="020B0604020202020204" pitchFamily="34" charset="0"/>
                <a:cs typeface="Arial" panose="020B0604020202020204" pitchFamily="34" charset="0"/>
              </a:rPr>
              <a:t> = Changing and first time that item is mentioned</a:t>
            </a:r>
          </a:p>
          <a:p>
            <a:r>
              <a:rPr lang="en-US" sz="1000" i="1" dirty="0">
                <a:latin typeface="Arial" panose="020B0604020202020204" pitchFamily="34" charset="0"/>
                <a:cs typeface="Arial" panose="020B0604020202020204" pitchFamily="34" charset="0"/>
              </a:rPr>
              <a:t>Italics</a:t>
            </a:r>
            <a:r>
              <a:rPr lang="en-US" sz="1000" dirty="0">
                <a:latin typeface="Arial" panose="020B0604020202020204" pitchFamily="34" charset="0"/>
                <a:cs typeface="Arial" panose="020B0604020202020204" pitchFamily="34" charset="0"/>
              </a:rPr>
              <a:t> text = Item that has not been completed</a:t>
            </a:r>
          </a:p>
        </p:txBody>
      </p:sp>
    </p:spTree>
    <p:extLst>
      <p:ext uri="{BB962C8B-B14F-4D97-AF65-F5344CB8AC3E}">
        <p14:creationId xmlns:p14="http://schemas.microsoft.com/office/powerpoint/2010/main" val="1936432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B275FC-95AE-5F43-84DE-7325704F4380}" type="datetime1">
              <a:rPr lang="en-US" smtClean="0"/>
              <a:t>3/28/2019</a:t>
            </a:fld>
            <a:endParaRPr lang="en-US" dirty="0"/>
          </a:p>
        </p:txBody>
      </p:sp>
      <p:sp>
        <p:nvSpPr>
          <p:cNvPr id="4" name="Footer Placeholder 3"/>
          <p:cNvSpPr>
            <a:spLocks noGrp="1"/>
          </p:cNvSpPr>
          <p:nvPr>
            <p:ph type="ftr" sz="quarter" idx="11"/>
          </p:nvPr>
        </p:nvSpPr>
        <p:spPr/>
        <p:txBody>
          <a:bodyPr/>
          <a:lstStyle/>
          <a:p>
            <a:r>
              <a:rPr lang="en-US" dirty="0"/>
              <a:t>HVAC</a:t>
            </a:r>
          </a:p>
        </p:txBody>
      </p:sp>
      <p:sp>
        <p:nvSpPr>
          <p:cNvPr id="5" name="Slide Number Placeholder 4"/>
          <p:cNvSpPr>
            <a:spLocks noGrp="1"/>
          </p:cNvSpPr>
          <p:nvPr>
            <p:ph type="sldNum" sz="quarter" idx="12"/>
          </p:nvPr>
        </p:nvSpPr>
        <p:spPr/>
        <p:txBody>
          <a:bodyPr/>
          <a:lstStyle/>
          <a:p>
            <a:fld id="{909A63E0-9C55-41FE-BE94-C73968ED251E}" type="slidenum">
              <a:rPr lang="en-US" smtClean="0"/>
              <a:pPr/>
              <a:t>53</a:t>
            </a:fld>
            <a:endParaRPr lang="en-US"/>
          </a:p>
        </p:txBody>
      </p:sp>
      <p:sp>
        <p:nvSpPr>
          <p:cNvPr id="6" name="Content Placeholder 5"/>
          <p:cNvSpPr>
            <a:spLocks noGrp="1"/>
          </p:cNvSpPr>
          <p:nvPr>
            <p:ph sz="quarter" idx="1"/>
          </p:nvPr>
        </p:nvSpPr>
        <p:spPr>
          <a:xfrm>
            <a:off x="187452" y="1333500"/>
            <a:ext cx="8763000" cy="5044913"/>
          </a:xfrm>
        </p:spPr>
        <p:txBody>
          <a:bodyPr numCol="1">
            <a:normAutofit fontScale="92500" lnSpcReduction="10000"/>
          </a:bodyPr>
          <a:lstStyle/>
          <a:p>
            <a:r>
              <a:rPr lang="en-US" sz="2800" dirty="0"/>
              <a:t>Savings</a:t>
            </a:r>
          </a:p>
          <a:p>
            <a:pPr lvl="1"/>
            <a:r>
              <a:rPr lang="en-US" dirty="0">
                <a:solidFill>
                  <a:schemeClr val="tx1"/>
                </a:solidFill>
              </a:rPr>
              <a:t>Modeled measure (updated with latest Res prototypes – MC2)</a:t>
            </a:r>
          </a:p>
          <a:p>
            <a:pPr lvl="2"/>
            <a:r>
              <a:rPr lang="en-US" dirty="0"/>
              <a:t>Minimally above-code SEER 14 split-AC system </a:t>
            </a:r>
          </a:p>
          <a:p>
            <a:pPr lvl="2"/>
            <a:r>
              <a:rPr lang="en-US" dirty="0"/>
              <a:t>Cooling capacity varied by building type and climate zone based on the DEER building prototypes for double-wide mobile home, multi-family, and single family residential buildings</a:t>
            </a:r>
          </a:p>
          <a:p>
            <a:pPr lvl="2"/>
            <a:r>
              <a:rPr lang="en-US" dirty="0"/>
              <a:t>DEER building prototypes updated in 2014 to include the Title 24 2008 and Title 24 2013 code based vintages</a:t>
            </a:r>
          </a:p>
          <a:p>
            <a:pPr lvl="2"/>
            <a:r>
              <a:rPr lang="en-US" dirty="0"/>
              <a:t>Four hourly variables were captured from the </a:t>
            </a:r>
            <a:r>
              <a:rPr lang="en-US" dirty="0" err="1"/>
              <a:t>eQUEST</a:t>
            </a:r>
            <a:r>
              <a:rPr lang="en-US" dirty="0"/>
              <a:t> simulations: </a:t>
            </a:r>
          </a:p>
          <a:p>
            <a:pPr lvl="3"/>
            <a:r>
              <a:rPr lang="en-US" dirty="0">
                <a:solidFill>
                  <a:schemeClr val="tx1"/>
                </a:solidFill>
              </a:rPr>
              <a:t>Total cooling load (Btu/hr), </a:t>
            </a:r>
          </a:p>
          <a:p>
            <a:pPr lvl="3"/>
            <a:r>
              <a:rPr lang="en-US" dirty="0">
                <a:solidFill>
                  <a:schemeClr val="tx1"/>
                </a:solidFill>
              </a:rPr>
              <a:t>Condensing unit energy (kWh), </a:t>
            </a:r>
          </a:p>
          <a:p>
            <a:pPr lvl="3"/>
            <a:r>
              <a:rPr lang="en-US" dirty="0">
                <a:solidFill>
                  <a:schemeClr val="tx1"/>
                </a:solidFill>
              </a:rPr>
              <a:t>Supply (indoor) fan energy (kWh), and </a:t>
            </a:r>
          </a:p>
          <a:p>
            <a:pPr lvl="3"/>
            <a:r>
              <a:rPr lang="en-US" dirty="0">
                <a:solidFill>
                  <a:schemeClr val="tx1"/>
                </a:solidFill>
              </a:rPr>
              <a:t>AC total cooling capacity (Btu/hr)</a:t>
            </a:r>
          </a:p>
          <a:p>
            <a:pPr lvl="2"/>
            <a:r>
              <a:rPr lang="en-US" dirty="0"/>
              <a:t>Hourly performance calculated using ET Study methodology with part-load modeled values</a:t>
            </a:r>
            <a:endParaRPr lang="en-US" dirty="0">
              <a:highlight>
                <a:srgbClr val="FFFF00"/>
              </a:highlight>
            </a:endParaRPr>
          </a:p>
          <a:p>
            <a:pPr marL="594360" lvl="2" indent="0">
              <a:buNone/>
            </a:pPr>
            <a:endParaRPr lang="en-US" dirty="0">
              <a:highlight>
                <a:srgbClr val="FFFF00"/>
              </a:highlight>
            </a:endParaRPr>
          </a:p>
        </p:txBody>
      </p:sp>
      <p:sp>
        <p:nvSpPr>
          <p:cNvPr id="9" name="TextBox 8">
            <a:extLst>
              <a:ext uri="{FF2B5EF4-FFF2-40B4-BE49-F238E27FC236}">
                <a16:creationId xmlns:a16="http://schemas.microsoft.com/office/drawing/2014/main" id="{AD0C61FF-1C7D-4966-9B05-3D64A3C23DA3}"/>
              </a:ext>
            </a:extLst>
          </p:cNvPr>
          <p:cNvSpPr txBox="1"/>
          <p:nvPr/>
        </p:nvSpPr>
        <p:spPr>
          <a:xfrm>
            <a:off x="2880666" y="6419790"/>
            <a:ext cx="3419526" cy="400110"/>
          </a:xfrm>
          <a:prstGeom prst="rect">
            <a:avLst/>
          </a:prstGeom>
          <a:solidFill>
            <a:schemeClr val="bg1"/>
          </a:solidFill>
          <a:ln w="25400">
            <a:solidFill>
              <a:srgbClr val="B79462"/>
            </a:solidFill>
          </a:ln>
        </p:spPr>
        <p:txBody>
          <a:bodyPr wrap="none" rtlCol="0">
            <a:spAutoFit/>
          </a:bodyPr>
          <a:lstStyle/>
          <a:p>
            <a:r>
              <a:rPr lang="en-US" sz="1000" dirty="0">
                <a:solidFill>
                  <a:srgbClr val="0000CC"/>
                </a:solidFill>
                <a:latin typeface="Arial" panose="020B0604020202020204" pitchFamily="34" charset="0"/>
                <a:cs typeface="Arial" panose="020B0604020202020204" pitchFamily="34" charset="0"/>
              </a:rPr>
              <a:t>Blue</a:t>
            </a:r>
            <a:r>
              <a:rPr lang="en-US" sz="1000" dirty="0">
                <a:latin typeface="Arial" panose="020B0604020202020204" pitchFamily="34" charset="0"/>
                <a:cs typeface="Arial" panose="020B0604020202020204" pitchFamily="34" charset="0"/>
              </a:rPr>
              <a:t> </a:t>
            </a:r>
            <a:r>
              <a:rPr lang="en-US" sz="1000" dirty="0">
                <a:solidFill>
                  <a:srgbClr val="0000CC"/>
                </a:solidFill>
                <a:latin typeface="Arial" panose="020B0604020202020204" pitchFamily="34" charset="0"/>
                <a:cs typeface="Arial" panose="020B0604020202020204" pitchFamily="34" charset="0"/>
              </a:rPr>
              <a:t>text</a:t>
            </a:r>
            <a:r>
              <a:rPr lang="en-US" sz="1000" dirty="0">
                <a:latin typeface="Arial" panose="020B0604020202020204" pitchFamily="34" charset="0"/>
                <a:cs typeface="Arial" panose="020B0604020202020204" pitchFamily="34" charset="0"/>
              </a:rPr>
              <a:t> = Changing and first time that item is mentioned</a:t>
            </a:r>
          </a:p>
          <a:p>
            <a:r>
              <a:rPr lang="en-US" sz="1000" i="1" dirty="0">
                <a:latin typeface="Arial" panose="020B0604020202020204" pitchFamily="34" charset="0"/>
                <a:cs typeface="Arial" panose="020B0604020202020204" pitchFamily="34" charset="0"/>
              </a:rPr>
              <a:t>Italics</a:t>
            </a:r>
            <a:r>
              <a:rPr lang="en-US" sz="1000" dirty="0">
                <a:latin typeface="Arial" panose="020B0604020202020204" pitchFamily="34" charset="0"/>
                <a:cs typeface="Arial" panose="020B0604020202020204" pitchFamily="34" charset="0"/>
              </a:rPr>
              <a:t> text = Item that has not been completed</a:t>
            </a:r>
          </a:p>
        </p:txBody>
      </p:sp>
      <p:sp>
        <p:nvSpPr>
          <p:cNvPr id="14" name="Title 1">
            <a:extLst>
              <a:ext uri="{FF2B5EF4-FFF2-40B4-BE49-F238E27FC236}">
                <a16:creationId xmlns:a16="http://schemas.microsoft.com/office/drawing/2014/main" id="{70C311C3-F3D9-46B8-A5B6-AF1D32BE6D5B}"/>
              </a:ext>
            </a:extLst>
          </p:cNvPr>
          <p:cNvSpPr>
            <a:spLocks noGrp="1"/>
          </p:cNvSpPr>
          <p:nvPr>
            <p:ph type="title"/>
          </p:nvPr>
        </p:nvSpPr>
        <p:spPr>
          <a:xfrm>
            <a:off x="107504" y="224850"/>
            <a:ext cx="7779196" cy="1108650"/>
          </a:xfrm>
        </p:spPr>
        <p:txBody>
          <a:bodyPr>
            <a:noAutofit/>
          </a:bodyPr>
          <a:lstStyle/>
          <a:p>
            <a:pPr algn="l"/>
            <a:r>
              <a:rPr lang="en-US" sz="2800" dirty="0"/>
              <a:t>Measure Consensus</a:t>
            </a:r>
            <a:br>
              <a:rPr lang="en-US" sz="2800" dirty="0"/>
            </a:br>
            <a:r>
              <a:rPr lang="en-US" sz="2400" dirty="0"/>
              <a:t>5.13, Efficient Fan Controller for Residential Air Conditioners</a:t>
            </a:r>
          </a:p>
        </p:txBody>
      </p:sp>
    </p:spTree>
    <p:extLst>
      <p:ext uri="{BB962C8B-B14F-4D97-AF65-F5344CB8AC3E}">
        <p14:creationId xmlns:p14="http://schemas.microsoft.com/office/powerpoint/2010/main" val="384475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marL="0" indent="0">
              <a:buNone/>
            </a:pPr>
            <a:r>
              <a:rPr lang="en-US" sz="1800" dirty="0">
                <a:solidFill>
                  <a:srgbClr val="FF0000"/>
                </a:solidFill>
              </a:rPr>
              <a:t>	</a:t>
            </a:r>
            <a:endParaRPr lang="en-US" sz="1800" dirty="0"/>
          </a:p>
          <a:p>
            <a:endParaRPr lang="en-US" sz="1800" dirty="0"/>
          </a:p>
          <a:p>
            <a:pPr marL="0" indent="0">
              <a:buNone/>
            </a:pPr>
            <a:endParaRPr lang="en-US" sz="12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2" name="Title 1"/>
          <p:cNvSpPr>
            <a:spLocks noGrp="1"/>
          </p:cNvSpPr>
          <p:nvPr>
            <p:ph type="title"/>
          </p:nvPr>
        </p:nvSpPr>
        <p:spPr>
          <a:xfrm>
            <a:off x="457200" y="311776"/>
            <a:ext cx="8534400" cy="758952"/>
          </a:xfrm>
        </p:spPr>
        <p:txBody>
          <a:bodyPr>
            <a:noAutofit/>
          </a:bodyPr>
          <a:lstStyle/>
          <a:p>
            <a:pPr algn="l"/>
            <a:r>
              <a:rPr lang="en-US" sz="2800" dirty="0"/>
              <a:t>Input Consensus – </a:t>
            </a:r>
            <a:br>
              <a:rPr lang="en-US" sz="2800" dirty="0"/>
            </a:br>
            <a:r>
              <a:rPr lang="en-US" sz="2800" dirty="0"/>
              <a:t>2.20 - Conveyor Broiler, Commercial</a:t>
            </a:r>
            <a:endParaRPr lang="en-US" sz="3200" dirty="0"/>
          </a:p>
        </p:txBody>
      </p:sp>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6</a:t>
            </a:fld>
            <a:endParaRPr lang="en-US"/>
          </a:p>
        </p:txBody>
      </p:sp>
      <p:pic>
        <p:nvPicPr>
          <p:cNvPr id="7" name="Picture 6">
            <a:extLst>
              <a:ext uri="{FF2B5EF4-FFF2-40B4-BE49-F238E27FC236}">
                <a16:creationId xmlns:a16="http://schemas.microsoft.com/office/drawing/2014/main" id="{8211E908-50D0-4DC1-9F78-C42DB4B76CDF}"/>
              </a:ext>
            </a:extLst>
          </p:cNvPr>
          <p:cNvPicPr>
            <a:picLocks noChangeAspect="1"/>
          </p:cNvPicPr>
          <p:nvPr/>
        </p:nvPicPr>
        <p:blipFill>
          <a:blip r:embed="rId3"/>
          <a:stretch>
            <a:fillRect/>
          </a:stretch>
        </p:blipFill>
        <p:spPr>
          <a:xfrm>
            <a:off x="190500" y="1593108"/>
            <a:ext cx="8778240" cy="4142867"/>
          </a:xfrm>
          <a:prstGeom prst="rect">
            <a:avLst/>
          </a:prstGeom>
        </p:spPr>
      </p:pic>
    </p:spTree>
    <p:extLst>
      <p:ext uri="{BB962C8B-B14F-4D97-AF65-F5344CB8AC3E}">
        <p14:creationId xmlns:p14="http://schemas.microsoft.com/office/powerpoint/2010/main" val="201578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457200" y="187496"/>
            <a:ext cx="8115300" cy="880598"/>
          </a:xfrm>
        </p:spPr>
        <p:txBody>
          <a:bodyPr>
            <a:noAutofit/>
          </a:bodyPr>
          <a:lstStyle/>
          <a:p>
            <a:pPr algn="l"/>
            <a:r>
              <a:rPr lang="en-US" sz="2800" dirty="0"/>
              <a:t>Measure Consensus – </a:t>
            </a:r>
            <a:br>
              <a:rPr lang="en-US" sz="2800" dirty="0"/>
            </a:br>
            <a:r>
              <a:rPr lang="en-US" sz="2800" dirty="0"/>
              <a:t>2.21 - Refrigerated Chef Bases</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839200" cy="5143500"/>
          </a:xfrm>
        </p:spPr>
        <p:txBody>
          <a:bodyPr>
            <a:normAutofit/>
          </a:bodyPr>
          <a:lstStyle/>
          <a:p>
            <a:pPr marL="274320" lvl="1">
              <a:buClr>
                <a:srgbClr val="73B632"/>
              </a:buClr>
              <a:buSzPct val="85000"/>
              <a:buFont typeface="Wingdings 2"/>
              <a:buChar char=""/>
            </a:pPr>
            <a:r>
              <a:rPr lang="en-US" sz="2400" dirty="0">
                <a:solidFill>
                  <a:schemeClr val="tx1"/>
                </a:solidFill>
              </a:rPr>
              <a:t>Offering</a:t>
            </a:r>
          </a:p>
          <a:p>
            <a:pPr lvl="1"/>
            <a:r>
              <a:rPr lang="en-US" sz="1600" dirty="0">
                <a:solidFill>
                  <a:schemeClr val="tx1"/>
                </a:solidFill>
              </a:rPr>
              <a:t>Implementation: NR, NC</a:t>
            </a:r>
          </a:p>
          <a:p>
            <a:pPr lvl="1"/>
            <a:r>
              <a:rPr lang="en-US" sz="1600" dirty="0"/>
              <a:t>Building Types: </a:t>
            </a:r>
            <a:r>
              <a:rPr lang="en-US" sz="1600" dirty="0" err="1"/>
              <a:t>Hsp</a:t>
            </a:r>
            <a:r>
              <a:rPr lang="en-US" sz="1600" dirty="0"/>
              <a:t>, </a:t>
            </a:r>
            <a:r>
              <a:rPr lang="en-US" sz="1600" dirty="0" err="1"/>
              <a:t>Htl</a:t>
            </a:r>
            <a:r>
              <a:rPr lang="en-US" sz="1600" dirty="0"/>
              <a:t>, </a:t>
            </a:r>
            <a:r>
              <a:rPr lang="en-US" sz="1600" dirty="0" err="1"/>
              <a:t>Mtl</a:t>
            </a:r>
            <a:r>
              <a:rPr lang="en-US" sz="1600" dirty="0"/>
              <a:t>, </a:t>
            </a:r>
            <a:r>
              <a:rPr lang="en-US" sz="1600" dirty="0" err="1"/>
              <a:t>Nrs</a:t>
            </a:r>
            <a:r>
              <a:rPr lang="en-US" sz="1600" dirty="0"/>
              <a:t>, RFF, RSD</a:t>
            </a:r>
            <a:endParaRPr lang="en-US" sz="1500" dirty="0"/>
          </a:p>
          <a:p>
            <a:pPr lvl="1"/>
            <a:r>
              <a:rPr lang="en-US" sz="1600" dirty="0"/>
              <a:t>Climate zones: </a:t>
            </a:r>
            <a:r>
              <a:rPr lang="en-US" sz="1500" dirty="0"/>
              <a:t>Any</a:t>
            </a:r>
          </a:p>
          <a:p>
            <a:pPr lvl="1"/>
            <a:r>
              <a:rPr lang="en-US" sz="1600" dirty="0">
                <a:solidFill>
                  <a:schemeClr val="tx1"/>
                </a:solidFill>
              </a:rPr>
              <a:t>Norm Unit: </a:t>
            </a:r>
            <a:r>
              <a:rPr lang="en-US" sz="1600" dirty="0"/>
              <a:t>Each</a:t>
            </a:r>
          </a:p>
          <a:p>
            <a:pPr marL="274320" lvl="1">
              <a:buClr>
                <a:srgbClr val="73B632"/>
              </a:buClr>
              <a:buSzPct val="85000"/>
              <a:buFont typeface="Wingdings 2"/>
              <a:buChar char=""/>
            </a:pPr>
            <a:r>
              <a:rPr lang="en-US" sz="2400" dirty="0">
                <a:solidFill>
                  <a:schemeClr val="tx1"/>
                </a:solidFill>
              </a:rPr>
              <a:t>Stage 1 Issues</a:t>
            </a:r>
          </a:p>
          <a:p>
            <a:pPr lvl="1"/>
            <a:r>
              <a:rPr lang="en-US" sz="1600" i="1" dirty="0">
                <a:solidFill>
                  <a:srgbClr val="0000CC"/>
                </a:solidFill>
              </a:rPr>
              <a:t>DEER2020 Peak Shift consistent with other Food Service Measures</a:t>
            </a:r>
          </a:p>
          <a:p>
            <a:pPr lvl="1"/>
            <a:r>
              <a:rPr lang="en-US" sz="1600" i="1" dirty="0">
                <a:solidFill>
                  <a:srgbClr val="0000CC"/>
                </a:solidFill>
              </a:rPr>
              <a:t>No savings by Q3 2018.</a:t>
            </a:r>
          </a:p>
          <a:p>
            <a:pPr marL="274320" lvl="1">
              <a:buClr>
                <a:srgbClr val="73B632"/>
              </a:buClr>
              <a:buSzPct val="85000"/>
              <a:buFont typeface="Wingdings 2"/>
              <a:buChar char=""/>
            </a:pPr>
            <a:r>
              <a:rPr lang="en-US" sz="2400" dirty="0">
                <a:solidFill>
                  <a:schemeClr val="tx1"/>
                </a:solidFill>
              </a:rPr>
              <a:t>Measure Extension</a:t>
            </a:r>
          </a:p>
          <a:p>
            <a:pPr lvl="1"/>
            <a:r>
              <a:rPr lang="en-US" sz="1600" dirty="0">
                <a:solidFill>
                  <a:srgbClr val="0000CC"/>
                </a:solidFill>
              </a:rPr>
              <a:t>Add POUs, PG&amp;E, and SDG&amp;E</a:t>
            </a:r>
          </a:p>
          <a:p>
            <a:r>
              <a:rPr lang="en-US" sz="2400" dirty="0"/>
              <a:t>Stage 2 Issues</a:t>
            </a:r>
          </a:p>
          <a:p>
            <a:pPr lvl="1"/>
            <a:r>
              <a:rPr lang="en-US" sz="1600" i="1" dirty="0">
                <a:solidFill>
                  <a:srgbClr val="0000CC"/>
                </a:solidFill>
              </a:rPr>
              <a:t>Establish additional efficiency tiers once more manufacturers are creating efficient products.</a:t>
            </a:r>
          </a:p>
          <a:p>
            <a:endParaRPr lang="en-US" sz="2400" dirty="0"/>
          </a:p>
        </p:txBody>
      </p:sp>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7" name="Picture 6">
            <a:extLst>
              <a:ext uri="{FF2B5EF4-FFF2-40B4-BE49-F238E27FC236}">
                <a16:creationId xmlns:a16="http://schemas.microsoft.com/office/drawing/2014/main" id="{726FB651-A01F-4EB3-9639-F69DC631DEC0}"/>
              </a:ext>
            </a:extLst>
          </p:cNvPr>
          <p:cNvPicPr>
            <a:picLocks noChangeAspect="1"/>
          </p:cNvPicPr>
          <p:nvPr/>
        </p:nvPicPr>
        <p:blipFill rotWithShape="1">
          <a:blip r:embed="rId3"/>
          <a:srcRect l="-1610" t="16424" r="1610" b="17864"/>
          <a:stretch/>
        </p:blipFill>
        <p:spPr>
          <a:xfrm>
            <a:off x="5410200" y="1447233"/>
            <a:ext cx="3507544" cy="1656522"/>
          </a:xfrm>
          <a:prstGeom prst="rect">
            <a:avLst/>
          </a:prstGeom>
        </p:spPr>
      </p:pic>
    </p:spTree>
    <p:extLst>
      <p:ext uri="{BB962C8B-B14F-4D97-AF65-F5344CB8AC3E}">
        <p14:creationId xmlns:p14="http://schemas.microsoft.com/office/powerpoint/2010/main" val="2532716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0383-5D63-45C3-A8BE-1101A7F344A2}"/>
              </a:ext>
            </a:extLst>
          </p:cNvPr>
          <p:cNvSpPr>
            <a:spLocks noGrp="1"/>
          </p:cNvSpPr>
          <p:nvPr>
            <p:ph type="title"/>
          </p:nvPr>
        </p:nvSpPr>
        <p:spPr>
          <a:xfrm>
            <a:off x="457200" y="187496"/>
            <a:ext cx="8115300" cy="880598"/>
          </a:xfrm>
        </p:spPr>
        <p:txBody>
          <a:bodyPr>
            <a:noAutofit/>
          </a:bodyPr>
          <a:lstStyle/>
          <a:p>
            <a:pPr algn="l"/>
            <a:r>
              <a:rPr lang="en-US" sz="2800" dirty="0"/>
              <a:t>Measure Consensus – </a:t>
            </a:r>
            <a:br>
              <a:rPr lang="en-US" sz="2800" dirty="0"/>
            </a:br>
            <a:r>
              <a:rPr lang="en-US" sz="2800" dirty="0"/>
              <a:t>2.21 - Refrigerated Chef Bases</a:t>
            </a:r>
          </a:p>
        </p:txBody>
      </p:sp>
      <p:sp>
        <p:nvSpPr>
          <p:cNvPr id="3" name="Date Placeholder 2">
            <a:extLst>
              <a:ext uri="{FF2B5EF4-FFF2-40B4-BE49-F238E27FC236}">
                <a16:creationId xmlns:a16="http://schemas.microsoft.com/office/drawing/2014/main" id="{680538C7-4C5A-4A5A-A580-D9E9FA8710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Georgia"/>
                <a:ea typeface="+mn-ea"/>
                <a:cs typeface="+mn-cs"/>
              </a:rPr>
              <a:t>1/21/2019</a:t>
            </a:r>
            <a:endParaRPr kumimoji="0" lang="en-US" sz="14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Footer Placeholder 3">
            <a:extLst>
              <a:ext uri="{FF2B5EF4-FFF2-40B4-BE49-F238E27FC236}">
                <a16:creationId xmlns:a16="http://schemas.microsoft.com/office/drawing/2014/main" id="{FD8F467D-1626-490F-AC1D-D268B8A807A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eorgia"/>
                <a:ea typeface="+mn-ea"/>
                <a:cs typeface="+mn-cs"/>
              </a:rPr>
              <a:t>Measure Affirmation</a:t>
            </a:r>
          </a:p>
        </p:txBody>
      </p:sp>
      <p:sp>
        <p:nvSpPr>
          <p:cNvPr id="5" name="Slide Number Placeholder 4">
            <a:extLst>
              <a:ext uri="{FF2B5EF4-FFF2-40B4-BE49-F238E27FC236}">
                <a16:creationId xmlns:a16="http://schemas.microsoft.com/office/drawing/2014/main" id="{38D3685C-2AEA-442C-BAE7-DFA4E34F075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9A63E0-9C55-41FE-BE94-C73968ED251E}" type="slidenum">
              <a:rPr kumimoji="0" lang="en-US" sz="1600" b="0" i="0" u="none" strike="noStrike" kern="1200" cap="none" spc="0" normalizeH="0" baseline="0" noProof="0" smtClean="0">
                <a:ln>
                  <a:noFill/>
                </a:ln>
                <a:solidFill>
                  <a:srgbClr val="B79462">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a:ln>
                <a:noFill/>
              </a:ln>
              <a:solidFill>
                <a:srgbClr val="B79462">
                  <a:shade val="75000"/>
                </a:srgbClr>
              </a:solidFill>
              <a:effectLst/>
              <a:uLnTx/>
              <a:uFillTx/>
              <a:latin typeface="Georgia"/>
              <a:ea typeface="+mn-ea"/>
              <a:cs typeface="+mn-cs"/>
            </a:endParaRP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7F87709-1D88-4845-B0C9-B861C4D2921C}"/>
                  </a:ext>
                </a:extLst>
              </p:cNvPr>
              <p:cNvSpPr>
                <a:spLocks noGrp="1"/>
              </p:cNvSpPr>
              <p:nvPr>
                <p:ph sz="quarter" idx="1"/>
              </p:nvPr>
            </p:nvSpPr>
            <p:spPr>
              <a:xfrm>
                <a:off x="152400" y="1295400"/>
                <a:ext cx="8534400" cy="5143500"/>
              </a:xfrm>
            </p:spPr>
            <p:txBody>
              <a:bodyPr>
                <a:normAutofit/>
              </a:bodyPr>
              <a:lstStyle/>
              <a:p>
                <a:pPr marL="274320" lvl="1">
                  <a:buClr>
                    <a:srgbClr val="73B632"/>
                  </a:buClr>
                  <a:buSzPct val="85000"/>
                  <a:buFont typeface="Wingdings 2"/>
                  <a:buChar char=""/>
                </a:pPr>
                <a:r>
                  <a:rPr lang="en-US" sz="2400" dirty="0">
                    <a:solidFill>
                      <a:schemeClr val="tx1"/>
                    </a:solidFill>
                  </a:rPr>
                  <a:t>Savings</a:t>
                </a:r>
              </a:p>
              <a:p>
                <a:pPr lvl="1"/>
                <a:r>
                  <a:rPr lang="en-US" sz="1800" dirty="0">
                    <a:solidFill>
                      <a:srgbClr val="0000CC"/>
                    </a:solidFill>
                  </a:rPr>
                  <a:t>Base Case</a:t>
                </a:r>
              </a:p>
              <a:p>
                <a:pPr lvl="2"/>
                <a:r>
                  <a:rPr lang="en-US" sz="1600" dirty="0">
                    <a:solidFill>
                      <a:srgbClr val="0000CC"/>
                    </a:solidFill>
                  </a:rPr>
                  <a:t>Determined by Title 10, 79 FR 17732</a:t>
                </a:r>
              </a:p>
              <a:p>
                <a:pPr marL="594360" lvl="2" indent="0">
                  <a:buNone/>
                </a:pPr>
                <a:r>
                  <a:rPr lang="en-US" dirty="0">
                    <a:solidFill>
                      <a:srgbClr val="0000CC"/>
                    </a:solidFill>
                  </a:rPr>
                  <a:t>	</a:t>
                </a:r>
                <a14:m>
                  <m:oMath xmlns:m="http://schemas.openxmlformats.org/officeDocument/2006/math">
                    <m:r>
                      <a:rPr lang="en-US" i="1">
                        <a:solidFill>
                          <a:srgbClr val="0000CC"/>
                        </a:solidFill>
                        <a:latin typeface="Cambria Math" panose="02040503050406030204" pitchFamily="18" charset="0"/>
                      </a:rPr>
                      <m:t>𝐷𝑎𝑖𝑙𝑦</m:t>
                    </m:r>
                    <m:r>
                      <a:rPr lang="en-US" i="1">
                        <a:solidFill>
                          <a:srgbClr val="0000CC"/>
                        </a:solidFill>
                        <a:latin typeface="Cambria Math" panose="02040503050406030204" pitchFamily="18" charset="0"/>
                      </a:rPr>
                      <m:t> </m:t>
                    </m:r>
                    <m:r>
                      <a:rPr lang="en-US" i="1">
                        <a:solidFill>
                          <a:srgbClr val="0000CC"/>
                        </a:solidFill>
                        <a:latin typeface="Cambria Math" panose="02040503050406030204" pitchFamily="18" charset="0"/>
                      </a:rPr>
                      <m:t>𝐸𝑛𝑒𝑟𝑔𝑦</m:t>
                    </m:r>
                    <m:r>
                      <a:rPr lang="en-US" i="1">
                        <a:solidFill>
                          <a:srgbClr val="0000CC"/>
                        </a:solidFill>
                        <a:latin typeface="Cambria Math" panose="02040503050406030204" pitchFamily="18" charset="0"/>
                      </a:rPr>
                      <m:t> </m:t>
                    </m:r>
                    <m:r>
                      <a:rPr lang="en-US" i="1">
                        <a:solidFill>
                          <a:srgbClr val="0000CC"/>
                        </a:solidFill>
                        <a:latin typeface="Cambria Math" panose="02040503050406030204" pitchFamily="18" charset="0"/>
                      </a:rPr>
                      <m:t>𝐶𝑜𝑛𝑠𝑢𝑚𝑝𝑡𝑖𝑜𝑛</m:t>
                    </m:r>
                    <m:r>
                      <a:rPr lang="en-US" i="1">
                        <a:solidFill>
                          <a:srgbClr val="0000CC"/>
                        </a:solidFill>
                        <a:latin typeface="Cambria Math" panose="02040503050406030204" pitchFamily="18" charset="0"/>
                      </a:rPr>
                      <m:t> (</m:t>
                    </m:r>
                    <m:r>
                      <a:rPr lang="en-US" i="1">
                        <a:solidFill>
                          <a:srgbClr val="0000CC"/>
                        </a:solidFill>
                        <a:latin typeface="Cambria Math" panose="02040503050406030204" pitchFamily="18" charset="0"/>
                      </a:rPr>
                      <m:t>𝐷𝐸𝐶</m:t>
                    </m:r>
                    <m:r>
                      <a:rPr lang="en-US" i="1">
                        <a:solidFill>
                          <a:srgbClr val="0000CC"/>
                        </a:solidFill>
                        <a:latin typeface="Cambria Math" panose="02040503050406030204" pitchFamily="18" charset="0"/>
                      </a:rPr>
                      <m:t>)= 0.10∗</m:t>
                    </m:r>
                    <m:r>
                      <a:rPr lang="en-US" i="1">
                        <a:solidFill>
                          <a:srgbClr val="0000CC"/>
                        </a:solidFill>
                        <a:latin typeface="Cambria Math" panose="02040503050406030204" pitchFamily="18" charset="0"/>
                      </a:rPr>
                      <m:t>𝑉</m:t>
                    </m:r>
                    <m:r>
                      <a:rPr lang="en-US" i="1">
                        <a:solidFill>
                          <a:srgbClr val="0000CC"/>
                        </a:solidFill>
                        <a:latin typeface="Cambria Math" panose="02040503050406030204" pitchFamily="18" charset="0"/>
                      </a:rPr>
                      <m:t>+2.04 </m:t>
                    </m:r>
                    <m:r>
                      <a:rPr lang="en-US" i="1">
                        <a:solidFill>
                          <a:srgbClr val="0000CC"/>
                        </a:solidFill>
                        <a:latin typeface="Cambria Math" panose="02040503050406030204" pitchFamily="18" charset="0"/>
                      </a:rPr>
                      <m:t>𝑘𝑊h</m:t>
                    </m:r>
                    <m:r>
                      <a:rPr lang="en-US" i="1">
                        <a:solidFill>
                          <a:srgbClr val="0000CC"/>
                        </a:solidFill>
                        <a:latin typeface="Cambria Math" panose="02040503050406030204" pitchFamily="18" charset="0"/>
                      </a:rPr>
                      <m:t>/</m:t>
                    </m:r>
                    <m:r>
                      <a:rPr lang="en-US" i="1">
                        <a:solidFill>
                          <a:srgbClr val="0000CC"/>
                        </a:solidFill>
                        <a:latin typeface="Cambria Math" panose="02040503050406030204" pitchFamily="18" charset="0"/>
                      </a:rPr>
                      <m:t>𝑑𝑎𝑦</m:t>
                    </m:r>
                  </m:oMath>
                </a14:m>
                <a:endParaRPr lang="en-US" i="1" dirty="0">
                  <a:solidFill>
                    <a:srgbClr val="0000CC"/>
                  </a:solidFill>
                </a:endParaRPr>
              </a:p>
              <a:p>
                <a:pPr lvl="2"/>
                <a:endParaRPr lang="en-US" sz="1600" dirty="0">
                  <a:solidFill>
                    <a:srgbClr val="0000CC"/>
                  </a:solidFill>
                </a:endParaRPr>
              </a:p>
              <a:p>
                <a:pPr lvl="2"/>
                <a:r>
                  <a:rPr lang="en-US" sz="1600" dirty="0">
                    <a:solidFill>
                      <a:srgbClr val="0000CC"/>
                    </a:solidFill>
                  </a:rPr>
                  <a:t>Length varies between models (35-120 inches), while height and depth only vary slightly.</a:t>
                </a:r>
              </a:p>
              <a:p>
                <a:pPr lvl="1"/>
                <a:r>
                  <a:rPr lang="en-US" sz="1800" dirty="0">
                    <a:solidFill>
                      <a:srgbClr val="0000CC"/>
                    </a:solidFill>
                  </a:rPr>
                  <a:t>Measure Case</a:t>
                </a:r>
              </a:p>
              <a:p>
                <a:pPr lvl="2"/>
                <a:r>
                  <a:rPr lang="en-US" sz="1700" dirty="0">
                    <a:solidFill>
                      <a:srgbClr val="0000CC"/>
                    </a:solidFill>
                  </a:rPr>
                  <a:t>Qualifying units are 50% better than code.</a:t>
                </a:r>
              </a:p>
              <a:p>
                <a:pPr lvl="2"/>
                <a:r>
                  <a:rPr lang="en-US" sz="1700" dirty="0">
                    <a:solidFill>
                      <a:srgbClr val="0000CC"/>
                    </a:solidFill>
                  </a:rPr>
                  <a:t>Emerging Technologies study found that savings averaged 65%.</a:t>
                </a:r>
              </a:p>
              <a:p>
                <a:pPr lvl="2"/>
                <a:r>
                  <a:rPr lang="en-US" sz="1700" dirty="0">
                    <a:solidFill>
                      <a:srgbClr val="0000CC"/>
                    </a:solidFill>
                  </a:rPr>
                  <a:t>Annual energy calculated at 365 days/yr.</a:t>
                </a:r>
              </a:p>
            </p:txBody>
          </p:sp>
        </mc:Choice>
        <mc:Fallback xmlns="">
          <p:sp>
            <p:nvSpPr>
              <p:cNvPr id="6" name="Content Placeholder 5">
                <a:extLst>
                  <a:ext uri="{FF2B5EF4-FFF2-40B4-BE49-F238E27FC236}">
                    <a16:creationId xmlns:a16="http://schemas.microsoft.com/office/drawing/2014/main" id="{B7F87709-1D88-4845-B0C9-B861C4D2921C}"/>
                  </a:ext>
                </a:extLst>
              </p:cNvPr>
              <p:cNvSpPr>
                <a:spLocks noGrp="1" noRot="1" noChangeAspect="1" noMove="1" noResize="1" noEditPoints="1" noAdjustHandles="1" noChangeArrowheads="1" noChangeShapeType="1" noTextEdit="1"/>
              </p:cNvSpPr>
              <p:nvPr>
                <p:ph sz="quarter" idx="1"/>
              </p:nvPr>
            </p:nvSpPr>
            <p:spPr>
              <a:xfrm>
                <a:off x="152400" y="1295400"/>
                <a:ext cx="8534400" cy="5143500"/>
              </a:xfrm>
              <a:blipFill>
                <a:blip r:embed="rId3"/>
                <a:stretch>
                  <a:fillRect l="-500" t="-83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D991055-9181-4DD6-A3EF-824C80539DA0}"/>
              </a:ext>
            </a:extLst>
          </p:cNvPr>
          <p:cNvSpPr txBox="1"/>
          <p:nvPr/>
        </p:nvSpPr>
        <p:spPr>
          <a:xfrm>
            <a:off x="3355918" y="6396335"/>
            <a:ext cx="2808782" cy="461665"/>
          </a:xfrm>
          <a:prstGeom prst="rect">
            <a:avLst/>
          </a:prstGeom>
          <a:solidFill>
            <a:schemeClr val="bg1"/>
          </a:solidFill>
          <a:ln w="15875">
            <a:solidFill>
              <a:srgbClr val="B7946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Black text = Current state of the consolidated measure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Blue</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text</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 </a:t>
            </a:r>
            <a:r>
              <a:rPr lang="en-US" sz="800" dirty="0">
                <a:solidFill>
                  <a:srgbClr val="141313"/>
                </a:solidFill>
                <a:latin typeface="Arial" panose="020B0604020202020204" pitchFamily="34" charset="0"/>
                <a:cs typeface="Arial" panose="020B0604020202020204" pitchFamily="34" charset="0"/>
              </a:rPr>
              <a:t>Changing and / or  first time item is mentioned</a:t>
            </a:r>
            <a:endPar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Italics</a:t>
            </a:r>
            <a:r>
              <a:rPr kumimoji="0" lang="en-US" sz="800" b="0" i="0" u="none" strike="noStrike" kern="1200" cap="none" spc="0" normalizeH="0" baseline="0" noProof="0" dirty="0">
                <a:ln>
                  <a:noFill/>
                </a:ln>
                <a:solidFill>
                  <a:srgbClr val="141313"/>
                </a:solidFill>
                <a:effectLst/>
                <a:uLnTx/>
                <a:uFillTx/>
                <a:latin typeface="Arial" panose="020B0604020202020204" pitchFamily="34" charset="0"/>
                <a:ea typeface="+mn-ea"/>
                <a:cs typeface="Arial" panose="020B0604020202020204" pitchFamily="34" charset="0"/>
              </a:rPr>
              <a:t> text = Item that has not been completed</a:t>
            </a:r>
          </a:p>
        </p:txBody>
      </p:sp>
      <p:pic>
        <p:nvPicPr>
          <p:cNvPr id="7" name="Picture 6">
            <a:extLst>
              <a:ext uri="{FF2B5EF4-FFF2-40B4-BE49-F238E27FC236}">
                <a16:creationId xmlns:a16="http://schemas.microsoft.com/office/drawing/2014/main" id="{726FB651-A01F-4EB3-9639-F69DC631DEC0}"/>
              </a:ext>
            </a:extLst>
          </p:cNvPr>
          <p:cNvPicPr>
            <a:picLocks noChangeAspect="1"/>
          </p:cNvPicPr>
          <p:nvPr/>
        </p:nvPicPr>
        <p:blipFill rotWithShape="1">
          <a:blip r:embed="rId4"/>
          <a:srcRect l="-1610" t="16424" r="1610" b="17864"/>
          <a:stretch/>
        </p:blipFill>
        <p:spPr>
          <a:xfrm>
            <a:off x="5305868" y="4495511"/>
            <a:ext cx="3507544" cy="1656522"/>
          </a:xfrm>
          <a:prstGeom prst="rect">
            <a:avLst/>
          </a:prstGeom>
        </p:spPr>
      </p:pic>
    </p:spTree>
    <p:extLst>
      <p:ext uri="{BB962C8B-B14F-4D97-AF65-F5344CB8AC3E}">
        <p14:creationId xmlns:p14="http://schemas.microsoft.com/office/powerpoint/2010/main" val="3923468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776"/>
            <a:ext cx="8534400" cy="758952"/>
          </a:xfrm>
        </p:spPr>
        <p:txBody>
          <a:bodyPr>
            <a:noAutofit/>
          </a:bodyPr>
          <a:lstStyle/>
          <a:p>
            <a:pPr algn="l"/>
            <a:r>
              <a:rPr lang="en-US" sz="2800" dirty="0"/>
              <a:t>Input Consensus – </a:t>
            </a:r>
            <a:br>
              <a:rPr lang="en-US" sz="2800" dirty="0"/>
            </a:br>
            <a:r>
              <a:rPr lang="en-US" sz="2800" dirty="0"/>
              <a:t>2.21 - Refrigerated Chef Bases</a:t>
            </a:r>
            <a:endParaRPr lang="en-US" sz="3200" dirty="0"/>
          </a:p>
        </p:txBody>
      </p:sp>
      <p:sp>
        <p:nvSpPr>
          <p:cNvPr id="3" name="Date Placeholder 2"/>
          <p:cNvSpPr>
            <a:spLocks noGrp="1"/>
          </p:cNvSpPr>
          <p:nvPr>
            <p:ph type="dt" sz="half" idx="10"/>
          </p:nvPr>
        </p:nvSpPr>
        <p:spPr/>
        <p:txBody>
          <a:bodyPr/>
          <a:lstStyle/>
          <a:p>
            <a:r>
              <a:rPr lang="en-US"/>
              <a:t>1/21/2019</a:t>
            </a:r>
            <a:endParaRPr lang="en-US" dirty="0"/>
          </a:p>
        </p:txBody>
      </p:sp>
      <p:sp>
        <p:nvSpPr>
          <p:cNvPr id="4" name="Footer Placeholder 3"/>
          <p:cNvSpPr>
            <a:spLocks noGrp="1"/>
          </p:cNvSpPr>
          <p:nvPr>
            <p:ph type="ftr" sz="quarter" idx="11"/>
          </p:nvPr>
        </p:nvSpPr>
        <p:spPr/>
        <p:txBody>
          <a:bodyPr/>
          <a:lstStyle/>
          <a:p>
            <a:r>
              <a:rPr lang="en-US" dirty="0"/>
              <a:t>Measure Affirmation</a:t>
            </a:r>
          </a:p>
        </p:txBody>
      </p:sp>
      <p:sp>
        <p:nvSpPr>
          <p:cNvPr id="5" name="Slide Number Placeholder 4"/>
          <p:cNvSpPr>
            <a:spLocks noGrp="1"/>
          </p:cNvSpPr>
          <p:nvPr>
            <p:ph type="sldNum" sz="quarter" idx="12"/>
          </p:nvPr>
        </p:nvSpPr>
        <p:spPr/>
        <p:txBody>
          <a:bodyPr/>
          <a:lstStyle/>
          <a:p>
            <a:fld id="{909A63E0-9C55-41FE-BE94-C73968ED251E}" type="slidenum">
              <a:rPr lang="en-US" smtClean="0"/>
              <a:pPr/>
              <a:t>9</a:t>
            </a:fld>
            <a:endParaRPr lang="en-US"/>
          </a:p>
        </p:txBody>
      </p:sp>
      <p:pic>
        <p:nvPicPr>
          <p:cNvPr id="9" name="Picture 8">
            <a:extLst>
              <a:ext uri="{FF2B5EF4-FFF2-40B4-BE49-F238E27FC236}">
                <a16:creationId xmlns:a16="http://schemas.microsoft.com/office/drawing/2014/main" id="{066F9167-51C2-4420-ACE0-EF7A8D2F4790}"/>
              </a:ext>
            </a:extLst>
          </p:cNvPr>
          <p:cNvPicPr>
            <a:picLocks noChangeAspect="1"/>
          </p:cNvPicPr>
          <p:nvPr/>
        </p:nvPicPr>
        <p:blipFill>
          <a:blip r:embed="rId3"/>
          <a:stretch>
            <a:fillRect/>
          </a:stretch>
        </p:blipFill>
        <p:spPr>
          <a:xfrm>
            <a:off x="454152" y="1373476"/>
            <a:ext cx="8229600" cy="5397268"/>
          </a:xfrm>
          <a:prstGeom prst="rect">
            <a:avLst/>
          </a:prstGeom>
        </p:spPr>
      </p:pic>
      <p:sp>
        <p:nvSpPr>
          <p:cNvPr id="6" name="Content Placeholder 5"/>
          <p:cNvSpPr>
            <a:spLocks noGrp="1"/>
          </p:cNvSpPr>
          <p:nvPr>
            <p:ph sz="quarter" idx="1"/>
          </p:nvPr>
        </p:nvSpPr>
        <p:spPr>
          <a:xfrm>
            <a:off x="187452" y="1298448"/>
            <a:ext cx="8763000" cy="4949952"/>
          </a:xfrm>
        </p:spPr>
        <p:txBody>
          <a:bodyPr>
            <a:normAutofit/>
          </a:bodyPr>
          <a:lstStyle/>
          <a:p>
            <a:r>
              <a:rPr lang="en-US" sz="1800" dirty="0"/>
              <a:t>Measure Permutations</a:t>
            </a:r>
          </a:p>
          <a:p>
            <a:pPr marL="0" indent="0">
              <a:buNone/>
            </a:pPr>
            <a:r>
              <a:rPr lang="en-US" sz="1800" dirty="0">
                <a:solidFill>
                  <a:srgbClr val="FF0000"/>
                </a:solidFill>
              </a:rPr>
              <a:t>	</a:t>
            </a:r>
            <a:endParaRPr lang="en-US" sz="1800" dirty="0"/>
          </a:p>
          <a:p>
            <a:endParaRPr lang="en-US" sz="1800" dirty="0"/>
          </a:p>
          <a:p>
            <a:pPr marL="0" indent="0">
              <a:buNone/>
            </a:pPr>
            <a:endParaRPr lang="en-US" sz="1200" dirty="0"/>
          </a:p>
          <a:p>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325589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5">
      <a:dk1>
        <a:srgbClr val="141313"/>
      </a:dk1>
      <a:lt1>
        <a:sysClr val="window" lastClr="FFFFFF"/>
      </a:lt1>
      <a:dk2>
        <a:srgbClr val="000B00"/>
      </a:dk2>
      <a:lt2>
        <a:srgbClr val="FFFFFE"/>
      </a:lt2>
      <a:accent1>
        <a:srgbClr val="F8C01B"/>
      </a:accent1>
      <a:accent2>
        <a:srgbClr val="CCB400"/>
      </a:accent2>
      <a:accent3>
        <a:srgbClr val="B79462"/>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23439</TotalTime>
  <Words>7057</Words>
  <Application>Microsoft Office PowerPoint</Application>
  <PresentationFormat>On-screen Show (4:3)</PresentationFormat>
  <Paragraphs>990</Paragraphs>
  <Slides>53</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Cambria Math</vt:lpstr>
      <vt:lpstr>Georgia</vt:lpstr>
      <vt:lpstr>Wingdings</vt:lpstr>
      <vt:lpstr>Wingdings 2</vt:lpstr>
      <vt:lpstr>Civic</vt:lpstr>
      <vt:lpstr>Miscellaneous Measures Cal TF Tier 2 Presentation</vt:lpstr>
      <vt:lpstr>Measure Affirmation List</vt:lpstr>
      <vt:lpstr>Measure Affirmation</vt:lpstr>
      <vt:lpstr>Measure Consensus –  2.20 - Conveyor Broiler, Commercial</vt:lpstr>
      <vt:lpstr>Measure Consensus –  2.20 - Conveyor Broiler, Commercial</vt:lpstr>
      <vt:lpstr>Input Consensus –  2.20 - Conveyor Broiler, Commercial</vt:lpstr>
      <vt:lpstr>Measure Consensus –  2.21 - Refrigerated Chef Bases</vt:lpstr>
      <vt:lpstr>Measure Consensus –  2.21 - Refrigerated Chef Bases</vt:lpstr>
      <vt:lpstr>Input Consensus –  2.21 - Refrigerated Chef Bases</vt:lpstr>
      <vt:lpstr>Measure Consensus –  7.13 - Under Counter Type Dishwasher, Commercial</vt:lpstr>
      <vt:lpstr>Measure Consensus –  7.13 - Under Counter Type Dishwasher, Comm</vt:lpstr>
      <vt:lpstr>Input Consensus –  7.13 - Under Counter Type Dishwasher, Commercial</vt:lpstr>
      <vt:lpstr>Measure Consensus –  7.36 - Gas Dryer Modulating Valve, Commercial</vt:lpstr>
      <vt:lpstr>Measure Consensus –  7.36 - Gas Dryer Modulating Valve, Commercial</vt:lpstr>
      <vt:lpstr>Input Consensus –  7.36 - Gas Dryer Modulating Valve, Commercial</vt:lpstr>
      <vt:lpstr>Measure Consensus 6.29 - Flow Control Valve</vt:lpstr>
      <vt:lpstr>Input Consensus 6.29 - Flow Control Valve</vt:lpstr>
      <vt:lpstr>Measure Consensus 6.30 - Dual Set Point Boiler Control for Space Heating, Multifamily</vt:lpstr>
      <vt:lpstr>Measure Consensus 6.30 - Dual Set Point Boiler Control for Space Heating, Multifamily</vt:lpstr>
      <vt:lpstr>Input Consensus 6.30 - Dual Set Point Boiler Control for Space Heating, Multifamily</vt:lpstr>
      <vt:lpstr>Measure Consensus 5.06 - Demand Controlled Ventilation for Single Zone Packaged HVAC, Commercial</vt:lpstr>
      <vt:lpstr>Measure Consensus 5.06 - Demand Controlled Ventilation for Single Zone Packaged HVAC</vt:lpstr>
      <vt:lpstr>Measure Consensus 5.06 - Demand Controlled Ventilation for Single Zone Packaged HVAC</vt:lpstr>
      <vt:lpstr>Measure Consensus 5.49 - Enhanced Ventilation for Packaged HVAC with Gas Heating or Packaged Heat Pump, Commercial</vt:lpstr>
      <vt:lpstr>Measure Consensus 5.49 - Enhanced Ventilation for Packaged HVAC with Gas Heating or Packaged Heat Pump</vt:lpstr>
      <vt:lpstr>Measure Consensus 5.49 - Enhanced Ventilation for Packaged HVAC with Gas Heating or Packaged Heat Pump</vt:lpstr>
      <vt:lpstr>Measure Consensus 5.56 Single Package Vertical Heat Pump</vt:lpstr>
      <vt:lpstr>Measure Consensus 5.56 Single Package Vertical Heat Pump</vt:lpstr>
      <vt:lpstr>Measure Consensus 5.30 - Refrigerant Charge, Commercial</vt:lpstr>
      <vt:lpstr>Refrigerant Charge, Condenser Coil Cleaning, and Evaporator Coil Cleaning, Commercial</vt:lpstr>
      <vt:lpstr>Measure Consensus 5.30 - Refrigerant Charge, Commercial</vt:lpstr>
      <vt:lpstr>Measure Consensus 5.31 - Evaporator Coil Cleaning, Commercial</vt:lpstr>
      <vt:lpstr>Measure Consensus 5.31 - Evaporator Coil Cleaning, Commercial</vt:lpstr>
      <vt:lpstr>Measure Consensus 5.32 - Condenser Coil Cleaning, Commercial</vt:lpstr>
      <vt:lpstr>Measure Consensus 5.32 - Condenser Coil Cleaning, Commercial</vt:lpstr>
      <vt:lpstr>Measure Consensus 5.10f - Brushless Fan Motor Replacement, Residential</vt:lpstr>
      <vt:lpstr>Measure Consensus 5.10f - Brushless Fan Motor Replacement, Residential</vt:lpstr>
      <vt:lpstr>Measure Consensus 5.13 - Fan Delay Controller for Air Conditioner, Residential</vt:lpstr>
      <vt:lpstr>Measure Consensus 5.13 - Fan Delay Controller for Air Conditioner, Residential</vt:lpstr>
      <vt:lpstr>Measure Consensus 9.01 - Pool Cover, Commercial</vt:lpstr>
      <vt:lpstr>Measure Consensus 9.01 - Pool Cover, Commercial</vt:lpstr>
      <vt:lpstr>Measure Affirmation</vt:lpstr>
      <vt:lpstr>Back-up Slides</vt:lpstr>
      <vt:lpstr>Measure Consensus –  5.06 Demand Controlled Ventilation for Single Zone Packaged HVAC</vt:lpstr>
      <vt:lpstr>Measure Consensus - 5.06 Demand Controlled Ventilation for Single Zone Packaged HVAC</vt:lpstr>
      <vt:lpstr>Measure Consensus –  5.56, Single Package Vertical Heat Pump</vt:lpstr>
      <vt:lpstr>Measure Consensus –  5.56, Single Package Vertical Heat Pump</vt:lpstr>
      <vt:lpstr>Measure Consensus - 5.30, Refrigerant Charge Adjustment</vt:lpstr>
      <vt:lpstr>Measure Consensus –  5.31, Evaporator Coil Cleaning</vt:lpstr>
      <vt:lpstr>Measure Consensus –  5.32, Condenser Coil Cleaning, Commercial</vt:lpstr>
      <vt:lpstr>Measure Consensus 5.42, Brushless Fan Motor for Residential Central AC</vt:lpstr>
      <vt:lpstr>Measure Consensus 5.13, Efficient Fan Controller for Residential Air Conditioners</vt:lpstr>
      <vt:lpstr>Measure Consensus 5.13, Efficient Fan Controller for Residential Air Conditioners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ASB</dc:creator>
  <cp:lastModifiedBy>Jennifer Barnes</cp:lastModifiedBy>
  <cp:revision>659</cp:revision>
  <cp:lastPrinted>2019-03-27T01:35:41Z</cp:lastPrinted>
  <dcterms:created xsi:type="dcterms:W3CDTF">2014-07-29T23:26:12Z</dcterms:created>
  <dcterms:modified xsi:type="dcterms:W3CDTF">2019-03-28T17:03:00Z</dcterms:modified>
</cp:coreProperties>
</file>