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4"/>
  </p:notesMasterIdLst>
  <p:handoutMasterIdLst>
    <p:handoutMasterId r:id="rId15"/>
  </p:handoutMasterIdLst>
  <p:sldIdLst>
    <p:sldId id="256" r:id="rId2"/>
    <p:sldId id="261" r:id="rId3"/>
    <p:sldId id="276" r:id="rId4"/>
    <p:sldId id="281" r:id="rId5"/>
    <p:sldId id="285" r:id="rId6"/>
    <p:sldId id="267" r:id="rId7"/>
    <p:sldId id="286" r:id="rId8"/>
    <p:sldId id="280" r:id="rId9"/>
    <p:sldId id="287" r:id="rId10"/>
    <p:sldId id="279" r:id="rId11"/>
    <p:sldId id="269" r:id="rId12"/>
    <p:sldId id="282" r:id="rId13"/>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89DC45"/>
    <a:srgbClr val="F8C01B"/>
    <a:srgbClr val="73B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47" autoAdjust="0"/>
    <p:restoredTop sz="92718" autoAdjust="0"/>
  </p:normalViewPr>
  <p:slideViewPr>
    <p:cSldViewPr>
      <p:cViewPr>
        <p:scale>
          <a:sx n="75" d="100"/>
          <a:sy n="75" d="100"/>
        </p:scale>
        <p:origin x="-576" y="228"/>
      </p:cViewPr>
      <p:guideLst>
        <p:guide orient="horz" pos="2160"/>
        <p:guide pos="2880"/>
      </p:guideLst>
    </p:cSldViewPr>
  </p:slideViewPr>
  <p:outlineViewPr>
    <p:cViewPr>
      <p:scale>
        <a:sx n="50" d="100"/>
        <a:sy n="50" d="100"/>
      </p:scale>
      <p:origin x="42" y="222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C46A2789-F3AF-A84B-870A-65AFA746DFEF}" type="datetimeFigureOut">
              <a:rPr lang="en-US" smtClean="0"/>
              <a:pPr/>
              <a:t>5/6/2015</a:t>
            </a:fld>
            <a:endParaRPr lang="en-US"/>
          </a:p>
        </p:txBody>
      </p:sp>
      <p:sp>
        <p:nvSpPr>
          <p:cNvPr id="4" name="Footer Placeholder 3"/>
          <p:cNvSpPr>
            <a:spLocks noGrp="1"/>
          </p:cNvSpPr>
          <p:nvPr>
            <p:ph type="ftr" sz="quarter" idx="2"/>
          </p:nvPr>
        </p:nvSpPr>
        <p:spPr>
          <a:xfrm>
            <a:off x="0" y="882967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9675"/>
            <a:ext cx="3035300" cy="465138"/>
          </a:xfrm>
          <a:prstGeom prst="rect">
            <a:avLst/>
          </a:prstGeom>
        </p:spPr>
        <p:txBody>
          <a:bodyPr vert="horz" lIns="91440" tIns="45720" rIns="91440" bIns="45720" rtlCol="0" anchor="b"/>
          <a:lstStyle>
            <a:lvl1pPr algn="r">
              <a:defRPr sz="1200"/>
            </a:lvl1pPr>
          </a:lstStyle>
          <a:p>
            <a:fld id="{BA419A2B-66C4-8443-B266-E23372DFFC69}" type="slidenum">
              <a:rPr lang="en-US" smtClean="0"/>
              <a:pPr/>
              <a:t>‹#›</a:t>
            </a:fld>
            <a:endParaRPr lang="en-US"/>
          </a:p>
        </p:txBody>
      </p:sp>
    </p:spTree>
    <p:extLst>
      <p:ext uri="{BB962C8B-B14F-4D97-AF65-F5344CB8AC3E}">
        <p14:creationId xmlns:p14="http://schemas.microsoft.com/office/powerpoint/2010/main" val="99914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67341" y="0"/>
            <a:ext cx="3035088" cy="464820"/>
          </a:xfrm>
          <a:prstGeom prst="rect">
            <a:avLst/>
          </a:prstGeom>
        </p:spPr>
        <p:txBody>
          <a:bodyPr vert="horz" lIns="93141" tIns="46570" rIns="93141" bIns="46570" rtlCol="0"/>
          <a:lstStyle>
            <a:lvl1pPr algn="r">
              <a:defRPr sz="1200"/>
            </a:lvl1pPr>
          </a:lstStyle>
          <a:p>
            <a:fld id="{6D845599-701A-4FA0-8027-36496C7B95F1}" type="datetimeFigureOut">
              <a:rPr lang="en-US" smtClean="0"/>
              <a:pPr/>
              <a:t>5/6/2015</a:t>
            </a:fld>
            <a:endParaRPr lang="en-US"/>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0405" y="4415790"/>
            <a:ext cx="5603240" cy="4183380"/>
          </a:xfrm>
          <a:prstGeom prst="rect">
            <a:avLst/>
          </a:prstGeom>
        </p:spPr>
        <p:txBody>
          <a:bodyPr vert="horz" lIns="93141" tIns="46570" rIns="93141" bIns="465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5088" cy="464820"/>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9967"/>
            <a:ext cx="3035088" cy="464820"/>
          </a:xfrm>
          <a:prstGeom prst="rect">
            <a:avLst/>
          </a:prstGeom>
        </p:spPr>
        <p:txBody>
          <a:bodyPr vert="horz" lIns="93141" tIns="46570" rIns="93141" bIns="46570" rtlCol="0" anchor="b"/>
          <a:lstStyle>
            <a:lvl1pPr algn="r">
              <a:defRPr sz="1200"/>
            </a:lvl1pPr>
          </a:lstStyle>
          <a:p>
            <a:fld id="{925D742C-688D-4DB5-939F-8AEE1CF531A6}" type="slidenum">
              <a:rPr lang="en-US" smtClean="0"/>
              <a:pPr/>
              <a:t>‹#›</a:t>
            </a:fld>
            <a:endParaRPr lang="en-US"/>
          </a:p>
        </p:txBody>
      </p:sp>
    </p:spTree>
    <p:extLst>
      <p:ext uri="{BB962C8B-B14F-4D97-AF65-F5344CB8AC3E}">
        <p14:creationId xmlns:p14="http://schemas.microsoft.com/office/powerpoint/2010/main" val="29975756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 Federal Test Procedure, Code of Federal Regulations, Title 10, Part 430, Subpart B, Appendix J:</a:t>
            </a:r>
          </a:p>
          <a:p>
            <a:r>
              <a:rPr lang="en-US" dirty="0" smtClean="0"/>
              <a:t>“</a:t>
            </a:r>
            <a:r>
              <a:rPr lang="en-US" sz="1200" b="0" i="0" kern="1200" dirty="0" smtClean="0">
                <a:solidFill>
                  <a:schemeClr val="tx1"/>
                </a:solidFill>
                <a:effectLst/>
                <a:latin typeface="+mn-lt"/>
                <a:ea typeface="+mn-ea"/>
                <a:cs typeface="+mn-cs"/>
              </a:rPr>
              <a:t>Other useful measures of energy consumption for automatic or semi-automatic clothes washers shall be those measures of energy consumption which the Secretary determines are likely to assist consumers in making purchasing decisions and which are derived from the application of appendix J1 or appendix J2, as appropriate. In addition, the annual water consumption of a clothes washer can be determined </a:t>
            </a:r>
            <a:r>
              <a:rPr lang="en-US" sz="1200" b="0" i="0" u="sng" kern="1200" dirty="0" smtClean="0">
                <a:solidFill>
                  <a:schemeClr val="tx1"/>
                </a:solidFill>
                <a:effectLst/>
                <a:latin typeface="+mn-lt"/>
                <a:ea typeface="+mn-ea"/>
                <a:cs typeface="+mn-cs"/>
              </a:rPr>
              <a:t>as</a:t>
            </a:r>
            <a:r>
              <a:rPr lang="en-US" u="sng" dirty="0" smtClean="0"/>
              <a:t>…</a:t>
            </a:r>
            <a:r>
              <a:rPr lang="en-US" sz="1200" b="0" i="0" u="sng" kern="1200" dirty="0" smtClean="0">
                <a:solidFill>
                  <a:schemeClr val="tx1"/>
                </a:solidFill>
                <a:effectLst/>
                <a:latin typeface="+mn-lt"/>
                <a:ea typeface="+mn-ea"/>
                <a:cs typeface="+mn-cs"/>
              </a:rPr>
              <a:t>When using appendix J1, the product of the representative average-use of 392 cycles per year </a:t>
            </a:r>
            <a:r>
              <a:rPr lang="en-US" sz="1200" b="0" i="0" kern="1200" dirty="0" smtClean="0">
                <a:solidFill>
                  <a:schemeClr val="tx1"/>
                </a:solidFill>
                <a:effectLst/>
                <a:latin typeface="+mn-lt"/>
                <a:ea typeface="+mn-ea"/>
                <a:cs typeface="+mn-cs"/>
              </a:rPr>
              <a:t>and the total weighted per-cycle water consumption in gallons per cycle determined according to section 4.2.2 of appendix J1…. </a:t>
            </a:r>
            <a:r>
              <a:rPr lang="en-US" sz="1200" b="0" i="0" u="sng" kern="1200" dirty="0" smtClean="0">
                <a:solidFill>
                  <a:schemeClr val="tx1"/>
                </a:solidFill>
                <a:effectLst/>
                <a:latin typeface="+mn-lt"/>
                <a:ea typeface="+mn-ea"/>
                <a:cs typeface="+mn-cs"/>
              </a:rPr>
              <a:t>When using appendix J2, the product of the representative average-use of 295 cycles </a:t>
            </a:r>
            <a:r>
              <a:rPr lang="en-US" sz="1200" b="0" i="0" kern="1200" dirty="0" smtClean="0">
                <a:solidFill>
                  <a:schemeClr val="tx1"/>
                </a:solidFill>
                <a:effectLst/>
                <a:latin typeface="+mn-lt"/>
                <a:ea typeface="+mn-ea"/>
                <a:cs typeface="+mn-cs"/>
              </a:rPr>
              <a:t>per year and the total weighted per-cycle water consumption for all wash cycles, in gallons per cycle, determined according to section 4.2.11 of appendix J2”</a:t>
            </a:r>
            <a:endParaRPr lang="en-US" dirty="0"/>
          </a:p>
        </p:txBody>
      </p:sp>
      <p:sp>
        <p:nvSpPr>
          <p:cNvPr id="4" name="Slide Number Placeholder 3"/>
          <p:cNvSpPr>
            <a:spLocks noGrp="1"/>
          </p:cNvSpPr>
          <p:nvPr>
            <p:ph type="sldNum" sz="quarter" idx="10"/>
          </p:nvPr>
        </p:nvSpPr>
        <p:spPr/>
        <p:txBody>
          <a:bodyPr/>
          <a:lstStyle/>
          <a:p>
            <a:fld id="{925D742C-688D-4DB5-939F-8AEE1CF531A6}" type="slidenum">
              <a:rPr lang="en-US" smtClean="0"/>
              <a:pPr/>
              <a:t>6</a:t>
            </a:fld>
            <a:endParaRPr lang="en-US"/>
          </a:p>
        </p:txBody>
      </p:sp>
    </p:spTree>
    <p:extLst>
      <p:ext uri="{BB962C8B-B14F-4D97-AF65-F5344CB8AC3E}">
        <p14:creationId xmlns:p14="http://schemas.microsoft.com/office/powerpoint/2010/main" val="1756455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DOE Federal Test Procedure, Code of Federal Regulations, Title 10, Part 430, Subpart B, Appendix J:</a:t>
            </a:r>
          </a:p>
          <a:p>
            <a:r>
              <a:rPr lang="en-US" dirty="0" smtClean="0"/>
              <a:t>“</a:t>
            </a:r>
            <a:r>
              <a:rPr lang="en-US" sz="1200" b="0" i="0" kern="1200" dirty="0" smtClean="0">
                <a:solidFill>
                  <a:schemeClr val="tx1"/>
                </a:solidFill>
                <a:effectLst/>
                <a:latin typeface="+mn-lt"/>
                <a:ea typeface="+mn-ea"/>
                <a:cs typeface="+mn-cs"/>
              </a:rPr>
              <a:t>Other useful measures of energy consumption for automatic or semi-automatic clothes washers shall be those measures of energy consumption which the Secretary determines are likely to assist consumers in making purchasing decisions and which are derived from the application of appendix J1 or appendix J2, as appropriate. In addition, the annual water consumption of a clothes washer can be determined </a:t>
            </a:r>
            <a:r>
              <a:rPr lang="en-US" sz="1200" b="0" i="0" u="sng" kern="1200" dirty="0" smtClean="0">
                <a:solidFill>
                  <a:schemeClr val="tx1"/>
                </a:solidFill>
                <a:effectLst/>
                <a:latin typeface="+mn-lt"/>
                <a:ea typeface="+mn-ea"/>
                <a:cs typeface="+mn-cs"/>
              </a:rPr>
              <a:t>as</a:t>
            </a:r>
            <a:r>
              <a:rPr lang="en-US" u="sng" dirty="0" smtClean="0"/>
              <a:t>…</a:t>
            </a:r>
            <a:r>
              <a:rPr lang="en-US" sz="1200" b="0" i="0" u="sng" kern="1200" dirty="0" smtClean="0">
                <a:solidFill>
                  <a:schemeClr val="tx1"/>
                </a:solidFill>
                <a:effectLst/>
                <a:latin typeface="+mn-lt"/>
                <a:ea typeface="+mn-ea"/>
                <a:cs typeface="+mn-cs"/>
              </a:rPr>
              <a:t>When using appendix J1, the product of the representative average-use of 392 cycles per year </a:t>
            </a:r>
            <a:r>
              <a:rPr lang="en-US" sz="1200" b="0" i="0" kern="1200" dirty="0" smtClean="0">
                <a:solidFill>
                  <a:schemeClr val="tx1"/>
                </a:solidFill>
                <a:effectLst/>
                <a:latin typeface="+mn-lt"/>
                <a:ea typeface="+mn-ea"/>
                <a:cs typeface="+mn-cs"/>
              </a:rPr>
              <a:t>and the total weighted per-cycle water consumption in gallons per cycle determined according to section 4.2.2 of appendix J1…. </a:t>
            </a:r>
            <a:r>
              <a:rPr lang="en-US" sz="1200" b="0" i="0" u="sng" kern="1200" dirty="0" smtClean="0">
                <a:solidFill>
                  <a:schemeClr val="tx1"/>
                </a:solidFill>
                <a:effectLst/>
                <a:latin typeface="+mn-lt"/>
                <a:ea typeface="+mn-ea"/>
                <a:cs typeface="+mn-cs"/>
              </a:rPr>
              <a:t>When using appendix J2, the product of the representative average-use of 295 cycles </a:t>
            </a:r>
            <a:r>
              <a:rPr lang="en-US" sz="1200" b="0" i="0" kern="1200" dirty="0" smtClean="0">
                <a:solidFill>
                  <a:schemeClr val="tx1"/>
                </a:solidFill>
                <a:effectLst/>
                <a:latin typeface="+mn-lt"/>
                <a:ea typeface="+mn-ea"/>
                <a:cs typeface="+mn-cs"/>
              </a:rPr>
              <a:t>per year and the total weighted per-cycle water consumption for all wash cycles, in gallons per cycle, determined according to section 4.2.11 of appendix J2”</a:t>
            </a:r>
            <a:endParaRPr lang="en-US" dirty="0"/>
          </a:p>
        </p:txBody>
      </p:sp>
      <p:sp>
        <p:nvSpPr>
          <p:cNvPr id="4" name="Slide Number Placeholder 3"/>
          <p:cNvSpPr>
            <a:spLocks noGrp="1"/>
          </p:cNvSpPr>
          <p:nvPr>
            <p:ph type="sldNum" sz="quarter" idx="10"/>
          </p:nvPr>
        </p:nvSpPr>
        <p:spPr/>
        <p:txBody>
          <a:bodyPr/>
          <a:lstStyle/>
          <a:p>
            <a:fld id="{925D742C-688D-4DB5-939F-8AEE1CF531A6}" type="slidenum">
              <a:rPr lang="en-US" smtClean="0"/>
              <a:pPr/>
              <a:t>7</a:t>
            </a:fld>
            <a:endParaRPr lang="en-US"/>
          </a:p>
        </p:txBody>
      </p:sp>
    </p:spTree>
    <p:extLst>
      <p:ext uri="{BB962C8B-B14F-4D97-AF65-F5344CB8AC3E}">
        <p14:creationId xmlns:p14="http://schemas.microsoft.com/office/powerpoint/2010/main" val="1756455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447800" y="4876800"/>
            <a:ext cx="6480174" cy="838200"/>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Title</a:t>
            </a:r>
            <a:endParaRPr lang="en-US"/>
          </a:p>
        </p:txBody>
      </p:sp>
      <p:sp>
        <p:nvSpPr>
          <p:cNvPr id="4" name="Date Placeholder 3"/>
          <p:cNvSpPr>
            <a:spLocks noGrp="1"/>
          </p:cNvSpPr>
          <p:nvPr>
            <p:ph type="dt" sz="half" idx="10"/>
          </p:nvPr>
        </p:nvSpPr>
        <p:spPr/>
        <p:txBody>
          <a:bodyPr/>
          <a:lstStyle/>
          <a:p>
            <a:fld id="{15EE9805-B75C-EE43-AA2A-06D61467EE75}" type="datetime1">
              <a:rPr lang="en-US" smtClean="0"/>
              <a:t>5/6/2015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19" descr="CalTF_Logo_2x2.png"/>
          <p:cNvPicPr>
            <a:picLocks noChangeAspect="1"/>
          </p:cNvPicPr>
          <p:nvPr userDrawn="1"/>
        </p:nvPicPr>
        <p:blipFill>
          <a:blip r:embed="rId2"/>
          <a:stretch>
            <a:fillRect/>
          </a:stretch>
        </p:blipFill>
        <p:spPr>
          <a:xfrm>
            <a:off x="3429000" y="2819400"/>
            <a:ext cx="2286000" cy="22860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9A63E0-9C55-41FE-BE94-C73968ED251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6801-06D8-AE44-9D1D-EF3C47EF20CA}"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Title</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descr="CalTF_Logo.png"/>
          <p:cNvPicPr>
            <a:picLocks noChangeAspect="1"/>
          </p:cNvPicPr>
          <p:nvPr userDrawn="1"/>
        </p:nvPicPr>
        <p:blipFill>
          <a:blip r:embed="rId2"/>
          <a:stretch>
            <a:fillRect/>
          </a:stretch>
        </p:blipFill>
        <p:spPr>
          <a:xfrm>
            <a:off x="7848600" y="2286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8C01B"/>
                </a:solidFill>
                <a:latin typeface="Arial"/>
                <a:cs typeface="Aria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3B275FC-95AE-5F43-84DE-7325704F4380}"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Title</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09A63E0-9C55-41FE-BE94-C73968ED251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lvl1pPr>
              <a:buClr>
                <a:srgbClr val="73B632"/>
              </a:buClr>
              <a:defRPr>
                <a:latin typeface="Arial"/>
                <a:cs typeface="Arial"/>
              </a:defRPr>
            </a:lvl1pPr>
            <a:lvl2pPr>
              <a:buFont typeface="Wingdings" charset="2"/>
              <a:buChar char="q"/>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9" name="Picture 8"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334B818-C3AB-F641-8CEB-AD500251ADBE}" type="datetime1">
              <a:rPr lang="en-US" smtClean="0"/>
              <a:t>5/6/2015</a:t>
            </a:fld>
            <a:endParaRPr lang="en-US"/>
          </a:p>
        </p:txBody>
      </p:sp>
      <p:sp>
        <p:nvSpPr>
          <p:cNvPr id="6" name="Footer Placeholder 5"/>
          <p:cNvSpPr>
            <a:spLocks noGrp="1"/>
          </p:cNvSpPr>
          <p:nvPr>
            <p:ph type="ftr" sz="quarter" idx="11"/>
          </p:nvPr>
        </p:nvSpPr>
        <p:spPr/>
        <p:txBody>
          <a:bodyPr/>
          <a:lstStyle/>
          <a:p>
            <a:r>
              <a:rPr lang="en-US" smtClean="0"/>
              <a:t>Title</a:t>
            </a:r>
            <a:endParaRPr lang="en-US"/>
          </a:p>
        </p:txBody>
      </p:sp>
      <p:sp>
        <p:nvSpPr>
          <p:cNvPr id="7" name="Slide Number Placeholder 6"/>
          <p:cNvSpPr>
            <a:spLocks noGrp="1"/>
          </p:cNvSpPr>
          <p:nvPr>
            <p:ph type="sldNum" sz="quarter" idx="12"/>
          </p:nvPr>
        </p:nvSpPr>
        <p:spPr/>
        <p:txBody>
          <a:bodyPr/>
          <a:lstStyle/>
          <a:p>
            <a:fld id="{909A63E0-9C55-41FE-BE94-C73968ED251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Arial"/>
              <a:cs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fld id="{5BFFD1A6-82D8-D94C-8246-AAF7F821F74D}" type="datetime1">
              <a:rPr lang="en-US" smtClean="0"/>
              <a:t>5/6/2015</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Title</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9A63E0-9C55-41FE-BE94-C73968ED251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9151D1-CB2A-CD4E-A5AC-CF10498901C7}"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09A63E0-9C55-41FE-BE94-C73968ED25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8F2368-B334-7944-A9E7-0AB52487FD77}" type="datetime1">
              <a:rPr lang="en-US" smtClean="0"/>
              <a:t>5/6/2015</a:t>
            </a:fld>
            <a:endParaRPr lang="en-US"/>
          </a:p>
        </p:txBody>
      </p:sp>
      <p:sp>
        <p:nvSpPr>
          <p:cNvPr id="3" name="Footer Placeholder 2"/>
          <p:cNvSpPr>
            <a:spLocks noGrp="1"/>
          </p:cNvSpPr>
          <p:nvPr>
            <p:ph type="ftr" sz="quarter" idx="11"/>
          </p:nvPr>
        </p:nvSpPr>
        <p:spPr/>
        <p:txBody>
          <a:bodyPr/>
          <a:lstStyle/>
          <a:p>
            <a:r>
              <a:rPr lang="en-US" smtClean="0"/>
              <a:t>Title</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9A63E0-9C55-41FE-BE94-C73968ED251E}" type="slidenum">
              <a:rPr lang="en-US" smtClean="0"/>
              <a:pPr/>
              <a:t>‹#›</a:t>
            </a:fld>
            <a:endParaRPr lang="en-US"/>
          </a:p>
        </p:txBody>
      </p:sp>
      <p:pic>
        <p:nvPicPr>
          <p:cNvPr id="11" name="Picture 10" descr="CalTF_Logo.png"/>
          <p:cNvPicPr>
            <a:picLocks noChangeAspect="1"/>
          </p:cNvPicPr>
          <p:nvPr userDrawn="1"/>
        </p:nvPicPr>
        <p:blipFill>
          <a:blip r:embed="rId2"/>
          <a:stretch>
            <a:fillRect/>
          </a:stretch>
        </p:blipFill>
        <p:spPr>
          <a:xfrm>
            <a:off x="7924800" y="152400"/>
            <a:ext cx="1257300" cy="8382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D5979A-BC25-5F44-BAF6-994BF06380F8}" type="datetime1">
              <a:rPr lang="en-US" smtClean="0"/>
              <a:t>5/6/2015</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Title</a:t>
            </a:r>
            <a:endParaRPr lang="en-US"/>
          </a:p>
        </p:txBody>
      </p:sp>
      <p:pic>
        <p:nvPicPr>
          <p:cNvPr id="23" name="Picture 22" descr="CalTF_Logo.png"/>
          <p:cNvPicPr>
            <a:picLocks noChangeAspect="1"/>
          </p:cNvPicPr>
          <p:nvPr userDrawn="1"/>
        </p:nvPicPr>
        <p:blipFill>
          <a:blip r:embed="rId2"/>
          <a:stretch>
            <a:fillRect/>
          </a:stretch>
        </p:blipFill>
        <p:spPr>
          <a:xfrm>
            <a:off x="0" y="5486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9A63E0-9C55-41FE-BE94-C73968ED251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C0E770D-2D53-F84D-B5E0-5443547C3088}" type="datetime1">
              <a:rPr lang="en-US" smtClean="0"/>
              <a:t>5/6/2015</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Title</a:t>
            </a:r>
            <a:endParaRPr lang="en-US"/>
          </a:p>
        </p:txBody>
      </p:sp>
      <p:pic>
        <p:nvPicPr>
          <p:cNvPr id="23" name="Picture 22" descr="CalTF_Logo.png"/>
          <p:cNvPicPr>
            <a:picLocks noChangeAspect="1"/>
          </p:cNvPicPr>
          <p:nvPr userDrawn="1"/>
        </p:nvPicPr>
        <p:blipFill>
          <a:blip r:embed="rId2"/>
          <a:stretch>
            <a:fillRect/>
          </a:stretch>
        </p:blipFill>
        <p:spPr>
          <a:xfrm>
            <a:off x="0" y="5486400"/>
            <a:ext cx="1257300" cy="8382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615B1E-D8FC-2645-B6D3-12F103342B33}" type="datetime1">
              <a:rPr lang="en-US" smtClean="0"/>
              <a:t>5/6/2015</a:t>
            </a:fld>
            <a:endParaRPr lang="en-US"/>
          </a:p>
        </p:txBody>
      </p:sp>
      <p:sp>
        <p:nvSpPr>
          <p:cNvPr id="5" name="Footer Placeholder 4"/>
          <p:cNvSpPr>
            <a:spLocks noGrp="1"/>
          </p:cNvSpPr>
          <p:nvPr>
            <p:ph type="ftr" sz="quarter" idx="11"/>
          </p:nvPr>
        </p:nvSpPr>
        <p:spPr/>
        <p:txBody>
          <a:bodyPr/>
          <a:lstStyle/>
          <a:p>
            <a:r>
              <a:rPr lang="en-US" smtClean="0"/>
              <a:t>Title</a:t>
            </a:r>
            <a:endParaRPr lang="en-US"/>
          </a:p>
        </p:txBody>
      </p:sp>
      <p:sp>
        <p:nvSpPr>
          <p:cNvPr id="6" name="Slide Number Placeholder 5"/>
          <p:cNvSpPr>
            <a:spLocks noGrp="1"/>
          </p:cNvSpPr>
          <p:nvPr>
            <p:ph type="sldNum" sz="quarter" idx="12"/>
          </p:nvPr>
        </p:nvSpPr>
        <p:spPr/>
        <p:txBody>
          <a:bodyPr/>
          <a:lstStyle/>
          <a:p>
            <a:fld id="{909A63E0-9C55-41FE-BE94-C73968ED25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9D66EE3-6616-F94A-B3CF-75939F444685}" type="datetime1">
              <a:rPr lang="en-US" smtClean="0"/>
              <a:t>5/6/2015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Title</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9A63E0-9C55-41FE-BE94-C73968ED251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descr="CalTF_Logo.png"/>
          <p:cNvPicPr>
            <a:picLocks noChangeAspect="1"/>
          </p:cNvPicPr>
          <p:nvPr userDrawn="1"/>
        </p:nvPicPr>
        <p:blipFill>
          <a:blip r:embed="rId12"/>
          <a:stretch>
            <a:fillRect/>
          </a:stretch>
        </p:blipFill>
        <p:spPr>
          <a:xfrm>
            <a:off x="7924800" y="152400"/>
            <a:ext cx="1257300" cy="838200"/>
          </a:xfrm>
          <a:prstGeom prst="rect">
            <a:avLst/>
          </a:prstGeom>
        </p:spPr>
      </p:pic>
    </p:spTree>
  </p:cSld>
  <p:clrMap bg1="lt1" tx1="dk1" bg2="lt2" tx2="dk2" accent1="accent1" accent2="accent2" accent3="accent3" accent4="accent4" accent5="accent5" accent6="accent6" hlink="hlink" folHlink="folHlink"/>
  <p:sldLayoutIdLst>
    <p:sldLayoutId id="2147483699" r:id="rId1"/>
    <p:sldLayoutId id="2147483698"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p:hf hdr="0"/>
  <p:txStyles>
    <p:titleStyle>
      <a:lvl1pPr algn="ctr" rtl="0" eaLnBrk="1" latinLnBrk="0" hangingPunct="1">
        <a:spcBef>
          <a:spcPct val="0"/>
        </a:spcBef>
        <a:buNone/>
        <a:defRPr kumimoji="0" sz="3300" kern="1200">
          <a:solidFill>
            <a:srgbClr val="F8C01B"/>
          </a:solidFill>
          <a:latin typeface="Arial"/>
          <a:ea typeface="+mj-ea"/>
          <a:cs typeface="Arial"/>
        </a:defRPr>
      </a:lvl1pPr>
    </p:titleStyle>
    <p:body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regulations.gov/#!documentDetail;D=EERE-2008-BT-STD-0019-004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energy.ca.gov/2010publications/CEC-200-2010-004/CEC-200-2010-004-V2.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regulations.gov/#!documentDetail;D=EERE-2008-BT-STD-0019-004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cfr.gov/cgi-bin/retrieveECFR?gp=&amp;SID=b48736ddbf29fcfe9285bb7ea3e524e1&amp;r=SUBPART&amp;n=10y3.0.1.4.18.2#10:3.0.1.4.18.2.9.6.19"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energystar.gov/sites/default/files/specs/private/ENERGY%20STAR%20Final%20Version%207.0%20Clothes%20Washer%20Program%20Requirement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cfr.gov/cgi-bin/retrieveECFR?gp=&amp;SID=b48736ddbf29fcfe9285bb7ea3e524e1&amp;r=SUBPART&amp;n=10y3.0.1.4.18.2#10:3.0.1.4.18.2.9.6.1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eia.gov/consumption/residential/index.cfm" TargetMode="External"/><Relationship Id="rId4" Type="http://schemas.openxmlformats.org/officeDocument/2006/relationships/hyperlink" Target="http://www.regulations.gov/#!documentDetail;D=EERE-2008-BT-STD-0019-0047"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calmac.org/publications/2014.11_24_WO21_CLASS_Final_Report_Clea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8426" y="4953000"/>
            <a:ext cx="6480174" cy="762000"/>
          </a:xfrm>
        </p:spPr>
        <p:txBody>
          <a:bodyPr/>
          <a:lstStyle/>
          <a:p>
            <a:r>
              <a:rPr lang="en-US" dirty="0" smtClean="0"/>
              <a:t>POU TRM / DEER Measure review </a:t>
            </a:r>
          </a:p>
          <a:p>
            <a:r>
              <a:rPr lang="en-US" dirty="0" smtClean="0"/>
              <a:t>Subcommittee</a:t>
            </a:r>
          </a:p>
          <a:p>
            <a:endParaRPr lang="en-US" dirty="0"/>
          </a:p>
        </p:txBody>
      </p:sp>
      <p:sp>
        <p:nvSpPr>
          <p:cNvPr id="2" name="Title 1"/>
          <p:cNvSpPr>
            <a:spLocks noGrp="1"/>
          </p:cNvSpPr>
          <p:nvPr>
            <p:ph type="title"/>
          </p:nvPr>
        </p:nvSpPr>
        <p:spPr/>
        <p:txBody>
          <a:bodyPr>
            <a:noAutofit/>
          </a:bodyPr>
          <a:lstStyle/>
          <a:p>
            <a:r>
              <a:rPr lang="en-US" sz="4000" dirty="0" smtClean="0"/>
              <a:t>Clothes Washers</a:t>
            </a:r>
            <a:br>
              <a:rPr lang="en-US" sz="4000" dirty="0" smtClean="0"/>
            </a:br>
            <a:endParaRPr lang="en-US" sz="2600" i="1" dirty="0"/>
          </a:p>
        </p:txBody>
      </p:sp>
      <p:sp>
        <p:nvSpPr>
          <p:cNvPr id="6" name="TextBox 5"/>
          <p:cNvSpPr txBox="1"/>
          <p:nvPr/>
        </p:nvSpPr>
        <p:spPr>
          <a:xfrm>
            <a:off x="5524500" y="1460500"/>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Jurisdictions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10</a:t>
            </a:fld>
            <a:endParaRPr lang="en-US"/>
          </a:p>
        </p:txBody>
      </p:sp>
      <p:sp>
        <p:nvSpPr>
          <p:cNvPr id="6" name="Content Placeholder 5"/>
          <p:cNvSpPr>
            <a:spLocks noGrp="1"/>
          </p:cNvSpPr>
          <p:nvPr>
            <p:ph sz="quarter" idx="1"/>
          </p:nvPr>
        </p:nvSpPr>
        <p:spPr/>
        <p:txBody>
          <a:bodyPr/>
          <a:lstStyle/>
          <a:p>
            <a:r>
              <a:rPr lang="en-US" dirty="0" smtClean="0">
                <a:hlinkClick r:id="rId2"/>
              </a:rPr>
              <a:t>2012 DOE CW TSD </a:t>
            </a:r>
            <a:r>
              <a:rPr lang="en-US" dirty="0" smtClean="0"/>
              <a:t>indicates CW life of 14.2 years, per RECS data and Appliance magazine / manufacturer data</a:t>
            </a:r>
          </a:p>
          <a:p>
            <a:r>
              <a:rPr lang="en-US" dirty="0" smtClean="0"/>
              <a:t>IL and RTF TRMs use CEC appliance database to determine average efficiency and capacity for given measure levels (may require shipment weighting if possible</a:t>
            </a:r>
            <a:r>
              <a:rPr lang="en-US" dirty="0" smtClean="0"/>
              <a:t>)</a:t>
            </a:r>
          </a:p>
          <a:p>
            <a:r>
              <a:rPr lang="en-US" dirty="0" smtClean="0"/>
              <a:t>RECS data for cycles/</a:t>
            </a:r>
            <a:r>
              <a:rPr lang="en-US" dirty="0" err="1" smtClean="0"/>
              <a:t>yr</a:t>
            </a:r>
            <a:r>
              <a:rPr lang="en-US" dirty="0" smtClean="0"/>
              <a:t> (CA-specific data available for 2009)</a:t>
            </a:r>
            <a:endParaRPr lang="en-US" dirty="0" smtClean="0"/>
          </a:p>
          <a:p>
            <a:endParaRPr lang="en-US" dirty="0"/>
          </a:p>
        </p:txBody>
      </p:sp>
    </p:spTree>
    <p:extLst>
      <p:ext uri="{BB962C8B-B14F-4D97-AF65-F5344CB8AC3E}">
        <p14:creationId xmlns:p14="http://schemas.microsoft.com/office/powerpoint/2010/main" val="3785732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11</a:t>
            </a:fld>
            <a:endParaRPr lang="en-US"/>
          </a:p>
        </p:txBody>
      </p:sp>
      <p:sp>
        <p:nvSpPr>
          <p:cNvPr id="6" name="Content Placeholder 5"/>
          <p:cNvSpPr>
            <a:spLocks noGrp="1"/>
          </p:cNvSpPr>
          <p:nvPr>
            <p:ph sz="quarter" idx="1"/>
          </p:nvPr>
        </p:nvSpPr>
        <p:spPr>
          <a:xfrm>
            <a:off x="301752" y="1527048"/>
            <a:ext cx="8503920" cy="5102352"/>
          </a:xfrm>
        </p:spPr>
        <p:txBody>
          <a:bodyPr>
            <a:normAutofit fontScale="85000" lnSpcReduction="20000"/>
          </a:bodyPr>
          <a:lstStyle/>
          <a:p>
            <a:r>
              <a:rPr lang="en-US" dirty="0" smtClean="0"/>
              <a:t>Accuracy</a:t>
            </a:r>
          </a:p>
          <a:p>
            <a:pPr lvl="1"/>
            <a:r>
              <a:rPr lang="en-US" dirty="0" smtClean="0"/>
              <a:t>Title 20 baseline is out of date</a:t>
            </a:r>
          </a:p>
          <a:p>
            <a:pPr lvl="1"/>
            <a:r>
              <a:rPr lang="en-US" dirty="0" smtClean="0"/>
              <a:t>Baseline comparison: RASS CW UECs (</a:t>
            </a:r>
            <a:r>
              <a:rPr lang="en-US" dirty="0" smtClean="0">
                <a:hlinkClick r:id="rId2"/>
              </a:rPr>
              <a:t>RASS results page 8</a:t>
            </a:r>
            <a:r>
              <a:rPr lang="en-US" dirty="0" smtClean="0"/>
              <a:t>) for motor energy only (121 </a:t>
            </a:r>
            <a:r>
              <a:rPr lang="en-US" dirty="0" smtClean="0"/>
              <a:t>kWh/</a:t>
            </a:r>
            <a:r>
              <a:rPr lang="en-US" dirty="0" err="1" smtClean="0"/>
              <a:t>yr</a:t>
            </a:r>
            <a:r>
              <a:rPr lang="en-US" dirty="0" smtClean="0"/>
              <a:t> </a:t>
            </a:r>
            <a:r>
              <a:rPr lang="en-US" dirty="0" smtClean="0"/>
              <a:t>for </a:t>
            </a:r>
            <a:r>
              <a:rPr lang="en-US" dirty="0" smtClean="0"/>
              <a:t>SFM, compared with baseline motor energy of 66 kWh/</a:t>
            </a:r>
            <a:r>
              <a:rPr lang="en-US" dirty="0" err="1" smtClean="0"/>
              <a:t>yr</a:t>
            </a:r>
            <a:r>
              <a:rPr lang="en-US" dirty="0" smtClean="0"/>
              <a:t> from ENERGY STAR calculator </a:t>
            </a:r>
            <a:r>
              <a:rPr lang="en-US" dirty="0" smtClean="0">
                <a:sym typeface="Wingdings" panose="05000000000000000000" pitchFamily="2" charset="2"/>
              </a:rPr>
              <a:t> unsupported assumption that 20% of cycle energy is attributable to machine energy</a:t>
            </a:r>
            <a:r>
              <a:rPr lang="en-US" dirty="0" smtClean="0"/>
              <a:t>)</a:t>
            </a:r>
            <a:endParaRPr lang="en-US" dirty="0" smtClean="0"/>
          </a:p>
          <a:p>
            <a:pPr lvl="1"/>
            <a:endParaRPr lang="en-US" dirty="0" smtClean="0"/>
          </a:p>
          <a:p>
            <a:r>
              <a:rPr lang="en-US" dirty="0" smtClean="0"/>
              <a:t>Lack of transparency on</a:t>
            </a:r>
          </a:p>
          <a:p>
            <a:pPr lvl="1"/>
            <a:r>
              <a:rPr lang="en-US" dirty="0" smtClean="0"/>
              <a:t>Assumptions </a:t>
            </a:r>
            <a:r>
              <a:rPr lang="en-US" dirty="0"/>
              <a:t>for </a:t>
            </a:r>
            <a:r>
              <a:rPr lang="en-US" dirty="0" smtClean="0"/>
              <a:t>energy consumption for given efficiency levels</a:t>
            </a:r>
          </a:p>
          <a:p>
            <a:pPr lvl="1"/>
            <a:r>
              <a:rPr lang="en-US" dirty="0" smtClean="0"/>
              <a:t>Assumptions for capacity for given efficiency levels</a:t>
            </a:r>
          </a:p>
          <a:p>
            <a:pPr lvl="1"/>
            <a:r>
              <a:rPr lang="en-US" dirty="0" smtClean="0"/>
              <a:t>Distribution of energy usage (machine, water heat, dryer)</a:t>
            </a:r>
          </a:p>
          <a:p>
            <a:pPr lvl="1"/>
            <a:r>
              <a:rPr lang="en-US" dirty="0" smtClean="0"/>
              <a:t>Cost assumptions (from old workpaper, DEER)</a:t>
            </a:r>
          </a:p>
          <a:p>
            <a:pPr lvl="1"/>
            <a:endParaRPr lang="en-US" dirty="0" smtClean="0"/>
          </a:p>
          <a:p>
            <a:r>
              <a:rPr lang="en-US" dirty="0" smtClean="0"/>
              <a:t>Reproducibility</a:t>
            </a:r>
          </a:p>
          <a:p>
            <a:pPr lvl="1"/>
            <a:r>
              <a:rPr lang="en-US" dirty="0" smtClean="0"/>
              <a:t>Energy values could be reproduced with calculator, </a:t>
            </a:r>
            <a:r>
              <a:rPr lang="en-US" dirty="0" smtClean="0"/>
              <a:t>however some assumptions could not be reproduced (reference model energy consumption, capacity, % distribution of cycle energy)</a:t>
            </a:r>
            <a:endParaRPr lang="en-US" dirty="0" smtClean="0"/>
          </a:p>
        </p:txBody>
      </p:sp>
    </p:spTree>
    <p:extLst>
      <p:ext uri="{BB962C8B-B14F-4D97-AF65-F5344CB8AC3E}">
        <p14:creationId xmlns:p14="http://schemas.microsoft.com/office/powerpoint/2010/main" val="2301491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534400" cy="758952"/>
          </a:xfrm>
        </p:spPr>
        <p:txBody>
          <a:bodyPr/>
          <a:lstStyle/>
          <a:p>
            <a:r>
              <a:rPr lang="en-US" dirty="0" smtClean="0"/>
              <a:t>Proposed TRM Revision Recommendations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12</a:t>
            </a:fld>
            <a:endParaRPr lang="en-US"/>
          </a:p>
        </p:txBody>
      </p:sp>
      <p:sp>
        <p:nvSpPr>
          <p:cNvPr id="6" name="Content Placeholder 5"/>
          <p:cNvSpPr>
            <a:spLocks noGrp="1"/>
          </p:cNvSpPr>
          <p:nvPr>
            <p:ph sz="quarter" idx="1"/>
          </p:nvPr>
        </p:nvSpPr>
        <p:spPr>
          <a:xfrm>
            <a:off x="301752" y="1527048"/>
            <a:ext cx="8503920" cy="4721352"/>
          </a:xfrm>
        </p:spPr>
        <p:txBody>
          <a:bodyPr>
            <a:normAutofit fontScale="85000" lnSpcReduction="20000"/>
          </a:bodyPr>
          <a:lstStyle/>
          <a:p>
            <a:r>
              <a:rPr lang="en-US" dirty="0" smtClean="0"/>
              <a:t>Baseline efficiency should be updated to T20 standard</a:t>
            </a:r>
          </a:p>
          <a:p>
            <a:pPr lvl="1"/>
            <a:r>
              <a:rPr lang="en-US" dirty="0" smtClean="0"/>
              <a:t>At a minimum the T20 baseline effective 1/2013, and as soon as possible the new T20 baseline effective 3/7/15</a:t>
            </a:r>
          </a:p>
          <a:p>
            <a:pPr lvl="1"/>
            <a:r>
              <a:rPr lang="en-US" dirty="0" smtClean="0"/>
              <a:t>ENERGY STAR calculator currently being updated for new federal standard</a:t>
            </a:r>
          </a:p>
          <a:p>
            <a:r>
              <a:rPr lang="en-US" dirty="0" smtClean="0"/>
              <a:t>Measure savings methodology should be more transparent  and better supported</a:t>
            </a:r>
          </a:p>
          <a:p>
            <a:pPr lvl="1"/>
            <a:r>
              <a:rPr lang="en-US" dirty="0" smtClean="0"/>
              <a:t>Consider requesting better supporting data from ENERGY STAR to support the calculator tool assumptions (capacity, energy consumption</a:t>
            </a:r>
            <a:r>
              <a:rPr lang="en-US" dirty="0" smtClean="0"/>
              <a:t>), or CEC appliance database information, AHAM shipment data</a:t>
            </a:r>
            <a:endParaRPr lang="en-US" dirty="0" smtClean="0"/>
          </a:p>
          <a:p>
            <a:pPr lvl="1"/>
            <a:r>
              <a:rPr lang="en-US" dirty="0" smtClean="0"/>
              <a:t>Use </a:t>
            </a:r>
            <a:r>
              <a:rPr lang="en-US" dirty="0" smtClean="0">
                <a:hlinkClick r:id="rId2"/>
              </a:rPr>
              <a:t>DOE TSD (</a:t>
            </a:r>
            <a:r>
              <a:rPr lang="en-US" dirty="0" err="1" smtClean="0">
                <a:hlinkClick r:id="rId2"/>
              </a:rPr>
              <a:t>Ch</a:t>
            </a:r>
            <a:r>
              <a:rPr lang="en-US" dirty="0" smtClean="0">
                <a:hlinkClick r:id="rId2"/>
              </a:rPr>
              <a:t> 7, p 7-7) </a:t>
            </a:r>
            <a:r>
              <a:rPr lang="en-US" dirty="0" smtClean="0"/>
              <a:t>for split between machine, dryer, water heating </a:t>
            </a:r>
            <a:r>
              <a:rPr lang="en-US" dirty="0" smtClean="0"/>
              <a:t>energy</a:t>
            </a:r>
          </a:p>
          <a:p>
            <a:pPr lvl="1"/>
            <a:r>
              <a:rPr lang="en-US" dirty="0"/>
              <a:t>Use </a:t>
            </a:r>
            <a:r>
              <a:rPr lang="en-US" dirty="0" smtClean="0">
                <a:hlinkClick r:id="rId2"/>
              </a:rPr>
              <a:t>DOE </a:t>
            </a:r>
            <a:r>
              <a:rPr lang="en-US" dirty="0">
                <a:hlinkClick r:id="rId2"/>
              </a:rPr>
              <a:t>TSD (</a:t>
            </a:r>
            <a:r>
              <a:rPr lang="en-US" dirty="0" smtClean="0">
                <a:hlinkClick r:id="rId2"/>
              </a:rPr>
              <a:t>Ch8</a:t>
            </a:r>
            <a:r>
              <a:rPr lang="en-US" dirty="0" smtClean="0"/>
              <a:t>) for clothes washer EUL</a:t>
            </a:r>
            <a:endParaRPr lang="en-US" dirty="0" smtClean="0"/>
          </a:p>
          <a:p>
            <a:pPr lvl="1"/>
            <a:r>
              <a:rPr lang="en-US" dirty="0" smtClean="0"/>
              <a:t>Use 2009 RECS data for CA residential cycles/</a:t>
            </a:r>
            <a:r>
              <a:rPr lang="en-US" dirty="0" err="1" smtClean="0"/>
              <a:t>yr</a:t>
            </a:r>
            <a:r>
              <a:rPr lang="en-US" dirty="0" smtClean="0"/>
              <a:t> and include analysis</a:t>
            </a:r>
          </a:p>
          <a:p>
            <a:r>
              <a:rPr lang="en-US" dirty="0" smtClean="0"/>
              <a:t>Longer term, consider using IOU statewide clothes washer workpaper as basis for IMEF</a:t>
            </a:r>
          </a:p>
        </p:txBody>
      </p:sp>
    </p:spTree>
    <p:extLst>
      <p:ext uri="{BB962C8B-B14F-4D97-AF65-F5344CB8AC3E}">
        <p14:creationId xmlns:p14="http://schemas.microsoft.com/office/powerpoint/2010/main" val="30152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Review Objectives</a:t>
            </a:r>
            <a:endParaRPr lang="en-US" dirty="0"/>
          </a:p>
        </p:txBody>
      </p:sp>
      <p:sp>
        <p:nvSpPr>
          <p:cNvPr id="4" name="Date Placeholder 3"/>
          <p:cNvSpPr>
            <a:spLocks noGrp="1"/>
          </p:cNvSpPr>
          <p:nvPr>
            <p:ph type="dt" sz="half" idx="10"/>
          </p:nvPr>
        </p:nvSpPr>
        <p:spPr/>
        <p:txBody>
          <a:bodyPr/>
          <a:lstStyle/>
          <a:p>
            <a:fld id="{9F5EF8D7-8F86-2048-8DE3-D58E19147037}" type="datetime1">
              <a:rPr lang="en-US" smtClean="0"/>
              <a:pPr/>
              <a:t>5/6/2015</a:t>
            </a:fld>
            <a:endParaRPr lang="en-US" dirty="0"/>
          </a:p>
        </p:txBody>
      </p:sp>
      <p:sp>
        <p:nvSpPr>
          <p:cNvPr id="6" name="Footer Placeholder 5"/>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2</a:t>
            </a:fld>
            <a:endParaRPr lang="en-US"/>
          </a:p>
        </p:txBody>
      </p:sp>
      <p:sp>
        <p:nvSpPr>
          <p:cNvPr id="3" name="Content Placeholder 2"/>
          <p:cNvSpPr>
            <a:spLocks noGrp="1"/>
          </p:cNvSpPr>
          <p:nvPr>
            <p:ph sz="quarter" idx="1"/>
          </p:nvPr>
        </p:nvSpPr>
        <p:spPr/>
        <p:txBody>
          <a:bodyPr/>
          <a:lstStyle/>
          <a:p>
            <a:pPr marL="0" indent="0">
              <a:buNone/>
            </a:pPr>
            <a:r>
              <a:rPr lang="en-US" dirty="0" smtClean="0"/>
              <a:t>Objectives: </a:t>
            </a:r>
          </a:p>
          <a:p>
            <a:r>
              <a:rPr lang="en-US" dirty="0" smtClean="0"/>
              <a:t>Review TRM and DEER measures for accuracy, transparency, documentation</a:t>
            </a:r>
          </a:p>
          <a:p>
            <a:r>
              <a:rPr lang="en-US" dirty="0" smtClean="0"/>
              <a:t>Compare values and methods</a:t>
            </a:r>
          </a:p>
          <a:p>
            <a:pPr lvl="1"/>
            <a:r>
              <a:rPr lang="en-US" dirty="0" smtClean="0"/>
              <a:t>POU TRM </a:t>
            </a:r>
          </a:p>
          <a:p>
            <a:pPr lvl="1"/>
            <a:r>
              <a:rPr lang="en-US" dirty="0" smtClean="0"/>
              <a:t>DEER </a:t>
            </a:r>
          </a:p>
          <a:p>
            <a:pPr lvl="1"/>
            <a:r>
              <a:rPr lang="en-US" dirty="0" smtClean="0"/>
              <a:t>Other Jurisdictions</a:t>
            </a:r>
          </a:p>
          <a:p>
            <a:r>
              <a:rPr lang="en-US" dirty="0"/>
              <a:t>Issue recommendation </a:t>
            </a:r>
            <a:r>
              <a:rPr lang="en-US" dirty="0" smtClean="0"/>
              <a:t>on if, and how, to update the TRM measure</a:t>
            </a:r>
            <a:endParaRPr lang="en-US" dirty="0"/>
          </a:p>
          <a:p>
            <a:pPr marL="0" indent="0">
              <a:buNone/>
            </a:pPr>
            <a:endParaRPr lang="en-US" dirty="0" smtClean="0"/>
          </a:p>
          <a:p>
            <a:pPr marL="0" lvl="0" indent="0">
              <a:buNone/>
            </a:pPr>
            <a:endParaRPr lang="en-US" dirty="0" smtClean="0"/>
          </a:p>
        </p:txBody>
      </p:sp>
      <p:sp>
        <p:nvSpPr>
          <p:cNvPr id="16" name="Rectangle 15"/>
          <p:cNvSpPr/>
          <p:nvPr/>
        </p:nvSpPr>
        <p:spPr>
          <a:xfrm>
            <a:off x="7509776" y="228600"/>
            <a:ext cx="1405624" cy="675134"/>
          </a:xfrm>
          <a:prstGeom prst="rect">
            <a:avLst/>
          </a:prstGeom>
          <a:solidFill>
            <a:srgbClr val="FFFFFE"/>
          </a:solidFill>
          <a:ln w="952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7" name="Picture 16" descr="CalTF_Logo.png"/>
          <p:cNvPicPr>
            <a:picLocks noChangeAspect="1"/>
          </p:cNvPicPr>
          <p:nvPr/>
        </p:nvPicPr>
        <p:blipFill>
          <a:blip r:embed="rId3"/>
          <a:stretch>
            <a:fillRect/>
          </a:stretch>
        </p:blipFill>
        <p:spPr>
          <a:xfrm>
            <a:off x="7543800" y="152400"/>
            <a:ext cx="1600200" cy="1066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29" y="228600"/>
            <a:ext cx="8534400" cy="758952"/>
          </a:xfrm>
        </p:spPr>
        <p:txBody>
          <a:bodyPr/>
          <a:lstStyle/>
          <a:p>
            <a:r>
              <a:rPr lang="en-US" dirty="0" smtClean="0"/>
              <a:t>Summary of TRM and DEER Approaches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3</a:t>
            </a:fld>
            <a:endParaRPr lang="en-US"/>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967542186"/>
              </p:ext>
            </p:extLst>
          </p:nvPr>
        </p:nvGraphicFramePr>
        <p:xfrm>
          <a:off x="304800" y="1447801"/>
          <a:ext cx="8382000" cy="4648199"/>
        </p:xfrm>
        <a:graphic>
          <a:graphicData uri="http://schemas.openxmlformats.org/drawingml/2006/table">
            <a:tbl>
              <a:tblPr firstRow="1" bandRow="1">
                <a:tableStyleId>{5C22544A-7EE6-4342-B048-85BDC9FD1C3A}</a:tableStyleId>
              </a:tblPr>
              <a:tblGrid>
                <a:gridCol w="1840025"/>
                <a:gridCol w="3874975"/>
                <a:gridCol w="2667000"/>
              </a:tblGrid>
              <a:tr h="359008">
                <a:tc>
                  <a:txBody>
                    <a:bodyPr/>
                    <a:lstStyle/>
                    <a:p>
                      <a:endParaRPr lang="en-US" dirty="0"/>
                    </a:p>
                  </a:txBody>
                  <a:tcPr anchor="ctr"/>
                </a:tc>
                <a:tc>
                  <a:txBody>
                    <a:bodyPr/>
                    <a:lstStyle/>
                    <a:p>
                      <a:pPr algn="ctr"/>
                      <a:r>
                        <a:rPr lang="en-US" dirty="0" smtClean="0"/>
                        <a:t>TRM</a:t>
                      </a:r>
                      <a:endParaRPr lang="en-US" dirty="0"/>
                    </a:p>
                  </a:txBody>
                  <a:tcPr anchor="ctr"/>
                </a:tc>
                <a:tc>
                  <a:txBody>
                    <a:bodyPr/>
                    <a:lstStyle/>
                    <a:p>
                      <a:pPr algn="ctr"/>
                      <a:r>
                        <a:rPr lang="en-US" dirty="0" smtClean="0"/>
                        <a:t>DEER</a:t>
                      </a:r>
                      <a:endParaRPr lang="en-US" dirty="0"/>
                    </a:p>
                  </a:txBody>
                  <a:tcPr anchor="ctr"/>
                </a:tc>
              </a:tr>
              <a:tr h="359007">
                <a:tc>
                  <a:txBody>
                    <a:bodyPr/>
                    <a:lstStyle/>
                    <a:p>
                      <a:pPr algn="r"/>
                      <a:r>
                        <a:rPr lang="en-US" dirty="0" smtClean="0"/>
                        <a:t>Sector (R/NR)</a:t>
                      </a:r>
                      <a:endParaRPr lang="en-US" dirty="0"/>
                    </a:p>
                  </a:txBody>
                  <a:tcPr anchor="ctr"/>
                </a:tc>
                <a:tc>
                  <a:txBody>
                    <a:bodyPr/>
                    <a:lstStyle/>
                    <a:p>
                      <a:pPr algn="ctr"/>
                      <a:r>
                        <a:rPr lang="en-US" dirty="0" smtClean="0">
                          <a:solidFill>
                            <a:srgbClr val="0033CC"/>
                          </a:solidFill>
                        </a:rPr>
                        <a:t>Res</a:t>
                      </a:r>
                      <a:endParaRPr lang="en-US" dirty="0">
                        <a:solidFill>
                          <a:srgbClr val="0033CC"/>
                        </a:solidFill>
                      </a:endParaRPr>
                    </a:p>
                  </a:txBody>
                  <a:tcPr anchor="ctr"/>
                </a:tc>
                <a:tc>
                  <a:txBody>
                    <a:bodyPr/>
                    <a:lstStyle/>
                    <a:p>
                      <a:r>
                        <a:rPr lang="en-US" dirty="0" smtClean="0"/>
                        <a:t>Res</a:t>
                      </a:r>
                      <a:endParaRPr lang="en-US" dirty="0"/>
                    </a:p>
                  </a:txBody>
                  <a:tcPr anchor="ctr"/>
                </a:tc>
              </a:tr>
              <a:tr h="868679">
                <a:tc>
                  <a:txBody>
                    <a:bodyPr/>
                    <a:lstStyle/>
                    <a:p>
                      <a:pPr algn="r"/>
                      <a:r>
                        <a:rPr lang="en-US" dirty="0" smtClean="0"/>
                        <a:t>Base Case Description</a:t>
                      </a:r>
                      <a:endParaRPr lang="en-US" dirty="0"/>
                    </a:p>
                  </a:txBody>
                  <a:tcPr anchor="ctr"/>
                </a:tc>
                <a:tc>
                  <a:txBody>
                    <a:bodyPr/>
                    <a:lstStyle/>
                    <a:p>
                      <a:pPr algn="ctr"/>
                      <a:r>
                        <a:rPr lang="en-US" b="1" dirty="0" smtClean="0">
                          <a:solidFill>
                            <a:srgbClr val="0033CC"/>
                          </a:solidFill>
                        </a:rPr>
                        <a:t>Federal</a:t>
                      </a:r>
                      <a:r>
                        <a:rPr lang="en-US" b="1" baseline="0" dirty="0" smtClean="0">
                          <a:solidFill>
                            <a:srgbClr val="0033CC"/>
                          </a:solidFill>
                        </a:rPr>
                        <a:t> Standard MEF = 1.26</a:t>
                      </a:r>
                    </a:p>
                    <a:p>
                      <a:pPr algn="ctr"/>
                      <a:r>
                        <a:rPr lang="en-US" baseline="0" dirty="0" smtClean="0">
                          <a:solidFill>
                            <a:srgbClr val="0033CC"/>
                          </a:solidFill>
                        </a:rPr>
                        <a:t>Does not meet Title 20 MEF = 1.60 (1/8/13)</a:t>
                      </a:r>
                      <a:endParaRPr lang="en-US" dirty="0">
                        <a:solidFill>
                          <a:srgbClr val="0033CC"/>
                        </a:solidFill>
                      </a:endParaRPr>
                    </a:p>
                  </a:txBody>
                  <a:tcPr anchor="ctr"/>
                </a:tc>
                <a:tc>
                  <a:txBody>
                    <a:bodyPr/>
                    <a:lstStyle/>
                    <a:p>
                      <a:r>
                        <a:rPr lang="en-US" dirty="0" smtClean="0"/>
                        <a:t>Federal Standard, MEF 1.26 (historical)</a:t>
                      </a:r>
                      <a:endParaRPr lang="en-US" dirty="0"/>
                    </a:p>
                  </a:txBody>
                  <a:tcPr anchor="ctr"/>
                </a:tc>
              </a:tr>
              <a:tr h="619259">
                <a:tc>
                  <a:txBody>
                    <a:bodyPr/>
                    <a:lstStyle/>
                    <a:p>
                      <a:pPr algn="r"/>
                      <a:r>
                        <a:rPr lang="en-US" dirty="0" smtClean="0"/>
                        <a:t>Measure Case Description</a:t>
                      </a:r>
                      <a:endParaRPr lang="en-US" dirty="0"/>
                    </a:p>
                  </a:txBody>
                  <a:tcPr anchor="ctr"/>
                </a:tc>
                <a:tc>
                  <a:txBody>
                    <a:bodyPr/>
                    <a:lstStyle/>
                    <a:p>
                      <a:pPr algn="ctr"/>
                      <a:r>
                        <a:rPr lang="en-US" dirty="0" smtClean="0">
                          <a:solidFill>
                            <a:srgbClr val="0033CC"/>
                          </a:solidFill>
                        </a:rPr>
                        <a:t>MEF 2.0 –</a:t>
                      </a:r>
                      <a:r>
                        <a:rPr lang="en-US" baseline="0" dirty="0" smtClean="0">
                          <a:solidFill>
                            <a:srgbClr val="0033CC"/>
                          </a:solidFill>
                        </a:rPr>
                        <a:t> 2.4</a:t>
                      </a:r>
                      <a:endParaRPr lang="en-US" dirty="0">
                        <a:solidFill>
                          <a:srgbClr val="0033CC"/>
                        </a:solidFill>
                      </a:endParaRPr>
                    </a:p>
                  </a:txBody>
                  <a:tcPr anchor="ctr"/>
                </a:tc>
                <a:tc>
                  <a:txBody>
                    <a:bodyPr/>
                    <a:lstStyle/>
                    <a:p>
                      <a:r>
                        <a:rPr lang="en-US" dirty="0" smtClean="0"/>
                        <a:t>Varies</a:t>
                      </a:r>
                      <a:endParaRPr lang="en-US" dirty="0"/>
                    </a:p>
                  </a:txBody>
                  <a:tcPr anchor="ctr"/>
                </a:tc>
              </a:tr>
              <a:tr h="990599">
                <a:tc>
                  <a:txBody>
                    <a:bodyPr/>
                    <a:lstStyle/>
                    <a:p>
                      <a:pPr algn="r"/>
                      <a:r>
                        <a:rPr lang="en-US" dirty="0" smtClean="0"/>
                        <a:t>Savings</a:t>
                      </a:r>
                      <a:r>
                        <a:rPr lang="en-US" baseline="0" dirty="0" smtClean="0"/>
                        <a:t> Methodology</a:t>
                      </a:r>
                      <a:endParaRPr 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solidFill>
                            <a:srgbClr val="0033CC"/>
                          </a:solidFill>
                        </a:rPr>
                        <a:t>ENERGY STAR</a:t>
                      </a:r>
                    </a:p>
                    <a:p>
                      <a:pPr algn="ctr"/>
                      <a:r>
                        <a:rPr lang="en-US" dirty="0" smtClean="0">
                          <a:solidFill>
                            <a:srgbClr val="0033CC"/>
                          </a:solidFill>
                        </a:rPr>
                        <a:t>calculator</a:t>
                      </a:r>
                      <a:endParaRPr lang="en-US" dirty="0">
                        <a:solidFill>
                          <a:srgbClr val="0033CC"/>
                        </a:solidFill>
                      </a:endParaRPr>
                    </a:p>
                  </a:txBody>
                  <a:tcPr anchor="ctr"/>
                </a:tc>
                <a:tc>
                  <a:txBody>
                    <a:bodyPr/>
                    <a:lstStyle/>
                    <a:p>
                      <a:r>
                        <a:rPr lang="en-US" dirty="0" smtClean="0"/>
                        <a:t>Inactive measure, historical</a:t>
                      </a:r>
                      <a:r>
                        <a:rPr lang="en-US" baseline="0" dirty="0" smtClean="0"/>
                        <a:t> baseline methodology unclear</a:t>
                      </a:r>
                      <a:endParaRPr lang="en-US" dirty="0"/>
                    </a:p>
                  </a:txBody>
                  <a:tcPr anchor="ctr"/>
                </a:tc>
              </a:tr>
              <a:tr h="359007">
                <a:tc>
                  <a:txBody>
                    <a:bodyPr/>
                    <a:lstStyle/>
                    <a:p>
                      <a:pPr algn="r"/>
                      <a:r>
                        <a:rPr lang="en-US" dirty="0" smtClean="0"/>
                        <a:t>Demand</a:t>
                      </a:r>
                      <a:endParaRPr lang="en-US" dirty="0"/>
                    </a:p>
                  </a:txBody>
                  <a:tcPr anchor="ctr"/>
                </a:tc>
                <a:tc>
                  <a:txBody>
                    <a:bodyPr/>
                    <a:lstStyle/>
                    <a:p>
                      <a:pPr algn="ctr"/>
                      <a:r>
                        <a:rPr lang="en-US" dirty="0" smtClean="0">
                          <a:solidFill>
                            <a:srgbClr val="0033CC"/>
                          </a:solidFill>
                        </a:rPr>
                        <a:t>N/A</a:t>
                      </a:r>
                      <a:endParaRPr lang="en-US" dirty="0">
                        <a:solidFill>
                          <a:srgbClr val="0033CC"/>
                        </a:solidFill>
                      </a:endParaRPr>
                    </a:p>
                  </a:txBody>
                  <a:tcPr anchor="ctr"/>
                </a:tc>
                <a:tc>
                  <a:txBody>
                    <a:bodyPr/>
                    <a:lstStyle/>
                    <a:p>
                      <a:endParaRPr lang="en-US" dirty="0"/>
                    </a:p>
                  </a:txBody>
                  <a:tcPr anchor="ctr"/>
                </a:tc>
              </a:tr>
              <a:tr h="359007">
                <a:tc>
                  <a:txBody>
                    <a:bodyPr/>
                    <a:lstStyle/>
                    <a:p>
                      <a:pPr algn="r"/>
                      <a:r>
                        <a:rPr lang="en-US" dirty="0" smtClean="0"/>
                        <a:t>EUL</a:t>
                      </a:r>
                      <a:endParaRPr lang="en-US" dirty="0"/>
                    </a:p>
                  </a:txBody>
                  <a:tcPr anchor="ctr"/>
                </a:tc>
                <a:tc>
                  <a:txBody>
                    <a:bodyPr/>
                    <a:lstStyle/>
                    <a:p>
                      <a:pPr algn="ctr"/>
                      <a:r>
                        <a:rPr lang="en-US" dirty="0" smtClean="0">
                          <a:solidFill>
                            <a:srgbClr val="0033CC"/>
                          </a:solidFill>
                        </a:rPr>
                        <a:t>11 (DEER)</a:t>
                      </a:r>
                      <a:endParaRPr lang="en-US" dirty="0">
                        <a:solidFill>
                          <a:srgbClr val="0033CC"/>
                        </a:solidFill>
                      </a:endParaRPr>
                    </a:p>
                  </a:txBody>
                  <a:tcPr anchor="ctr"/>
                </a:tc>
                <a:tc>
                  <a:txBody>
                    <a:bodyPr/>
                    <a:lstStyle/>
                    <a:p>
                      <a:r>
                        <a:rPr lang="en-US" dirty="0" smtClean="0"/>
                        <a:t>11</a:t>
                      </a:r>
                      <a:endParaRPr lang="en-US" dirty="0"/>
                    </a:p>
                  </a:txBody>
                  <a:tcPr anchor="ctr"/>
                </a:tc>
              </a:tr>
              <a:tr h="564306">
                <a:tc>
                  <a:txBody>
                    <a:bodyPr/>
                    <a:lstStyle/>
                    <a:p>
                      <a:pPr algn="r"/>
                      <a:r>
                        <a:rPr lang="en-US" dirty="0" smtClean="0"/>
                        <a:t>Cost</a:t>
                      </a:r>
                      <a:endParaRPr lang="en-US" dirty="0"/>
                    </a:p>
                  </a:txBody>
                  <a:tcPr anchor="ctr"/>
                </a:tc>
                <a:tc>
                  <a:txBody>
                    <a:bodyPr/>
                    <a:lstStyle/>
                    <a:p>
                      <a:pPr algn="ctr"/>
                      <a:r>
                        <a:rPr lang="en-US" dirty="0" smtClean="0">
                          <a:solidFill>
                            <a:srgbClr val="0033CC"/>
                          </a:solidFill>
                        </a:rPr>
                        <a:t>$165 - $277 (PG&amp;E WP, likely</a:t>
                      </a:r>
                      <a:r>
                        <a:rPr lang="en-US" baseline="0" dirty="0" smtClean="0">
                          <a:solidFill>
                            <a:srgbClr val="0033CC"/>
                          </a:solidFill>
                        </a:rPr>
                        <a:t> from DEER 2008 values)</a:t>
                      </a:r>
                      <a:endParaRPr lang="en-US" dirty="0">
                        <a:solidFill>
                          <a:srgbClr val="0033CC"/>
                        </a:solidFill>
                      </a:endParaRPr>
                    </a:p>
                  </a:txBody>
                  <a:tcPr anchor="ctr"/>
                </a:tc>
                <a:tc>
                  <a:txBody>
                    <a:bodyPr/>
                    <a:lstStyle/>
                    <a:p>
                      <a:r>
                        <a:rPr lang="en-US" dirty="0" smtClean="0"/>
                        <a:t>Inactive – from 2006-2008</a:t>
                      </a:r>
                      <a:endParaRPr lang="en-US" dirty="0"/>
                    </a:p>
                  </a:txBody>
                  <a:tcPr anchor="ctr"/>
                </a:tc>
              </a:tr>
            </a:tbl>
          </a:graphicData>
        </a:graphic>
      </p:graphicFrame>
    </p:spTree>
    <p:extLst>
      <p:ext uri="{BB962C8B-B14F-4D97-AF65-F5344CB8AC3E}">
        <p14:creationId xmlns:p14="http://schemas.microsoft.com/office/powerpoint/2010/main" val="1142275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1648"/>
            <a:ext cx="8077200" cy="758952"/>
          </a:xfrm>
        </p:spPr>
        <p:txBody>
          <a:bodyPr/>
          <a:lstStyle/>
          <a:p>
            <a:r>
              <a:rPr lang="en-US" dirty="0" smtClean="0"/>
              <a:t>Baselines: Federal Code and T20</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4</a:t>
            </a:fld>
            <a:endParaRPr lang="en-US"/>
          </a:p>
        </p:txBody>
      </p:sp>
      <mc:AlternateContent xmlns:mc="http://schemas.openxmlformats.org/markup-compatibility/2006" xmlns:a14="http://schemas.microsoft.com/office/drawing/2010/main">
        <mc:Choice Requires="a14">
          <p:sp>
            <p:nvSpPr>
              <p:cNvPr id="6" name="Content Placeholder 5"/>
              <p:cNvSpPr>
                <a:spLocks noGrp="1"/>
              </p:cNvSpPr>
              <p:nvPr>
                <p:ph sz="quarter" idx="1"/>
              </p:nvPr>
            </p:nvSpPr>
            <p:spPr>
              <a:xfrm>
                <a:off x="228600" y="1600200"/>
                <a:ext cx="8503920" cy="4270248"/>
              </a:xfrm>
            </p:spPr>
            <p:txBody>
              <a:bodyPr>
                <a:normAutofit fontScale="47500" lnSpcReduction="20000"/>
              </a:bodyPr>
              <a:lstStyle/>
              <a:p>
                <a:pPr marL="0" indent="0">
                  <a:buNone/>
                </a:pPr>
                <a:r>
                  <a:rPr lang="en-US" sz="3300" b="1" dirty="0" smtClean="0"/>
                  <a:t>Federal Standard</a:t>
                </a:r>
              </a:p>
              <a:p>
                <a:r>
                  <a:rPr lang="en-US" sz="3300" dirty="0" smtClean="0"/>
                  <a:t>(1/2007 – 3/2015): MEF = 1.26</a:t>
                </a:r>
              </a:p>
              <a:p>
                <a:r>
                  <a:rPr lang="en-US" sz="3300" dirty="0" smtClean="0"/>
                  <a:t>(3/7/2015 – 1/2018): IMEF = 1.29 or 1.84 </a:t>
                </a:r>
              </a:p>
              <a:p>
                <a:pPr lvl="1"/>
                <a:r>
                  <a:rPr lang="en-US" sz="3300" dirty="0" smtClean="0"/>
                  <a:t>(standard top or front loading, respectively)</a:t>
                </a:r>
              </a:p>
              <a:p>
                <a:pPr lvl="1"/>
                <a:endParaRPr lang="en-US" sz="3300" dirty="0" smtClean="0"/>
              </a:p>
              <a:p>
                <a:pPr marL="0" indent="0">
                  <a:buNone/>
                </a:pPr>
                <a:r>
                  <a:rPr lang="en-US" sz="3300" b="1" dirty="0" smtClean="0"/>
                  <a:t>Title 20</a:t>
                </a:r>
              </a:p>
              <a:p>
                <a:r>
                  <a:rPr lang="en-US" sz="3300" dirty="0" smtClean="0"/>
                  <a:t>(1/8/13 – 3/7/15): MEF = 1.6 or 2.00 </a:t>
                </a:r>
              </a:p>
              <a:p>
                <a:pPr lvl="1"/>
                <a:r>
                  <a:rPr lang="en-US" sz="3300" dirty="0"/>
                  <a:t>(standard top or front loading, respectively</a:t>
                </a:r>
                <a:r>
                  <a:rPr lang="en-US" sz="3300" dirty="0" smtClean="0"/>
                  <a:t>)</a:t>
                </a:r>
              </a:p>
              <a:p>
                <a:r>
                  <a:rPr lang="en-US" sz="3300" dirty="0"/>
                  <a:t>(3/7/2015 </a:t>
                </a:r>
                <a:r>
                  <a:rPr lang="en-US" sz="3300" dirty="0" smtClean="0"/>
                  <a:t>– ): </a:t>
                </a:r>
                <a:r>
                  <a:rPr lang="en-US" sz="3300" dirty="0"/>
                  <a:t>IMEF = 1.29 or 1.84 </a:t>
                </a:r>
              </a:p>
              <a:p>
                <a:pPr lvl="1"/>
                <a:r>
                  <a:rPr lang="en-US" sz="3300" dirty="0"/>
                  <a:t>(standard top or front loading, respectively)</a:t>
                </a:r>
              </a:p>
              <a:p>
                <a:endParaRPr lang="en-US" dirty="0"/>
              </a:p>
              <a:p>
                <a:pPr marL="0" indent="0">
                  <a:buNone/>
                </a:pPr>
                <a:endParaRPr lang="en-US" i="1" dirty="0" smtClean="0">
                  <a:latin typeface="Cambria Math"/>
                </a:endParaRPr>
              </a:p>
              <a:p>
                <a:pPr marL="0" indent="0">
                  <a:buNone/>
                </a:pPr>
                <a14:m>
                  <m:oMathPara xmlns:m="http://schemas.openxmlformats.org/officeDocument/2006/math">
                    <m:oMathParaPr>
                      <m:jc m:val="centerGroup"/>
                    </m:oMathParaPr>
                    <m:oMath xmlns:m="http://schemas.openxmlformats.org/officeDocument/2006/math">
                      <m:r>
                        <a:rPr lang="en-US" i="1" smtClean="0">
                          <a:latin typeface="Cambria Math"/>
                        </a:rPr>
                        <m:t>𝑀𝐸𝐹</m:t>
                      </m:r>
                      <m:r>
                        <a:rPr lang="en-US" b="0" i="1" smtClean="0">
                          <a:latin typeface="Cambria Math"/>
                        </a:rPr>
                        <m:t> (</m:t>
                      </m:r>
                      <m:f>
                        <m:fPr>
                          <m:ctrlPr>
                            <a:rPr lang="en-US" b="0" i="1" smtClean="0">
                              <a:latin typeface="Cambria Math"/>
                            </a:rPr>
                          </m:ctrlPr>
                        </m:fPr>
                        <m:num>
                          <m:sSup>
                            <m:sSupPr>
                              <m:ctrlPr>
                                <a:rPr lang="en-US" b="0" i="1" smtClean="0">
                                  <a:latin typeface="Cambria Math"/>
                                </a:rPr>
                              </m:ctrlPr>
                            </m:sSupPr>
                            <m:e>
                              <m:r>
                                <a:rPr lang="en-US" b="0" i="1" smtClean="0">
                                  <a:latin typeface="Cambria Math"/>
                                </a:rPr>
                                <m:t>𝑓𝑡</m:t>
                              </m:r>
                            </m:e>
                            <m:sup>
                              <m:r>
                                <a:rPr lang="en-US" b="0" i="1" smtClean="0">
                                  <a:latin typeface="Cambria Math"/>
                                </a:rPr>
                                <m:t>3</m:t>
                              </m:r>
                            </m:sup>
                          </m:sSup>
                        </m:num>
                        <m:den>
                          <m:r>
                            <a:rPr lang="en-US" b="0" i="1" smtClean="0">
                              <a:latin typeface="Cambria Math"/>
                            </a:rPr>
                            <m:t>𝑘𝑊h</m:t>
                          </m:r>
                          <m:r>
                            <a:rPr lang="en-US" b="0" i="1" smtClean="0">
                              <a:latin typeface="Cambria Math"/>
                            </a:rPr>
                            <m:t>/</m:t>
                          </m:r>
                          <m:r>
                            <a:rPr lang="en-US" b="0" i="1" smtClean="0">
                              <a:latin typeface="Cambria Math"/>
                            </a:rPr>
                            <m:t>𝑐𝑦𝑐𝑙𝑒</m:t>
                          </m:r>
                        </m:den>
                      </m:f>
                      <m:r>
                        <a:rPr lang="en-US" b="0" i="1" smtClean="0">
                          <a:latin typeface="Cambria Math"/>
                        </a:rPr>
                        <m:t>)</m:t>
                      </m:r>
                      <m:r>
                        <a:rPr lang="en-US" i="1">
                          <a:latin typeface="Cambria Math"/>
                        </a:rPr>
                        <m:t>= </m:t>
                      </m:r>
                      <m:f>
                        <m:fPr>
                          <m:ctrlPr>
                            <a:rPr lang="en-US" i="1">
                              <a:latin typeface="Cambria Math"/>
                            </a:rPr>
                          </m:ctrlPr>
                        </m:fPr>
                        <m:num>
                          <m:r>
                            <a:rPr lang="en-US" i="1">
                              <a:latin typeface="Cambria Math"/>
                            </a:rPr>
                            <m:t>𝐶𝑎𝑝𝑎𝑐𝑖𝑡𝑦</m:t>
                          </m:r>
                          <m:r>
                            <a:rPr lang="en-US" i="1">
                              <a:latin typeface="Cambria Math"/>
                            </a:rPr>
                            <m:t> (</m:t>
                          </m:r>
                          <m:sSup>
                            <m:sSupPr>
                              <m:ctrlPr>
                                <a:rPr lang="en-US" i="1">
                                  <a:latin typeface="Cambria Math"/>
                                </a:rPr>
                              </m:ctrlPr>
                            </m:sSupPr>
                            <m:e>
                              <m:r>
                                <a:rPr lang="en-US" i="1">
                                  <a:latin typeface="Cambria Math"/>
                                </a:rPr>
                                <m:t>𝑓𝑡</m:t>
                              </m:r>
                            </m:e>
                            <m:sup>
                              <m:r>
                                <a:rPr lang="en-US" i="1">
                                  <a:latin typeface="Cambria Math"/>
                                </a:rPr>
                                <m:t>3</m:t>
                              </m:r>
                            </m:sup>
                          </m:sSup>
                          <m:r>
                            <a:rPr lang="en-US" i="1">
                              <a:latin typeface="Cambria Math"/>
                            </a:rPr>
                            <m:t>)</m:t>
                          </m:r>
                        </m:num>
                        <m:den>
                          <m:sSub>
                            <m:sSubPr>
                              <m:ctrlPr>
                                <a:rPr lang="en-US" i="1">
                                  <a:latin typeface="Cambria Math"/>
                                </a:rPr>
                              </m:ctrlPr>
                            </m:sSubPr>
                            <m:e>
                              <m:r>
                                <a:rPr lang="en-US" i="1">
                                  <a:latin typeface="Cambria Math"/>
                                </a:rPr>
                                <m:t>𝐸𝑛𝑒𝑟𝑔𝑦</m:t>
                              </m:r>
                            </m:e>
                            <m:sub>
                              <m:r>
                                <a:rPr lang="en-US" i="1">
                                  <a:latin typeface="Cambria Math"/>
                                </a:rPr>
                                <m:t>𝑀𝑎𝑐h𝑖𝑛𝑒</m:t>
                              </m:r>
                            </m:sub>
                          </m:sSub>
                          <m:r>
                            <a:rPr lang="en-US" i="1">
                              <a:latin typeface="Cambria Math"/>
                            </a:rPr>
                            <m:t>+</m:t>
                          </m:r>
                          <m:sSub>
                            <m:sSubPr>
                              <m:ctrlPr>
                                <a:rPr lang="en-US" i="1">
                                  <a:latin typeface="Cambria Math"/>
                                </a:rPr>
                              </m:ctrlPr>
                            </m:sSubPr>
                            <m:e>
                              <m:r>
                                <a:rPr lang="en-US" i="1">
                                  <a:latin typeface="Cambria Math"/>
                                </a:rPr>
                                <m:t>𝐸𝑛𝑒𝑟𝑔𝑦</m:t>
                              </m:r>
                            </m:e>
                            <m:sub>
                              <m:r>
                                <a:rPr lang="en-US" i="1">
                                  <a:latin typeface="Cambria Math"/>
                                </a:rPr>
                                <m:t>𝑊𝑎𝑡𝑒𝑟𝐻𝑒𝑎𝑡</m:t>
                              </m:r>
                            </m:sub>
                          </m:sSub>
                          <m:r>
                            <a:rPr lang="en-US" i="1">
                              <a:latin typeface="Cambria Math"/>
                            </a:rPr>
                            <m:t>+</m:t>
                          </m:r>
                          <m:sSub>
                            <m:sSubPr>
                              <m:ctrlPr>
                                <a:rPr lang="en-US" i="1">
                                  <a:latin typeface="Cambria Math"/>
                                </a:rPr>
                              </m:ctrlPr>
                            </m:sSubPr>
                            <m:e>
                              <m:r>
                                <a:rPr lang="en-US" i="1">
                                  <a:latin typeface="Cambria Math"/>
                                </a:rPr>
                                <m:t>𝐸𝑛𝑒𝑟𝑔𝑦</m:t>
                              </m:r>
                            </m:e>
                            <m:sub>
                              <m:r>
                                <a:rPr lang="en-US" i="1">
                                  <a:latin typeface="Cambria Math"/>
                                </a:rPr>
                                <m:t>𝐷𝑟𝑦𝑒𝑟𝑀𝑜𝑖𝑠𝑡𝑢𝑟𝑒𝑅𝑒𝑚𝑜𝑣𝑎𝑙</m:t>
                              </m:r>
                            </m:sub>
                          </m:sSub>
                        </m:den>
                      </m:f>
                    </m:oMath>
                  </m:oMathPara>
                </a14:m>
                <a:endParaRPr lang="en-US" dirty="0"/>
              </a:p>
              <a:p>
                <a:pPr marL="0" indent="0">
                  <a:buNone/>
                </a:pPr>
                <a:endParaRPr lang="en-US" dirty="0" smtClean="0"/>
              </a:p>
              <a:p>
                <a:pPr marL="0" indent="0">
                  <a:buNone/>
                </a:pPr>
                <a:endParaRPr lang="en-US" dirty="0" smtClean="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𝐼</m:t>
                      </m:r>
                      <m:r>
                        <a:rPr lang="en-US" i="1">
                          <a:latin typeface="Cambria Math"/>
                        </a:rPr>
                        <m:t>𝑀𝐸𝐹</m:t>
                      </m:r>
                      <m:r>
                        <a:rPr lang="en-US" b="0" i="1" smtClean="0">
                          <a:latin typeface="Cambria Math"/>
                        </a:rPr>
                        <m:t> </m:t>
                      </m:r>
                      <m:r>
                        <a:rPr lang="en-US" i="1">
                          <a:latin typeface="Cambria Math"/>
                        </a:rPr>
                        <m:t>(</m:t>
                      </m:r>
                      <m:f>
                        <m:fPr>
                          <m:ctrlPr>
                            <a:rPr lang="en-US" i="1">
                              <a:latin typeface="Cambria Math"/>
                            </a:rPr>
                          </m:ctrlPr>
                        </m:fPr>
                        <m:num>
                          <m:sSup>
                            <m:sSupPr>
                              <m:ctrlPr>
                                <a:rPr lang="en-US" i="1">
                                  <a:latin typeface="Cambria Math"/>
                                </a:rPr>
                              </m:ctrlPr>
                            </m:sSupPr>
                            <m:e>
                              <m:r>
                                <a:rPr lang="en-US" i="1">
                                  <a:latin typeface="Cambria Math"/>
                                </a:rPr>
                                <m:t>𝑓𝑡</m:t>
                              </m:r>
                            </m:e>
                            <m:sup>
                              <m:r>
                                <a:rPr lang="en-US" i="1">
                                  <a:latin typeface="Cambria Math"/>
                                </a:rPr>
                                <m:t>3</m:t>
                              </m:r>
                            </m:sup>
                          </m:sSup>
                        </m:num>
                        <m:den>
                          <m:r>
                            <a:rPr lang="en-US" i="1">
                              <a:latin typeface="Cambria Math"/>
                            </a:rPr>
                            <m:t>𝑘𝑊h</m:t>
                          </m:r>
                          <m:r>
                            <a:rPr lang="en-US" i="1">
                              <a:latin typeface="Cambria Math"/>
                            </a:rPr>
                            <m:t>/</m:t>
                          </m:r>
                          <m:r>
                            <a:rPr lang="en-US" i="1">
                              <a:latin typeface="Cambria Math"/>
                            </a:rPr>
                            <m:t>𝑐𝑦𝑐𝑙𝑒</m:t>
                          </m:r>
                        </m:den>
                      </m:f>
                      <m:r>
                        <a:rPr lang="en-US" i="1">
                          <a:latin typeface="Cambria Math"/>
                        </a:rPr>
                        <m:t>)= </m:t>
                      </m:r>
                      <m:f>
                        <m:fPr>
                          <m:ctrlPr>
                            <a:rPr lang="en-US" i="1">
                              <a:latin typeface="Cambria Math"/>
                            </a:rPr>
                          </m:ctrlPr>
                        </m:fPr>
                        <m:num>
                          <m:r>
                            <a:rPr lang="en-US" i="1">
                              <a:latin typeface="Cambria Math"/>
                            </a:rPr>
                            <m:t>𝐶𝑎𝑝𝑎𝑐𝑖𝑡𝑦</m:t>
                          </m:r>
                          <m:r>
                            <a:rPr lang="en-US" i="1">
                              <a:latin typeface="Cambria Math"/>
                            </a:rPr>
                            <m:t> (</m:t>
                          </m:r>
                          <m:sSup>
                            <m:sSupPr>
                              <m:ctrlPr>
                                <a:rPr lang="en-US" i="1">
                                  <a:latin typeface="Cambria Math"/>
                                </a:rPr>
                              </m:ctrlPr>
                            </m:sSupPr>
                            <m:e>
                              <m:r>
                                <a:rPr lang="en-US" i="1">
                                  <a:latin typeface="Cambria Math"/>
                                </a:rPr>
                                <m:t>𝑓𝑡</m:t>
                              </m:r>
                            </m:e>
                            <m:sup>
                              <m:r>
                                <a:rPr lang="en-US" i="1">
                                  <a:latin typeface="Cambria Math"/>
                                </a:rPr>
                                <m:t>3</m:t>
                              </m:r>
                            </m:sup>
                          </m:sSup>
                          <m:r>
                            <a:rPr lang="en-US" i="1">
                              <a:latin typeface="Cambria Math"/>
                            </a:rPr>
                            <m:t>)</m:t>
                          </m:r>
                        </m:num>
                        <m:den>
                          <m:sSub>
                            <m:sSubPr>
                              <m:ctrlPr>
                                <a:rPr lang="en-US" i="1">
                                  <a:latin typeface="Cambria Math"/>
                                </a:rPr>
                              </m:ctrlPr>
                            </m:sSubPr>
                            <m:e>
                              <m:r>
                                <a:rPr lang="en-US" i="1">
                                  <a:latin typeface="Cambria Math"/>
                                </a:rPr>
                                <m:t>𝐸𝑛𝑒𝑟𝑔𝑦</m:t>
                              </m:r>
                            </m:e>
                            <m:sub>
                              <m:r>
                                <a:rPr lang="en-US" i="1">
                                  <a:latin typeface="Cambria Math"/>
                                </a:rPr>
                                <m:t>𝑀𝑎𝑐h𝑖𝑛𝑒</m:t>
                              </m:r>
                            </m:sub>
                          </m:sSub>
                          <m:r>
                            <a:rPr lang="en-US" i="1">
                              <a:latin typeface="Cambria Math"/>
                            </a:rPr>
                            <m:t>+</m:t>
                          </m:r>
                          <m:sSub>
                            <m:sSubPr>
                              <m:ctrlPr>
                                <a:rPr lang="en-US" i="1">
                                  <a:latin typeface="Cambria Math"/>
                                </a:rPr>
                              </m:ctrlPr>
                            </m:sSubPr>
                            <m:e>
                              <m:r>
                                <a:rPr lang="en-US" i="1">
                                  <a:latin typeface="Cambria Math"/>
                                </a:rPr>
                                <m:t>𝐸𝑛𝑒𝑟𝑔𝑦</m:t>
                              </m:r>
                            </m:e>
                            <m:sub>
                              <m:r>
                                <a:rPr lang="en-US" i="1">
                                  <a:latin typeface="Cambria Math"/>
                                </a:rPr>
                                <m:t>𝑊𝑎𝑡𝑒𝑟𝐻𝑒𝑎𝑡</m:t>
                              </m:r>
                            </m:sub>
                          </m:sSub>
                          <m:r>
                            <a:rPr lang="en-US" i="1">
                              <a:latin typeface="Cambria Math"/>
                            </a:rPr>
                            <m:t>+</m:t>
                          </m:r>
                          <m:sSub>
                            <m:sSubPr>
                              <m:ctrlPr>
                                <a:rPr lang="en-US" i="1">
                                  <a:latin typeface="Cambria Math"/>
                                </a:rPr>
                              </m:ctrlPr>
                            </m:sSubPr>
                            <m:e>
                              <m:r>
                                <a:rPr lang="en-US" i="1">
                                  <a:latin typeface="Cambria Math"/>
                                </a:rPr>
                                <m:t>𝐸𝑛𝑒𝑟𝑔𝑦</m:t>
                              </m:r>
                            </m:e>
                            <m:sub>
                              <m:r>
                                <a:rPr lang="en-US" i="1">
                                  <a:latin typeface="Cambria Math"/>
                                </a:rPr>
                                <m:t>𝐷𝑟𝑦𝑒𝑟</m:t>
                              </m:r>
                            </m:sub>
                          </m:sSub>
                          <m:r>
                            <a:rPr lang="en-US" b="0" i="1" smtClean="0">
                              <a:latin typeface="Cambria Math"/>
                            </a:rPr>
                            <m:t>+</m:t>
                          </m:r>
                          <m:sSub>
                            <m:sSubPr>
                              <m:ctrlPr>
                                <a:rPr lang="en-US" b="0" i="1" smtClean="0">
                                  <a:latin typeface="Cambria Math"/>
                                </a:rPr>
                              </m:ctrlPr>
                            </m:sSubPr>
                            <m:e>
                              <m:r>
                                <a:rPr lang="en-US" b="0" i="1" smtClean="0">
                                  <a:latin typeface="Cambria Math"/>
                                </a:rPr>
                                <m:t>𝐸𝑛𝑒𝑟𝑔𝑦</m:t>
                              </m:r>
                            </m:e>
                            <m:sub>
                              <m:r>
                                <a:rPr lang="en-US" b="0" i="1" smtClean="0">
                                  <a:latin typeface="Cambria Math"/>
                                </a:rPr>
                                <m:t>𝑐𝑜𝑚𝑏𝑖𝑛𝑒𝑑</m:t>
                              </m:r>
                              <m:r>
                                <a:rPr lang="en-US" b="0" i="1" smtClean="0">
                                  <a:latin typeface="Cambria Math"/>
                                </a:rPr>
                                <m:t> </m:t>
                              </m:r>
                              <m:r>
                                <a:rPr lang="en-US" b="0" i="1" smtClean="0">
                                  <a:latin typeface="Cambria Math"/>
                                </a:rPr>
                                <m:t>𝑙𝑜𝑤𝑒𝑟</m:t>
                              </m:r>
                              <m:r>
                                <a:rPr lang="en-US" b="0" i="1" smtClean="0">
                                  <a:latin typeface="Cambria Math"/>
                                </a:rPr>
                                <m:t> </m:t>
                              </m:r>
                              <m:r>
                                <a:rPr lang="en-US" b="0" i="1" smtClean="0">
                                  <a:latin typeface="Cambria Math"/>
                                </a:rPr>
                                <m:t>𝑝𝑜𝑤𝑒𝑟</m:t>
                              </m:r>
                            </m:sub>
                          </m:sSub>
                        </m:den>
                      </m:f>
                    </m:oMath>
                  </m:oMathPara>
                </a14:m>
                <a:endParaRPr lang="en-US" dirty="0"/>
              </a:p>
              <a:p>
                <a:pPr marL="0" indent="0">
                  <a:buNone/>
                </a:pPr>
                <a:endParaRPr lang="en-US" dirty="0"/>
              </a:p>
              <a:p>
                <a:pPr marL="0" indent="0">
                  <a:buNone/>
                </a:pPr>
                <a:endParaRPr lang="en-US" dirty="0"/>
              </a:p>
              <a:p>
                <a:pPr marL="0" indent="0">
                  <a:buNone/>
                </a:pPr>
                <a:endParaRPr lang="en-US" dirty="0"/>
              </a:p>
            </p:txBody>
          </p:sp>
        </mc:Choice>
        <mc:Fallback xmlns="">
          <p:sp>
            <p:nvSpPr>
              <p:cNvPr id="6" name="Content Placeholder 5"/>
              <p:cNvSpPr>
                <a:spLocks noGrp="1" noRot="1" noChangeAspect="1" noMove="1" noResize="1" noEditPoints="1" noAdjustHandles="1" noChangeArrowheads="1" noChangeShapeType="1" noTextEdit="1"/>
              </p:cNvSpPr>
              <p:nvPr>
                <p:ph sz="quarter" idx="1"/>
              </p:nvPr>
            </p:nvSpPr>
            <p:spPr>
              <a:xfrm>
                <a:off x="228600" y="1600200"/>
                <a:ext cx="8503920" cy="4270248"/>
              </a:xfrm>
              <a:blipFill rotWithShape="1">
                <a:blip r:embed="rId2"/>
                <a:stretch>
                  <a:fillRect l="-430" t="-1571"/>
                </a:stretch>
              </a:blipFill>
            </p:spPr>
            <p:txBody>
              <a:bodyPr/>
              <a:lstStyle/>
              <a:p>
                <a:r>
                  <a:rPr lang="en-US">
                    <a:noFill/>
                  </a:rPr>
                  <a:t> </a:t>
                </a:r>
              </a:p>
            </p:txBody>
          </p:sp>
        </mc:Fallback>
      </mc:AlternateContent>
    </p:spTree>
    <p:extLst>
      <p:ext uri="{BB962C8B-B14F-4D97-AF65-F5344CB8AC3E}">
        <p14:creationId xmlns:p14="http://schemas.microsoft.com/office/powerpoint/2010/main" val="3917798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077200" cy="758952"/>
          </a:xfrm>
        </p:spPr>
        <p:txBody>
          <a:bodyPr/>
          <a:lstStyle/>
          <a:p>
            <a:r>
              <a:rPr lang="en-US" dirty="0" smtClean="0"/>
              <a:t>TRM: ENERGY STAR Methodology</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5</a:t>
            </a:fld>
            <a:endParaRPr lang="en-US"/>
          </a:p>
        </p:txBody>
      </p:sp>
      <mc:AlternateContent xmlns:mc="http://schemas.openxmlformats.org/markup-compatibility/2006" xmlns:a14="http://schemas.microsoft.com/office/drawing/2010/main">
        <mc:Choice Requires="a14">
          <p:sp>
            <p:nvSpPr>
              <p:cNvPr id="6" name="Content Placeholder 5"/>
              <p:cNvSpPr>
                <a:spLocks noGrp="1"/>
              </p:cNvSpPr>
              <p:nvPr>
                <p:ph sz="quarter" idx="1"/>
              </p:nvPr>
            </p:nvSpPr>
            <p:spPr>
              <a:xfrm>
                <a:off x="304800" y="1447800"/>
                <a:ext cx="8503920" cy="3581400"/>
              </a:xfrm>
            </p:spPr>
            <p:txBody>
              <a:bodyPr>
                <a:normAutofit fontScale="70000" lnSpcReduction="20000"/>
              </a:bodyPr>
              <a:lstStyle/>
              <a:p>
                <a:r>
                  <a:rPr lang="en-US" dirty="0" smtClean="0"/>
                  <a:t>Total </a:t>
                </a:r>
                <a:r>
                  <a:rPr lang="en-US" dirty="0"/>
                  <a:t>energy consumption (kWh/</a:t>
                </a:r>
                <a:r>
                  <a:rPr lang="en-US" dirty="0" err="1"/>
                  <a:t>yr</a:t>
                </a:r>
                <a:r>
                  <a:rPr lang="en-US" dirty="0"/>
                  <a:t>) = </a:t>
                </a:r>
                <a14:m>
                  <m:oMath xmlns:m="http://schemas.openxmlformats.org/officeDocument/2006/math">
                    <m:f>
                      <m:fPr>
                        <m:ctrlPr>
                          <a:rPr lang="en-US" i="1">
                            <a:latin typeface="Cambria Math"/>
                          </a:rPr>
                        </m:ctrlPr>
                      </m:fPr>
                      <m:num>
                        <m:r>
                          <a:rPr lang="en-US" i="1">
                            <a:latin typeface="Cambria Math"/>
                          </a:rPr>
                          <m:t>𝐶𝑎𝑝𝑎𝑐𝑖𝑡𝑦</m:t>
                        </m:r>
                        <m:r>
                          <a:rPr lang="en-US" i="1">
                            <a:latin typeface="Cambria Math"/>
                          </a:rPr>
                          <m:t> </m:t>
                        </m:r>
                        <m:d>
                          <m:dPr>
                            <m:ctrlPr>
                              <a:rPr lang="en-US" i="1">
                                <a:latin typeface="Cambria Math"/>
                              </a:rPr>
                            </m:ctrlPr>
                          </m:dPr>
                          <m:e>
                            <m:sSup>
                              <m:sSupPr>
                                <m:ctrlPr>
                                  <a:rPr lang="en-US" i="1">
                                    <a:latin typeface="Cambria Math"/>
                                  </a:rPr>
                                </m:ctrlPr>
                              </m:sSupPr>
                              <m:e>
                                <m:r>
                                  <a:rPr lang="en-US" i="1">
                                    <a:latin typeface="Cambria Math"/>
                                  </a:rPr>
                                  <m:t>𝑓𝑡</m:t>
                                </m:r>
                              </m:e>
                              <m:sup>
                                <m:r>
                                  <a:rPr lang="en-US" i="1">
                                    <a:latin typeface="Cambria Math"/>
                                  </a:rPr>
                                  <m:t>3</m:t>
                                </m:r>
                              </m:sup>
                            </m:sSup>
                          </m:e>
                        </m:d>
                        <m:r>
                          <a:rPr lang="en-US" i="1">
                            <a:latin typeface="Cambria Math"/>
                            <a:ea typeface="Cambria Math"/>
                          </a:rPr>
                          <m:t>×</m:t>
                        </m:r>
                        <m:f>
                          <m:fPr>
                            <m:ctrlPr>
                              <a:rPr lang="en-US" i="1">
                                <a:latin typeface="Cambria Math"/>
                                <a:ea typeface="Cambria Math"/>
                              </a:rPr>
                            </m:ctrlPr>
                          </m:fPr>
                          <m:num>
                            <m:r>
                              <a:rPr lang="en-US" i="1">
                                <a:latin typeface="Cambria Math"/>
                                <a:ea typeface="Cambria Math"/>
                              </a:rPr>
                              <m:t>𝑐𝑦𝑐𝑙𝑒𝑠</m:t>
                            </m:r>
                            <m:r>
                              <a:rPr lang="en-US" i="1">
                                <a:latin typeface="Cambria Math"/>
                                <a:ea typeface="Cambria Math"/>
                              </a:rPr>
                              <m:t> </m:t>
                            </m:r>
                          </m:num>
                          <m:den>
                            <m:r>
                              <a:rPr lang="en-US" i="1">
                                <a:latin typeface="Cambria Math"/>
                                <a:ea typeface="Cambria Math"/>
                              </a:rPr>
                              <m:t>𝑦𝑟</m:t>
                            </m:r>
                          </m:den>
                        </m:f>
                      </m:num>
                      <m:den>
                        <m:r>
                          <a:rPr lang="en-US" i="1">
                            <a:latin typeface="Cambria Math"/>
                          </a:rPr>
                          <m:t>𝑀𝐸𝐹</m:t>
                        </m:r>
                      </m:den>
                    </m:f>
                  </m:oMath>
                </a14:m>
                <a:r>
                  <a:rPr lang="en-US" dirty="0"/>
                  <a:t> </a:t>
                </a:r>
              </a:p>
              <a:p>
                <a:endParaRPr lang="en-US" dirty="0" smtClean="0"/>
              </a:p>
              <a:p>
                <a:pPr lvl="1"/>
                <a:r>
                  <a:rPr lang="en-US" dirty="0" smtClean="0"/>
                  <a:t>Conventional Unit (kWh/</a:t>
                </a:r>
                <a:r>
                  <a:rPr lang="en-US" dirty="0" err="1" smtClean="0"/>
                  <a:t>yr</a:t>
                </a:r>
                <a:r>
                  <a:rPr lang="en-US" dirty="0" smtClean="0"/>
                  <a:t>) = </a:t>
                </a:r>
                <a14:m>
                  <m:oMath xmlns:m="http://schemas.openxmlformats.org/officeDocument/2006/math">
                    <m:f>
                      <m:fPr>
                        <m:ctrlPr>
                          <a:rPr lang="en-US" i="1">
                            <a:latin typeface="Cambria Math"/>
                          </a:rPr>
                        </m:ctrlPr>
                      </m:fPr>
                      <m:num>
                        <m:r>
                          <a:rPr lang="en-US" b="0" i="1" smtClean="0">
                            <a:latin typeface="Cambria Math"/>
                          </a:rPr>
                          <m:t>3.10</m:t>
                        </m:r>
                        <m:r>
                          <a:rPr lang="en-US" i="1">
                            <a:latin typeface="Cambria Math"/>
                          </a:rPr>
                          <m:t> </m:t>
                        </m:r>
                        <m:d>
                          <m:dPr>
                            <m:ctrlPr>
                              <a:rPr lang="en-US" i="1">
                                <a:latin typeface="Cambria Math"/>
                              </a:rPr>
                            </m:ctrlPr>
                          </m:dPr>
                          <m:e>
                            <m:sSup>
                              <m:sSupPr>
                                <m:ctrlPr>
                                  <a:rPr lang="en-US" i="1">
                                    <a:latin typeface="Cambria Math"/>
                                  </a:rPr>
                                </m:ctrlPr>
                              </m:sSupPr>
                              <m:e>
                                <m:r>
                                  <a:rPr lang="en-US" i="1">
                                    <a:latin typeface="Cambria Math"/>
                                  </a:rPr>
                                  <m:t>𝑓𝑡</m:t>
                                </m:r>
                              </m:e>
                              <m:sup>
                                <m:r>
                                  <a:rPr lang="en-US" i="1">
                                    <a:latin typeface="Cambria Math"/>
                                  </a:rPr>
                                  <m:t>3</m:t>
                                </m:r>
                              </m:sup>
                            </m:sSup>
                          </m:e>
                        </m:d>
                        <m:r>
                          <a:rPr lang="en-US" i="1">
                            <a:latin typeface="Cambria Math"/>
                            <a:ea typeface="Cambria Math"/>
                          </a:rPr>
                          <m:t>×</m:t>
                        </m:r>
                        <m:r>
                          <a:rPr lang="en-US" b="0" i="1" smtClean="0">
                            <a:latin typeface="Cambria Math"/>
                            <a:ea typeface="Cambria Math"/>
                          </a:rPr>
                          <m:t>312</m:t>
                        </m:r>
                        <m:f>
                          <m:fPr>
                            <m:ctrlPr>
                              <a:rPr lang="en-US" i="1">
                                <a:latin typeface="Cambria Math"/>
                                <a:ea typeface="Cambria Math"/>
                              </a:rPr>
                            </m:ctrlPr>
                          </m:fPr>
                          <m:num>
                            <m:r>
                              <a:rPr lang="en-US" i="1">
                                <a:latin typeface="Cambria Math"/>
                                <a:ea typeface="Cambria Math"/>
                              </a:rPr>
                              <m:t>𝑐𝑦𝑐𝑙𝑒𝑠</m:t>
                            </m:r>
                            <m:r>
                              <a:rPr lang="en-US" i="1">
                                <a:latin typeface="Cambria Math"/>
                                <a:ea typeface="Cambria Math"/>
                              </a:rPr>
                              <m:t> </m:t>
                            </m:r>
                          </m:num>
                          <m:den>
                            <m:r>
                              <a:rPr lang="en-US" i="1">
                                <a:latin typeface="Cambria Math"/>
                                <a:ea typeface="Cambria Math"/>
                              </a:rPr>
                              <m:t>𝑦𝑟</m:t>
                            </m:r>
                          </m:den>
                        </m:f>
                      </m:num>
                      <m:den>
                        <m:r>
                          <a:rPr lang="en-US" b="0" i="1" smtClean="0">
                            <a:latin typeface="Cambria Math"/>
                          </a:rPr>
                          <m:t>1.26</m:t>
                        </m:r>
                      </m:den>
                    </m:f>
                  </m:oMath>
                </a14:m>
                <a:r>
                  <a:rPr lang="en-US" dirty="0" smtClean="0"/>
                  <a:t> = </a:t>
                </a:r>
                <a:r>
                  <a:rPr lang="en-US" b="1" dirty="0" smtClean="0"/>
                  <a:t>768 kWh/</a:t>
                </a:r>
                <a:r>
                  <a:rPr lang="en-US" b="1" dirty="0" err="1" smtClean="0"/>
                  <a:t>yr</a:t>
                </a:r>
                <a:r>
                  <a:rPr lang="en-US" b="1" dirty="0" smtClean="0"/>
                  <a:t>   </a:t>
                </a:r>
                <a:r>
                  <a:rPr lang="en-US" dirty="0" smtClean="0">
                    <a:solidFill>
                      <a:srgbClr val="89DC45"/>
                    </a:solidFill>
                    <a:sym typeface="Wingdings" panose="05000000000000000000" pitchFamily="2" charset="2"/>
                  </a:rPr>
                  <a:t> </a:t>
                </a:r>
                <a:r>
                  <a:rPr lang="en-US" dirty="0" smtClean="0">
                    <a:solidFill>
                      <a:srgbClr val="89DC45"/>
                    </a:solidFill>
                  </a:rPr>
                  <a:t>ALL ELECTRIC</a:t>
                </a:r>
              </a:p>
              <a:p>
                <a:pPr marL="274320" lvl="1" indent="0">
                  <a:buNone/>
                </a:pPr>
                <a:endParaRPr lang="en-US" dirty="0" smtClean="0"/>
              </a:p>
              <a:p>
                <a:pPr lvl="1"/>
                <a:r>
                  <a:rPr lang="en-US" dirty="0" smtClean="0"/>
                  <a:t>ENERGY STAR Unit (kWh/</a:t>
                </a:r>
                <a:r>
                  <a:rPr lang="en-US" dirty="0" err="1" smtClean="0"/>
                  <a:t>yr</a:t>
                </a:r>
                <a:r>
                  <a:rPr lang="en-US" dirty="0" smtClean="0"/>
                  <a:t>) = </a:t>
                </a:r>
                <a14:m>
                  <m:oMath xmlns:m="http://schemas.openxmlformats.org/officeDocument/2006/math">
                    <m:f>
                      <m:fPr>
                        <m:ctrlPr>
                          <a:rPr lang="en-US" i="1">
                            <a:latin typeface="Cambria Math"/>
                          </a:rPr>
                        </m:ctrlPr>
                      </m:fPr>
                      <m:num>
                        <m:r>
                          <a:rPr lang="en-US" b="0" i="1" smtClean="0">
                            <a:latin typeface="Cambria Math"/>
                          </a:rPr>
                          <m:t>3.10</m:t>
                        </m:r>
                        <m:r>
                          <a:rPr lang="en-US" i="1">
                            <a:latin typeface="Cambria Math"/>
                          </a:rPr>
                          <m:t> </m:t>
                        </m:r>
                        <m:d>
                          <m:dPr>
                            <m:ctrlPr>
                              <a:rPr lang="en-US" i="1">
                                <a:latin typeface="Cambria Math"/>
                              </a:rPr>
                            </m:ctrlPr>
                          </m:dPr>
                          <m:e>
                            <m:sSup>
                              <m:sSupPr>
                                <m:ctrlPr>
                                  <a:rPr lang="en-US" i="1">
                                    <a:latin typeface="Cambria Math"/>
                                  </a:rPr>
                                </m:ctrlPr>
                              </m:sSupPr>
                              <m:e>
                                <m:r>
                                  <a:rPr lang="en-US" i="1">
                                    <a:latin typeface="Cambria Math"/>
                                  </a:rPr>
                                  <m:t>𝑓𝑡</m:t>
                                </m:r>
                              </m:e>
                              <m:sup>
                                <m:r>
                                  <a:rPr lang="en-US" i="1">
                                    <a:latin typeface="Cambria Math"/>
                                  </a:rPr>
                                  <m:t>3</m:t>
                                </m:r>
                              </m:sup>
                            </m:sSup>
                          </m:e>
                        </m:d>
                        <m:r>
                          <a:rPr lang="en-US" i="1">
                            <a:latin typeface="Cambria Math"/>
                            <a:ea typeface="Cambria Math"/>
                          </a:rPr>
                          <m:t>×</m:t>
                        </m:r>
                        <m:r>
                          <a:rPr lang="en-US" b="0" i="1" smtClean="0">
                            <a:latin typeface="Cambria Math"/>
                            <a:ea typeface="Cambria Math"/>
                          </a:rPr>
                          <m:t>312</m:t>
                        </m:r>
                        <m:f>
                          <m:fPr>
                            <m:ctrlPr>
                              <a:rPr lang="en-US" i="1">
                                <a:latin typeface="Cambria Math"/>
                                <a:ea typeface="Cambria Math"/>
                              </a:rPr>
                            </m:ctrlPr>
                          </m:fPr>
                          <m:num>
                            <m:r>
                              <a:rPr lang="en-US" i="1">
                                <a:latin typeface="Cambria Math"/>
                                <a:ea typeface="Cambria Math"/>
                              </a:rPr>
                              <m:t>𝑐𝑦𝑐𝑙𝑒𝑠</m:t>
                            </m:r>
                            <m:r>
                              <a:rPr lang="en-US" i="1">
                                <a:latin typeface="Cambria Math"/>
                                <a:ea typeface="Cambria Math"/>
                              </a:rPr>
                              <m:t> </m:t>
                            </m:r>
                          </m:num>
                          <m:den>
                            <m:r>
                              <a:rPr lang="en-US" i="1">
                                <a:latin typeface="Cambria Math"/>
                                <a:ea typeface="Cambria Math"/>
                              </a:rPr>
                              <m:t>𝑦𝑟</m:t>
                            </m:r>
                          </m:den>
                        </m:f>
                      </m:num>
                      <m:den>
                        <m:r>
                          <a:rPr lang="en-US" b="0" i="1" smtClean="0">
                            <a:latin typeface="Cambria Math"/>
                            <a:ea typeface="Cambria Math"/>
                          </a:rPr>
                          <m:t>2.0</m:t>
                        </m:r>
                      </m:den>
                    </m:f>
                  </m:oMath>
                </a14:m>
                <a:r>
                  <a:rPr lang="en-US" dirty="0" smtClean="0"/>
                  <a:t> = </a:t>
                </a:r>
                <a:r>
                  <a:rPr lang="en-US" b="1" dirty="0" smtClean="0"/>
                  <a:t>440 kWh/</a:t>
                </a:r>
                <a:r>
                  <a:rPr lang="en-US" b="1" dirty="0" err="1" smtClean="0"/>
                  <a:t>yr</a:t>
                </a:r>
                <a:r>
                  <a:rPr lang="en-US" b="1" dirty="0" smtClean="0"/>
                  <a:t>  </a:t>
                </a:r>
                <a:r>
                  <a:rPr lang="en-US" dirty="0">
                    <a:solidFill>
                      <a:srgbClr val="89DC45"/>
                    </a:solidFill>
                    <a:sym typeface="Wingdings" panose="05000000000000000000" pitchFamily="2" charset="2"/>
                  </a:rPr>
                  <a:t> </a:t>
                </a:r>
                <a:r>
                  <a:rPr lang="en-US" dirty="0">
                    <a:solidFill>
                      <a:srgbClr val="89DC45"/>
                    </a:solidFill>
                  </a:rPr>
                  <a:t>ALL ELECTRIC</a:t>
                </a:r>
              </a:p>
              <a:p>
                <a:pPr lvl="1"/>
                <a:endParaRPr lang="en-US" dirty="0"/>
              </a:p>
              <a:p>
                <a:pPr marL="0" indent="0">
                  <a:buNone/>
                </a:pPr>
                <a:r>
                  <a:rPr lang="en-US" dirty="0" smtClean="0"/>
                  <a:t> </a:t>
                </a:r>
              </a:p>
              <a:p>
                <a:r>
                  <a:rPr lang="en-US" dirty="0" smtClean="0"/>
                  <a:t>Total </a:t>
                </a:r>
                <a:r>
                  <a:rPr lang="en-US" dirty="0"/>
                  <a:t>energy consumption (kWh/</a:t>
                </a:r>
                <a:r>
                  <a:rPr lang="en-US" dirty="0" err="1"/>
                  <a:t>yr</a:t>
                </a:r>
                <a:r>
                  <a:rPr lang="en-US" dirty="0"/>
                  <a:t>) =</a:t>
                </a:r>
              </a:p>
              <a:p>
                <a:pPr marL="0" indent="0">
                  <a:buNone/>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m:t>
                          </m:r>
                          <m:r>
                            <a:rPr lang="en-US" i="1">
                              <a:latin typeface="Cambria Math"/>
                            </a:rPr>
                            <m:t>𝐸𝑛𝑒𝑟𝑔𝑦</m:t>
                          </m:r>
                        </m:e>
                        <m:sub>
                          <m:r>
                            <a:rPr lang="en-US" i="1">
                              <a:latin typeface="Cambria Math"/>
                            </a:rPr>
                            <m:t>𝑀𝑎𝑐h𝑖𝑛𝑒</m:t>
                          </m:r>
                        </m:sub>
                      </m:sSub>
                      <m:r>
                        <a:rPr lang="en-US" i="1">
                          <a:latin typeface="Cambria Math"/>
                        </a:rPr>
                        <m:t>+</m:t>
                      </m:r>
                      <m:sSub>
                        <m:sSubPr>
                          <m:ctrlPr>
                            <a:rPr lang="en-US" i="1">
                              <a:latin typeface="Cambria Math"/>
                            </a:rPr>
                          </m:ctrlPr>
                        </m:sSubPr>
                        <m:e>
                          <m:r>
                            <a:rPr lang="en-US" i="1">
                              <a:latin typeface="Cambria Math"/>
                            </a:rPr>
                            <m:t>𝐸𝑛𝑒𝑟𝑔𝑦</m:t>
                          </m:r>
                        </m:e>
                        <m:sub>
                          <m:r>
                            <a:rPr lang="en-US" i="1">
                              <a:latin typeface="Cambria Math"/>
                            </a:rPr>
                            <m:t>𝑊𝑎𝑡𝑒𝑟𝐻𝑒𝑎𝑡</m:t>
                          </m:r>
                        </m:sub>
                      </m:sSub>
                      <m:r>
                        <a:rPr lang="en-US" i="1">
                          <a:latin typeface="Cambria Math"/>
                        </a:rPr>
                        <m:t>+</m:t>
                      </m:r>
                      <m:sSub>
                        <m:sSubPr>
                          <m:ctrlPr>
                            <a:rPr lang="en-US" i="1">
                              <a:latin typeface="Cambria Math"/>
                            </a:rPr>
                          </m:ctrlPr>
                        </m:sSubPr>
                        <m:e>
                          <m:r>
                            <a:rPr lang="en-US" i="1">
                              <a:latin typeface="Cambria Math"/>
                            </a:rPr>
                            <m:t>𝐸𝑛𝑒𝑟𝑔𝑦</m:t>
                          </m:r>
                        </m:e>
                        <m:sub>
                          <m:r>
                            <a:rPr lang="en-US" i="1">
                              <a:latin typeface="Cambria Math"/>
                            </a:rPr>
                            <m:t>𝐷𝑟𝑦𝑒𝑟𝑀𝑜𝑖𝑠𝑡𝑢𝑟𝑒𝑅𝑒𝑚𝑜𝑣𝑎𝑙</m:t>
                          </m:r>
                        </m:sub>
                      </m:sSub>
                      <m:r>
                        <a:rPr lang="en-US" i="1">
                          <a:latin typeface="Cambria Math"/>
                        </a:rPr>
                        <m:t>) </m:t>
                      </m:r>
                      <m:r>
                        <a:rPr lang="en-US" i="1">
                          <a:latin typeface="Cambria Math"/>
                          <a:ea typeface="Cambria Math"/>
                        </a:rPr>
                        <m:t>× </m:t>
                      </m:r>
                      <m:f>
                        <m:fPr>
                          <m:ctrlPr>
                            <a:rPr lang="en-US" i="1">
                              <a:latin typeface="Cambria Math"/>
                              <a:ea typeface="Cambria Math"/>
                            </a:rPr>
                          </m:ctrlPr>
                        </m:fPr>
                        <m:num>
                          <m:r>
                            <a:rPr lang="en-US" i="1">
                              <a:latin typeface="Cambria Math"/>
                              <a:ea typeface="Cambria Math"/>
                            </a:rPr>
                            <m:t>𝑐𝑦𝑐𝑙𝑒𝑠</m:t>
                          </m:r>
                          <m:r>
                            <a:rPr lang="en-US" i="1">
                              <a:latin typeface="Cambria Math"/>
                              <a:ea typeface="Cambria Math"/>
                            </a:rPr>
                            <m:t> </m:t>
                          </m:r>
                        </m:num>
                        <m:den>
                          <m:r>
                            <a:rPr lang="en-US" i="1">
                              <a:latin typeface="Cambria Math"/>
                              <a:ea typeface="Cambria Math"/>
                            </a:rPr>
                            <m:t>𝑦𝑟</m:t>
                          </m:r>
                        </m:den>
                      </m:f>
                    </m:oMath>
                  </m:oMathPara>
                </a14:m>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mc:Choice>
        <mc:Fallback xmlns="">
          <p:sp>
            <p:nvSpPr>
              <p:cNvPr id="6" name="Content Placeholder 5"/>
              <p:cNvSpPr>
                <a:spLocks noGrp="1" noRot="1" noChangeAspect="1" noMove="1" noResize="1" noEditPoints="1" noAdjustHandles="1" noChangeArrowheads="1" noChangeShapeType="1" noTextEdit="1"/>
              </p:cNvSpPr>
              <p:nvPr>
                <p:ph sz="quarter" idx="1"/>
              </p:nvPr>
            </p:nvSpPr>
            <p:spPr>
              <a:xfrm>
                <a:off x="304800" y="1447800"/>
                <a:ext cx="8503920" cy="3581400"/>
              </a:xfrm>
              <a:blipFill rotWithShape="1">
                <a:blip r:embed="rId2"/>
                <a:stretch>
                  <a:fillRect l="-215" t="-1022"/>
                </a:stretch>
              </a:blipFill>
            </p:spPr>
            <p:txBody>
              <a:bodyPr/>
              <a:lstStyle/>
              <a:p>
                <a:r>
                  <a:rPr lang="en-US">
                    <a:noFill/>
                  </a:rPr>
                  <a:t> </a:t>
                </a:r>
              </a:p>
            </p:txBody>
          </p:sp>
        </mc:Fallback>
      </mc:AlternateContent>
      <p:cxnSp>
        <p:nvCxnSpPr>
          <p:cNvPr id="12" name="Straight Arrow Connector 11"/>
          <p:cNvCxnSpPr/>
          <p:nvPr/>
        </p:nvCxnSpPr>
        <p:spPr>
          <a:xfrm flipV="1">
            <a:off x="1447800" y="4610100"/>
            <a:ext cx="0" cy="342900"/>
          </a:xfrm>
          <a:prstGeom prst="straightConnector1">
            <a:avLst/>
          </a:prstGeom>
          <a:ln w="19050">
            <a:solidFill>
              <a:srgbClr val="0033CC"/>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3276600" y="4660900"/>
            <a:ext cx="304800" cy="798215"/>
          </a:xfrm>
          <a:prstGeom prst="straightConnector1">
            <a:avLst/>
          </a:prstGeom>
          <a:ln w="19050">
            <a:solidFill>
              <a:srgbClr val="0033CC"/>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5867400" y="4699000"/>
            <a:ext cx="381000" cy="52070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590800" y="5569803"/>
            <a:ext cx="3048000" cy="830997"/>
          </a:xfrm>
          <a:prstGeom prst="rect">
            <a:avLst/>
          </a:prstGeom>
          <a:noFill/>
        </p:spPr>
        <p:txBody>
          <a:bodyPr wrap="square" rtlCol="0">
            <a:spAutoFit/>
          </a:bodyPr>
          <a:lstStyle>
            <a:defPPr>
              <a:defRPr lang="en-US"/>
            </a:defPPr>
            <a:lvl1pPr>
              <a:defRPr sz="1200" u="sng">
                <a:solidFill>
                  <a:srgbClr val="0033CC"/>
                </a:solidFill>
              </a:defRPr>
            </a:lvl1pPr>
          </a:lstStyle>
          <a:p>
            <a:r>
              <a:rPr lang="en-US" sz="1400" dirty="0"/>
              <a:t>Baseline</a:t>
            </a:r>
            <a:r>
              <a:rPr lang="en-US" sz="1400" u="none" dirty="0"/>
              <a:t>:  </a:t>
            </a:r>
            <a:r>
              <a:rPr lang="en-US" sz="1400" b="1" u="none" dirty="0"/>
              <a:t>332 kWh/</a:t>
            </a:r>
            <a:r>
              <a:rPr lang="en-US" sz="1400" b="1" u="none" dirty="0" err="1"/>
              <a:t>yr</a:t>
            </a:r>
            <a:r>
              <a:rPr lang="en-US" sz="1400" b="1" u="none" dirty="0"/>
              <a:t>  * 80%</a:t>
            </a:r>
          </a:p>
          <a:p>
            <a:endParaRPr lang="en-US" sz="600" dirty="0" smtClean="0"/>
          </a:p>
          <a:p>
            <a:r>
              <a:rPr lang="en-US" sz="1400" dirty="0" smtClean="0"/>
              <a:t>ENERGY </a:t>
            </a:r>
            <a:r>
              <a:rPr lang="en-US" sz="1400" dirty="0"/>
              <a:t>STAR</a:t>
            </a:r>
            <a:r>
              <a:rPr lang="en-US" sz="1400" u="none" dirty="0"/>
              <a:t>:  </a:t>
            </a:r>
            <a:r>
              <a:rPr lang="en-US" sz="1400" b="1" u="none" dirty="0"/>
              <a:t>148 kWh/</a:t>
            </a:r>
            <a:r>
              <a:rPr lang="en-US" sz="1400" b="1" u="none" dirty="0" err="1"/>
              <a:t>yr</a:t>
            </a:r>
            <a:r>
              <a:rPr lang="en-US" sz="1400" b="1" u="none" dirty="0"/>
              <a:t> * 80% </a:t>
            </a:r>
          </a:p>
        </p:txBody>
      </p:sp>
      <p:sp>
        <p:nvSpPr>
          <p:cNvPr id="18" name="TextBox 17"/>
          <p:cNvSpPr txBox="1"/>
          <p:nvPr/>
        </p:nvSpPr>
        <p:spPr>
          <a:xfrm>
            <a:off x="228600" y="4876800"/>
            <a:ext cx="3048000" cy="830997"/>
          </a:xfrm>
          <a:prstGeom prst="rect">
            <a:avLst/>
          </a:prstGeom>
          <a:noFill/>
        </p:spPr>
        <p:txBody>
          <a:bodyPr wrap="square" rtlCol="0">
            <a:spAutoFit/>
          </a:bodyPr>
          <a:lstStyle/>
          <a:p>
            <a:r>
              <a:rPr lang="en-US" sz="1400" u="sng" dirty="0" smtClean="0">
                <a:solidFill>
                  <a:srgbClr val="0033CC"/>
                </a:solidFill>
              </a:rPr>
              <a:t>Baseline:</a:t>
            </a:r>
            <a:r>
              <a:rPr lang="en-US" sz="1400" dirty="0" smtClean="0">
                <a:solidFill>
                  <a:srgbClr val="0033CC"/>
                </a:solidFill>
              </a:rPr>
              <a:t>  </a:t>
            </a:r>
            <a:r>
              <a:rPr lang="en-US" sz="1400" b="1" dirty="0" smtClean="0">
                <a:solidFill>
                  <a:srgbClr val="0033CC"/>
                </a:solidFill>
              </a:rPr>
              <a:t>332 kWh/</a:t>
            </a:r>
            <a:r>
              <a:rPr lang="en-US" sz="1400" b="1" dirty="0" err="1" smtClean="0">
                <a:solidFill>
                  <a:srgbClr val="0033CC"/>
                </a:solidFill>
              </a:rPr>
              <a:t>yr</a:t>
            </a:r>
            <a:r>
              <a:rPr lang="en-US" sz="1400" b="1" dirty="0" smtClean="0">
                <a:solidFill>
                  <a:srgbClr val="0033CC"/>
                </a:solidFill>
              </a:rPr>
              <a:t>  * 20%</a:t>
            </a:r>
          </a:p>
          <a:p>
            <a:endParaRPr lang="en-US" sz="600" u="sng" dirty="0" smtClean="0">
              <a:solidFill>
                <a:srgbClr val="0033CC"/>
              </a:solidFill>
            </a:endParaRPr>
          </a:p>
          <a:p>
            <a:r>
              <a:rPr lang="en-US" sz="1400" u="sng" dirty="0" smtClean="0">
                <a:solidFill>
                  <a:srgbClr val="0033CC"/>
                </a:solidFill>
              </a:rPr>
              <a:t>ENERGY STAR:</a:t>
            </a:r>
            <a:r>
              <a:rPr lang="en-US" sz="1400" dirty="0" smtClean="0">
                <a:solidFill>
                  <a:srgbClr val="0033CC"/>
                </a:solidFill>
              </a:rPr>
              <a:t>  </a:t>
            </a:r>
            <a:r>
              <a:rPr lang="en-US" sz="1400" b="1" dirty="0" smtClean="0">
                <a:solidFill>
                  <a:srgbClr val="0033CC"/>
                </a:solidFill>
              </a:rPr>
              <a:t>148 kWh/</a:t>
            </a:r>
            <a:r>
              <a:rPr lang="en-US" sz="1400" b="1" dirty="0" err="1" smtClean="0">
                <a:solidFill>
                  <a:srgbClr val="0033CC"/>
                </a:solidFill>
              </a:rPr>
              <a:t>yr</a:t>
            </a:r>
            <a:r>
              <a:rPr lang="en-US" sz="1400" b="1" dirty="0" smtClean="0">
                <a:solidFill>
                  <a:srgbClr val="0033CC"/>
                </a:solidFill>
              </a:rPr>
              <a:t> * 20% </a:t>
            </a:r>
            <a:endParaRPr lang="en-US" sz="1400" b="1" dirty="0">
              <a:solidFill>
                <a:srgbClr val="0033CC"/>
              </a:solidFill>
            </a:endParaRPr>
          </a:p>
        </p:txBody>
      </p:sp>
      <p:sp>
        <p:nvSpPr>
          <p:cNvPr id="22" name="TextBox 21"/>
          <p:cNvSpPr txBox="1"/>
          <p:nvPr/>
        </p:nvSpPr>
        <p:spPr>
          <a:xfrm>
            <a:off x="5638800" y="5181600"/>
            <a:ext cx="3352800" cy="615553"/>
          </a:xfrm>
          <a:prstGeom prst="rect">
            <a:avLst/>
          </a:prstGeom>
          <a:noFill/>
        </p:spPr>
        <p:txBody>
          <a:bodyPr wrap="square" rtlCol="0">
            <a:spAutoFit/>
          </a:bodyPr>
          <a:lstStyle/>
          <a:p>
            <a:r>
              <a:rPr lang="en-US" sz="1400" u="sng" dirty="0" smtClean="0">
                <a:solidFill>
                  <a:srgbClr val="C00000"/>
                </a:solidFill>
              </a:rPr>
              <a:t>Baseline:</a:t>
            </a:r>
            <a:r>
              <a:rPr lang="en-US" sz="1400" dirty="0" smtClean="0">
                <a:solidFill>
                  <a:srgbClr val="C00000"/>
                </a:solidFill>
              </a:rPr>
              <a:t>  </a:t>
            </a:r>
            <a:r>
              <a:rPr lang="en-US" sz="1400" b="1" dirty="0" smtClean="0">
                <a:solidFill>
                  <a:srgbClr val="C00000"/>
                </a:solidFill>
              </a:rPr>
              <a:t>768 - 332 kWh/</a:t>
            </a:r>
            <a:r>
              <a:rPr lang="en-US" sz="1400" b="1" dirty="0" err="1" smtClean="0">
                <a:solidFill>
                  <a:srgbClr val="C00000"/>
                </a:solidFill>
              </a:rPr>
              <a:t>yr</a:t>
            </a:r>
            <a:r>
              <a:rPr lang="en-US" sz="1400" b="1" dirty="0" smtClean="0">
                <a:solidFill>
                  <a:srgbClr val="C00000"/>
                </a:solidFill>
              </a:rPr>
              <a:t> </a:t>
            </a:r>
          </a:p>
          <a:p>
            <a:endParaRPr lang="en-US" sz="600" u="sng" dirty="0" smtClean="0">
              <a:solidFill>
                <a:srgbClr val="C00000"/>
              </a:solidFill>
            </a:endParaRPr>
          </a:p>
          <a:p>
            <a:r>
              <a:rPr lang="en-US" sz="1400" u="sng" dirty="0" smtClean="0">
                <a:solidFill>
                  <a:srgbClr val="C00000"/>
                </a:solidFill>
              </a:rPr>
              <a:t>ENERGY STAR:</a:t>
            </a:r>
            <a:r>
              <a:rPr lang="en-US" sz="1400" dirty="0" smtClean="0">
                <a:solidFill>
                  <a:srgbClr val="C00000"/>
                </a:solidFill>
              </a:rPr>
              <a:t>  </a:t>
            </a:r>
            <a:r>
              <a:rPr lang="en-US" sz="1400" b="1" dirty="0" smtClean="0">
                <a:solidFill>
                  <a:srgbClr val="C00000"/>
                </a:solidFill>
              </a:rPr>
              <a:t>440 - 148 kWh/</a:t>
            </a:r>
            <a:r>
              <a:rPr lang="en-US" sz="1400" b="1" dirty="0" err="1" smtClean="0">
                <a:solidFill>
                  <a:srgbClr val="C00000"/>
                </a:solidFill>
              </a:rPr>
              <a:t>yr</a:t>
            </a:r>
            <a:endParaRPr lang="en-US" sz="1400" b="1" dirty="0">
              <a:solidFill>
                <a:srgbClr val="C00000"/>
              </a:solidFill>
            </a:endParaRPr>
          </a:p>
        </p:txBody>
      </p:sp>
    </p:spTree>
    <p:extLst>
      <p:ext uri="{BB962C8B-B14F-4D97-AF65-F5344CB8AC3E}">
        <p14:creationId xmlns:p14="http://schemas.microsoft.com/office/powerpoint/2010/main" val="2546437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534400" cy="758952"/>
          </a:xfrm>
        </p:spPr>
        <p:txBody>
          <a:bodyPr/>
          <a:lstStyle/>
          <a:p>
            <a:r>
              <a:rPr lang="en-US" dirty="0" smtClean="0"/>
              <a:t>TRM ENERGY STAR Key Assumptions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dirty="0"/>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6</a:t>
            </a:fld>
            <a:endParaRPr lang="en-US"/>
          </a:p>
        </p:txBody>
      </p:sp>
      <p:sp>
        <p:nvSpPr>
          <p:cNvPr id="10" name="Content Placeholder 2"/>
          <p:cNvSpPr txBox="1">
            <a:spLocks/>
          </p:cNvSpPr>
          <p:nvPr/>
        </p:nvSpPr>
        <p:spPr>
          <a:xfrm>
            <a:off x="283609" y="1524000"/>
            <a:ext cx="8631791" cy="5257800"/>
          </a:xfrm>
          <a:prstGeom prst="rect">
            <a:avLst/>
          </a:prstGeom>
        </p:spPr>
        <p:txBody>
          <a:bodyPr vert="horz">
            <a:normAutofit fontScale="62500" lnSpcReduction="20000"/>
          </a:bodyPr>
          <a:lst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chemeClr val="accent2"/>
              </a:buClr>
              <a:buSzPct val="70000"/>
              <a:buFont typeface="Wingdings" charset="2"/>
              <a:buChar char="q"/>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900" dirty="0" smtClean="0"/>
              <a:t>Per cycle baseline consumption of 1.06 kWh/cycle</a:t>
            </a:r>
          </a:p>
          <a:p>
            <a:pPr lvl="1"/>
            <a:r>
              <a:rPr lang="en-US" sz="2500" dirty="0" smtClean="0"/>
              <a:t>Federal Standard MEF = 1.26 (Title 20 standard is 1.60 for top-loading, 2.0 for front-loading as of 1/8/13); both standards changing to IMEF as of 3/7/15</a:t>
            </a:r>
            <a:endParaRPr lang="en-US" sz="2500" dirty="0"/>
          </a:p>
          <a:p>
            <a:pPr lvl="1"/>
            <a:r>
              <a:rPr lang="en-US" sz="2500" dirty="0" smtClean="0"/>
              <a:t>Other source: “EPA </a:t>
            </a:r>
            <a:r>
              <a:rPr lang="en-US" sz="2500" dirty="0"/>
              <a:t>research on available models, 2013</a:t>
            </a:r>
            <a:r>
              <a:rPr lang="en-US" sz="2500" dirty="0" smtClean="0"/>
              <a:t>”</a:t>
            </a:r>
          </a:p>
          <a:p>
            <a:pPr lvl="2"/>
            <a:r>
              <a:rPr lang="en-US" sz="2500" dirty="0"/>
              <a:t>Conventional </a:t>
            </a:r>
            <a:r>
              <a:rPr lang="en-US" sz="2500" dirty="0" smtClean="0"/>
              <a:t>unit (MEF=1.26) </a:t>
            </a:r>
            <a:r>
              <a:rPr lang="en-US" sz="2500" dirty="0"/>
              <a:t>assumed to </a:t>
            </a:r>
            <a:r>
              <a:rPr lang="en-US" sz="2500" dirty="0" smtClean="0"/>
              <a:t>consume </a:t>
            </a:r>
            <a:r>
              <a:rPr lang="en-US" sz="2500" dirty="0"/>
              <a:t>417 kWh/</a:t>
            </a:r>
            <a:r>
              <a:rPr lang="en-US" sz="2500" dirty="0" err="1"/>
              <a:t>yr</a:t>
            </a:r>
            <a:r>
              <a:rPr lang="en-US" sz="2500" dirty="0"/>
              <a:t>, based on “research for available models” and “reference” of 392 cycles/</a:t>
            </a:r>
            <a:r>
              <a:rPr lang="en-US" sz="2500" dirty="0" err="1"/>
              <a:t>yr</a:t>
            </a:r>
            <a:r>
              <a:rPr lang="en-US" sz="2500" dirty="0"/>
              <a:t> per </a:t>
            </a:r>
            <a:r>
              <a:rPr lang="en-US" sz="2500" dirty="0">
                <a:hlinkClick r:id="rId3"/>
              </a:rPr>
              <a:t>DOE Federal Test Procedures</a:t>
            </a:r>
            <a:endParaRPr lang="en-US" sz="2500" dirty="0"/>
          </a:p>
          <a:p>
            <a:pPr lvl="3"/>
            <a:r>
              <a:rPr lang="en-US" sz="2500" dirty="0"/>
              <a:t>Could not substantiate that Test </a:t>
            </a:r>
            <a:r>
              <a:rPr lang="en-US" sz="2500" dirty="0" smtClean="0"/>
              <a:t>Procedure annual kWh requirement for </a:t>
            </a:r>
            <a:r>
              <a:rPr lang="en-US" sz="2500" dirty="0"/>
              <a:t>392 cycles/</a:t>
            </a:r>
            <a:r>
              <a:rPr lang="en-US" sz="2500" dirty="0" err="1"/>
              <a:t>yr</a:t>
            </a:r>
            <a:r>
              <a:rPr lang="en-US" sz="2500" dirty="0"/>
              <a:t> for Appendix J2 for res (</a:t>
            </a:r>
            <a:r>
              <a:rPr lang="en-US" sz="2500" dirty="0">
                <a:solidFill>
                  <a:schemeClr val="tx1"/>
                </a:solidFill>
                <a:hlinkClick r:id="rId4"/>
              </a:rPr>
              <a:t>ES spec</a:t>
            </a:r>
            <a:r>
              <a:rPr lang="en-US" sz="2500" dirty="0">
                <a:solidFill>
                  <a:schemeClr val="tx1"/>
                </a:solidFill>
              </a:rPr>
              <a:t> </a:t>
            </a:r>
            <a:r>
              <a:rPr lang="en-US" sz="2500" dirty="0"/>
              <a:t>page 6</a:t>
            </a:r>
            <a:r>
              <a:rPr lang="en-US" sz="2500" dirty="0" smtClean="0"/>
              <a:t>)</a:t>
            </a:r>
          </a:p>
          <a:p>
            <a:pPr lvl="2"/>
            <a:r>
              <a:rPr lang="en-US" sz="2500" dirty="0"/>
              <a:t>417 kWh/</a:t>
            </a:r>
            <a:r>
              <a:rPr lang="en-US" sz="2500" dirty="0" err="1"/>
              <a:t>yr</a:t>
            </a:r>
            <a:r>
              <a:rPr lang="en-US" sz="2500" dirty="0"/>
              <a:t> / 392 cycles/</a:t>
            </a:r>
            <a:r>
              <a:rPr lang="en-US" sz="2500" dirty="0" err="1"/>
              <a:t>yr</a:t>
            </a:r>
            <a:r>
              <a:rPr lang="en-US" sz="2500" dirty="0"/>
              <a:t> = 1.06 </a:t>
            </a:r>
            <a:r>
              <a:rPr lang="en-US" sz="2500" dirty="0" smtClean="0"/>
              <a:t>kWh/cycle</a:t>
            </a:r>
          </a:p>
          <a:p>
            <a:pPr lvl="2"/>
            <a:r>
              <a:rPr lang="en-US" sz="2500" dirty="0" smtClean="0"/>
              <a:t>Calculator assumes 295 cycles/</a:t>
            </a:r>
            <a:r>
              <a:rPr lang="en-US" sz="2500" dirty="0" err="1" smtClean="0"/>
              <a:t>yr</a:t>
            </a:r>
            <a:r>
              <a:rPr lang="en-US" sz="2500" dirty="0" smtClean="0"/>
              <a:t> as default</a:t>
            </a:r>
          </a:p>
          <a:p>
            <a:pPr marL="594360" lvl="2" indent="0">
              <a:buNone/>
            </a:pPr>
            <a:endParaRPr lang="en-US" sz="2500" dirty="0"/>
          </a:p>
          <a:p>
            <a:r>
              <a:rPr lang="en-US" sz="2800" dirty="0"/>
              <a:t>Per cycle </a:t>
            </a:r>
            <a:r>
              <a:rPr lang="en-US" sz="2800" dirty="0" smtClean="0"/>
              <a:t>measure </a:t>
            </a:r>
            <a:r>
              <a:rPr lang="en-US" sz="2800" dirty="0"/>
              <a:t>consumption of </a:t>
            </a:r>
            <a:r>
              <a:rPr lang="en-US" sz="2800" dirty="0" smtClean="0"/>
              <a:t>0.47 </a:t>
            </a:r>
            <a:r>
              <a:rPr lang="en-US" sz="2800" dirty="0"/>
              <a:t>kWh/cycle</a:t>
            </a:r>
          </a:p>
          <a:p>
            <a:pPr lvl="1"/>
            <a:r>
              <a:rPr lang="en-US" sz="2500" dirty="0" smtClean="0"/>
              <a:t>Source: “EPA </a:t>
            </a:r>
            <a:r>
              <a:rPr lang="en-US" sz="2500" dirty="0"/>
              <a:t>research on available models, 2013”</a:t>
            </a:r>
          </a:p>
          <a:p>
            <a:pPr lvl="2"/>
            <a:r>
              <a:rPr lang="en-US" sz="2500" dirty="0" smtClean="0"/>
              <a:t>ENERGY STAR unit (MEF = 2.0) </a:t>
            </a:r>
            <a:r>
              <a:rPr lang="en-US" sz="2500" dirty="0"/>
              <a:t>assumed to consume </a:t>
            </a:r>
            <a:r>
              <a:rPr lang="en-US" sz="2500" dirty="0" smtClean="0"/>
              <a:t>186 </a:t>
            </a:r>
            <a:r>
              <a:rPr lang="en-US" sz="2500" dirty="0"/>
              <a:t>kWh/</a:t>
            </a:r>
            <a:r>
              <a:rPr lang="en-US" sz="2500" dirty="0" err="1"/>
              <a:t>yr</a:t>
            </a:r>
            <a:r>
              <a:rPr lang="en-US" sz="2500" dirty="0"/>
              <a:t>, based on “research for available models” </a:t>
            </a:r>
            <a:r>
              <a:rPr lang="en-US" sz="2500" dirty="0" smtClean="0"/>
              <a:t>and ES spec; 186 kWh/</a:t>
            </a:r>
            <a:r>
              <a:rPr lang="en-US" sz="2500" dirty="0" err="1" smtClean="0"/>
              <a:t>yr</a:t>
            </a:r>
            <a:r>
              <a:rPr lang="en-US" sz="2500" dirty="0" smtClean="0"/>
              <a:t> / 392 cycles/</a:t>
            </a:r>
            <a:r>
              <a:rPr lang="en-US" sz="2500" dirty="0" err="1" smtClean="0"/>
              <a:t>yr</a:t>
            </a:r>
            <a:r>
              <a:rPr lang="en-US" sz="2500" dirty="0" smtClean="0"/>
              <a:t> = 0.47 kWh/cycle </a:t>
            </a:r>
          </a:p>
          <a:p>
            <a:pPr marL="594360" lvl="2" indent="0">
              <a:buNone/>
            </a:pPr>
            <a:endParaRPr lang="en-US" dirty="0"/>
          </a:p>
          <a:p>
            <a:r>
              <a:rPr lang="en-US" sz="2900" dirty="0" smtClean="0"/>
              <a:t>Per cycle energy consumption distribution (no source)</a:t>
            </a:r>
          </a:p>
          <a:p>
            <a:pPr lvl="1"/>
            <a:r>
              <a:rPr lang="en-US" sz="2500" dirty="0" smtClean="0"/>
              <a:t>Machine energy – 20%</a:t>
            </a:r>
          </a:p>
          <a:p>
            <a:pPr lvl="1"/>
            <a:r>
              <a:rPr lang="en-US" sz="2500" dirty="0" smtClean="0"/>
              <a:t>Water heating energy – 80%</a:t>
            </a:r>
          </a:p>
          <a:p>
            <a:pPr marL="274320" lvl="1" indent="0">
              <a:buNone/>
            </a:pPr>
            <a:endParaRPr lang="en-US" dirty="0" smtClean="0"/>
          </a:p>
        </p:txBody>
      </p:sp>
    </p:spTree>
    <p:extLst>
      <p:ext uri="{BB962C8B-B14F-4D97-AF65-F5344CB8AC3E}">
        <p14:creationId xmlns:p14="http://schemas.microsoft.com/office/powerpoint/2010/main" val="519256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534400" cy="758952"/>
          </a:xfrm>
        </p:spPr>
        <p:txBody>
          <a:bodyPr/>
          <a:lstStyle/>
          <a:p>
            <a:r>
              <a:rPr lang="en-US" dirty="0" smtClean="0"/>
              <a:t>TRM ENERGY STAR Key Assumptions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dirty="0"/>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7</a:t>
            </a:fld>
            <a:endParaRPr lang="en-US"/>
          </a:p>
        </p:txBody>
      </p:sp>
      <p:sp>
        <p:nvSpPr>
          <p:cNvPr id="10" name="Content Placeholder 2"/>
          <p:cNvSpPr txBox="1">
            <a:spLocks/>
          </p:cNvSpPr>
          <p:nvPr/>
        </p:nvSpPr>
        <p:spPr>
          <a:xfrm>
            <a:off x="283609" y="1295400"/>
            <a:ext cx="8631791" cy="4953000"/>
          </a:xfrm>
          <a:prstGeom prst="rect">
            <a:avLst/>
          </a:prstGeom>
        </p:spPr>
        <p:txBody>
          <a:bodyPr vert="horz">
            <a:normAutofit fontScale="77500" lnSpcReduction="20000"/>
          </a:bodyPr>
          <a:lst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chemeClr val="accent2"/>
              </a:buClr>
              <a:buSzPct val="70000"/>
              <a:buFont typeface="Wingdings" charset="2"/>
              <a:buChar char="q"/>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r>
              <a:rPr lang="en-US" sz="2900" dirty="0" smtClean="0"/>
              <a:t>Unit capacity – 3.1 ft</a:t>
            </a:r>
            <a:r>
              <a:rPr lang="en-US" sz="2900" baseline="30000" dirty="0" smtClean="0"/>
              <a:t>3 </a:t>
            </a:r>
          </a:p>
          <a:p>
            <a:pPr lvl="1"/>
            <a:r>
              <a:rPr lang="en-US" sz="2700" dirty="0" smtClean="0">
                <a:solidFill>
                  <a:schemeClr val="tx1"/>
                </a:solidFill>
              </a:rPr>
              <a:t>“EPA research on available models”</a:t>
            </a:r>
          </a:p>
          <a:p>
            <a:pPr marL="274320" lvl="1" indent="0">
              <a:buNone/>
            </a:pPr>
            <a:endParaRPr lang="en-US" sz="2700" dirty="0">
              <a:solidFill>
                <a:schemeClr val="tx1"/>
              </a:solidFill>
            </a:endParaRPr>
          </a:p>
          <a:p>
            <a:r>
              <a:rPr lang="en-US" sz="2900" dirty="0" smtClean="0"/>
              <a:t>Gas water heater efficiency – 75%</a:t>
            </a:r>
          </a:p>
          <a:p>
            <a:pPr lvl="1"/>
            <a:r>
              <a:rPr lang="en-US" dirty="0" smtClean="0">
                <a:hlinkClick r:id="rId3"/>
              </a:rPr>
              <a:t>DOE Federal Test Procedure</a:t>
            </a:r>
            <a:r>
              <a:rPr lang="en-US" dirty="0" smtClean="0"/>
              <a:t>, nominal gas water heater efficiency of 0.75</a:t>
            </a:r>
          </a:p>
          <a:p>
            <a:pPr marL="274320" lvl="1" indent="0">
              <a:buNone/>
            </a:pPr>
            <a:endParaRPr lang="en-US" dirty="0" smtClean="0"/>
          </a:p>
          <a:p>
            <a:r>
              <a:rPr lang="en-US" sz="2900" dirty="0" smtClean="0"/>
              <a:t>Cycles per year </a:t>
            </a:r>
            <a:r>
              <a:rPr lang="en-US" sz="2900" dirty="0" smtClean="0">
                <a:sym typeface="Wingdings" panose="05000000000000000000" pitchFamily="2" charset="2"/>
              </a:rPr>
              <a:t> annual consumption of 332 kWh/</a:t>
            </a:r>
            <a:r>
              <a:rPr lang="en-US" sz="2900" dirty="0" err="1" smtClean="0">
                <a:sym typeface="Wingdings" panose="05000000000000000000" pitchFamily="2" charset="2"/>
              </a:rPr>
              <a:t>yr</a:t>
            </a:r>
            <a:endParaRPr lang="en-US" sz="2900" dirty="0" smtClean="0"/>
          </a:p>
          <a:p>
            <a:pPr lvl="1"/>
            <a:r>
              <a:rPr lang="en-US" sz="2500" dirty="0" smtClean="0"/>
              <a:t>POU TRM: 312 cycles/</a:t>
            </a:r>
            <a:r>
              <a:rPr lang="en-US" sz="2500" dirty="0" err="1" smtClean="0"/>
              <a:t>yr</a:t>
            </a:r>
            <a:r>
              <a:rPr lang="en-US" sz="2500" dirty="0" smtClean="0"/>
              <a:t> (arbitrary, 6 cycles/week is listed as ENERGY STAR default even though 295 is also listed as the “default”)</a:t>
            </a:r>
          </a:p>
          <a:p>
            <a:pPr lvl="1"/>
            <a:r>
              <a:rPr lang="en-US" sz="2500" dirty="0" smtClean="0"/>
              <a:t>Calculator: 295 cycles/year default </a:t>
            </a:r>
            <a:r>
              <a:rPr lang="en-US" sz="2500" dirty="0"/>
              <a:t>taken from </a:t>
            </a:r>
            <a:r>
              <a:rPr lang="en-US" sz="2500" dirty="0">
                <a:hlinkClick r:id="rId4"/>
              </a:rPr>
              <a:t>2012 DOE Technical Support Document </a:t>
            </a:r>
            <a:r>
              <a:rPr lang="en-US" sz="2500" dirty="0"/>
              <a:t>for federal standard</a:t>
            </a:r>
          </a:p>
          <a:p>
            <a:pPr lvl="2"/>
            <a:r>
              <a:rPr lang="en-US" sz="2500" dirty="0"/>
              <a:t>DOE TSD cycles per year derived from </a:t>
            </a:r>
            <a:r>
              <a:rPr lang="en-US" sz="2500" dirty="0">
                <a:hlinkClick r:id="rId5"/>
              </a:rPr>
              <a:t>2005 RECS study</a:t>
            </a:r>
            <a:endParaRPr lang="en-US" sz="2500" dirty="0"/>
          </a:p>
          <a:p>
            <a:pPr lvl="2"/>
            <a:r>
              <a:rPr lang="en-US" sz="2500" dirty="0"/>
              <a:t>2009 RECS survey data available with CA-specific values</a:t>
            </a:r>
          </a:p>
          <a:p>
            <a:pPr lvl="2"/>
            <a:r>
              <a:rPr lang="en-US" sz="2500" dirty="0"/>
              <a:t>Weighted average cycles/year of approximately 261 cycles/</a:t>
            </a:r>
            <a:r>
              <a:rPr lang="en-US" sz="2500" dirty="0" err="1"/>
              <a:t>yr</a:t>
            </a:r>
            <a:r>
              <a:rPr lang="en-US" sz="2500" dirty="0"/>
              <a:t> for CA “homes that use a clothes washer</a:t>
            </a:r>
            <a:r>
              <a:rPr lang="en-US" sz="2500" dirty="0" smtClean="0"/>
              <a:t>”</a:t>
            </a:r>
          </a:p>
          <a:p>
            <a:pPr lvl="2"/>
            <a:endParaRPr lang="en-US" sz="2500" dirty="0" smtClean="0"/>
          </a:p>
        </p:txBody>
      </p:sp>
    </p:spTree>
    <p:extLst>
      <p:ext uri="{BB962C8B-B14F-4D97-AF65-F5344CB8AC3E}">
        <p14:creationId xmlns:p14="http://schemas.microsoft.com/office/powerpoint/2010/main" val="2831689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8</a:t>
            </a:fld>
            <a:endParaRPr lang="en-US"/>
          </a:p>
        </p:txBody>
      </p:sp>
      <p:sp>
        <p:nvSpPr>
          <p:cNvPr id="7" name="Title 1"/>
          <p:cNvSpPr>
            <a:spLocks noGrp="1"/>
          </p:cNvSpPr>
          <p:nvPr>
            <p:ph type="title"/>
          </p:nvPr>
        </p:nvSpPr>
        <p:spPr>
          <a:xfrm>
            <a:off x="0" y="228600"/>
            <a:ext cx="8534400" cy="758952"/>
          </a:xfrm>
        </p:spPr>
        <p:txBody>
          <a:bodyPr/>
          <a:lstStyle/>
          <a:p>
            <a:r>
              <a:rPr lang="en-US" dirty="0" smtClean="0"/>
              <a:t>TRM ENERGY STAR Calculator Results</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8427396"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0770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DEER Documentation </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t>5/6/2015</a:t>
            </a:fld>
            <a:endParaRPr lang="en-US"/>
          </a:p>
        </p:txBody>
      </p:sp>
      <p:sp>
        <p:nvSpPr>
          <p:cNvPr id="4" name="Footer Placeholder 3"/>
          <p:cNvSpPr>
            <a:spLocks noGrp="1"/>
          </p:cNvSpPr>
          <p:nvPr>
            <p:ph type="ftr" sz="quarter" idx="11"/>
          </p:nvPr>
        </p:nvSpPr>
        <p:spPr/>
        <p:txBody>
          <a:bodyPr/>
          <a:lstStyle/>
          <a:p>
            <a:r>
              <a:rPr lang="en-US" smtClean="0"/>
              <a:t>Title</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9</a:t>
            </a:fld>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Not a current measure in DEER</a:t>
            </a:r>
          </a:p>
          <a:p>
            <a:r>
              <a:rPr lang="en-US" dirty="0" smtClean="0"/>
              <a:t>Lack of transparency on methods and assumptions</a:t>
            </a:r>
          </a:p>
          <a:p>
            <a:pPr lvl="1"/>
            <a:r>
              <a:rPr lang="en-US" dirty="0" smtClean="0"/>
              <a:t>Historical </a:t>
            </a:r>
            <a:r>
              <a:rPr lang="en-US" dirty="0"/>
              <a:t>energy </a:t>
            </a:r>
            <a:r>
              <a:rPr lang="en-US" dirty="0" smtClean="0"/>
              <a:t>savings</a:t>
            </a:r>
          </a:p>
          <a:p>
            <a:pPr lvl="1"/>
            <a:r>
              <a:rPr lang="en-US" dirty="0" smtClean="0"/>
              <a:t>Historical cost data (from 2006-2008)</a:t>
            </a:r>
          </a:p>
          <a:p>
            <a:r>
              <a:rPr lang="en-US" dirty="0" smtClean="0"/>
              <a:t>Water heating and dryer fuel type combination weighting from 2009 RASS included (not relevant for TRM, results not weighted)</a:t>
            </a:r>
          </a:p>
          <a:p>
            <a:r>
              <a:rPr lang="en-US" dirty="0" smtClean="0"/>
              <a:t>2008 DEER cites CLASS as source for annual cycles; </a:t>
            </a:r>
            <a:r>
              <a:rPr lang="en-US" dirty="0" smtClean="0">
                <a:hlinkClick r:id="rId2"/>
              </a:rPr>
              <a:t>2012 CLASS </a:t>
            </a:r>
            <a:r>
              <a:rPr lang="en-US" dirty="0" smtClean="0"/>
              <a:t>study does not include cycles/</a:t>
            </a:r>
            <a:r>
              <a:rPr lang="en-US" dirty="0" err="1" smtClean="0"/>
              <a:t>yr</a:t>
            </a:r>
            <a:endParaRPr lang="en-US" dirty="0" smtClean="0"/>
          </a:p>
          <a:p>
            <a:r>
              <a:rPr lang="en-US" dirty="0" smtClean="0"/>
              <a:t>EUL 11 years (Appliance magazine)</a:t>
            </a:r>
          </a:p>
          <a:p>
            <a:pPr lvl="1"/>
            <a:r>
              <a:rPr lang="en-US" dirty="0" smtClean="0"/>
              <a:t>Other potential sources: 2012 CLASS CW age saturation, 2009 RECS CA data with CW age saturation</a:t>
            </a:r>
          </a:p>
        </p:txBody>
      </p:sp>
    </p:spTree>
    <p:extLst>
      <p:ext uri="{BB962C8B-B14F-4D97-AF65-F5344CB8AC3E}">
        <p14:creationId xmlns:p14="http://schemas.microsoft.com/office/powerpoint/2010/main" val="138941190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5">
      <a:dk1>
        <a:srgbClr val="141313"/>
      </a:dk1>
      <a:lt1>
        <a:sysClr val="window" lastClr="FFFFFF"/>
      </a:lt1>
      <a:dk2>
        <a:srgbClr val="000B00"/>
      </a:dk2>
      <a:lt2>
        <a:srgbClr val="FFFFFE"/>
      </a:lt2>
      <a:accent1>
        <a:srgbClr val="F8C01B"/>
      </a:accent1>
      <a:accent2>
        <a:srgbClr val="CCB400"/>
      </a:accent2>
      <a:accent3>
        <a:srgbClr val="B79462"/>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5723</TotalTime>
  <Words>1530</Words>
  <Application>Microsoft Office PowerPoint</Application>
  <PresentationFormat>On-screen Show (4:3)</PresentationFormat>
  <Paragraphs>186</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Clothes Washers </vt:lpstr>
      <vt:lpstr>Measure Review Objectives</vt:lpstr>
      <vt:lpstr>Summary of TRM and DEER Approaches</vt:lpstr>
      <vt:lpstr>Baselines: Federal Code and T20</vt:lpstr>
      <vt:lpstr>TRM: ENERGY STAR Methodology</vt:lpstr>
      <vt:lpstr>TRM ENERGY STAR Key Assumptions</vt:lpstr>
      <vt:lpstr>TRM ENERGY STAR Key Assumptions</vt:lpstr>
      <vt:lpstr>TRM ENERGY STAR Calculator Results</vt:lpstr>
      <vt:lpstr>DEER Documentation </vt:lpstr>
      <vt:lpstr>Other Jurisdictions</vt:lpstr>
      <vt:lpstr>Additional Comments</vt:lpstr>
      <vt:lpstr>Proposed TRM Revision Recommendations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ASB</dc:creator>
  <cp:lastModifiedBy>Jenny Roecks</cp:lastModifiedBy>
  <cp:revision>102</cp:revision>
  <dcterms:created xsi:type="dcterms:W3CDTF">2014-07-29T23:26:12Z</dcterms:created>
  <dcterms:modified xsi:type="dcterms:W3CDTF">2015-05-07T05:57:01Z</dcterms:modified>
</cp:coreProperties>
</file>