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87" r:id="rId4"/>
    <p:sldId id="288" r:id="rId5"/>
    <p:sldId id="291" r:id="rId6"/>
    <p:sldId id="292" r:id="rId7"/>
    <p:sldId id="285" r:id="rId8"/>
    <p:sldId id="294" r:id="rId9"/>
    <p:sldId id="295" r:id="rId10"/>
    <p:sldId id="296" r:id="rId11"/>
    <p:sldId id="286" r:id="rId12"/>
    <p:sldId id="298" r:id="rId13"/>
    <p:sldId id="299" r:id="rId14"/>
    <p:sldId id="297" r:id="rId15"/>
    <p:sldId id="276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700405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01000C"/>
    <a:srgbClr val="F8C01B"/>
    <a:srgbClr val="73B632"/>
    <a:srgbClr val="89DC45"/>
  </p:clrMru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947" autoAdjust="0"/>
    <p:restoredTop sz="94563" autoAdjust="0"/>
  </p:normalViewPr>
  <p:slideViewPr>
    <p:cSldViewPr>
      <p:cViewPr varScale="1">
        <p:scale>
          <a:sx n="96" d="100"/>
          <a:sy n="96" d="100"/>
        </p:scale>
        <p:origin x="-568" y="-11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42" y="2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CONS\2015%20CA%20DHP%20Demonstration\Reporting\Sacramento%20DHP%20Demo%20Prelim%20Findings%201-11-16%20(Autosav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CONS\2015%20CA%20DHP%20Demonstration\Reporting\Sacramento%20DHP%20Demo%20Prelim%20Findings%201-11-16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strRef>
          <c:f>'Other graphs'!$C$3</c:f>
          <c:strCache>
            <c:ptCount val="1"/>
            <c:pt idx="0">
              <c:v>Ductless Heat Pump Savings Percentage</c:v>
            </c:pt>
          </c:strCache>
        </c:strRef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Summary!$B$16</c:f>
              <c:strCache>
                <c:ptCount val="1"/>
                <c:pt idx="0">
                  <c:v>Percent Savings</c:v>
                </c:pt>
              </c:strCache>
            </c:strRef>
          </c:tx>
          <c:dLbls>
            <c:dLbl>
              <c:idx val="0"/>
              <c:layout>
                <c:manualLayout>
                  <c:x val="0.0"/>
                  <c:y val="-0.0314138874002007"/>
                </c:manualLayout>
              </c:layout>
              <c:showVal val="1"/>
            </c:dLbl>
            <c:dLbl>
              <c:idx val="2"/>
              <c:layout>
                <c:manualLayout>
                  <c:x val="0.0"/>
                  <c:y val="-0.0209424083769634"/>
                </c:manualLayout>
              </c:layout>
              <c:showVal val="1"/>
            </c:dLbl>
            <c:dLbl>
              <c:idx val="3"/>
              <c:layout>
                <c:manualLayout>
                  <c:x val="0.00162800162800151"/>
                  <c:y val="-0.0418848167539267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</c:dLbls>
          <c:cat>
            <c:strRef>
              <c:f>Summary!$A$17:$A$20</c:f>
              <c:strCache>
                <c:ptCount val="4"/>
                <c:pt idx="0">
                  <c:v>Home D</c:v>
                </c:pt>
                <c:pt idx="1">
                  <c:v>Home A</c:v>
                </c:pt>
                <c:pt idx="2">
                  <c:v>Home C</c:v>
                </c:pt>
                <c:pt idx="3">
                  <c:v>Home B</c:v>
                </c:pt>
              </c:strCache>
            </c:strRef>
          </c:cat>
          <c:val>
            <c:numRef>
              <c:f>Summary!$B$17:$B$20</c:f>
              <c:numCache>
                <c:formatCode>0.0%</c:formatCode>
                <c:ptCount val="4"/>
                <c:pt idx="0">
                  <c:v>0.246376811594203</c:v>
                </c:pt>
                <c:pt idx="1">
                  <c:v>0.302564102564103</c:v>
                </c:pt>
                <c:pt idx="2">
                  <c:v>0.476510067114094</c:v>
                </c:pt>
                <c:pt idx="3">
                  <c:v>0.636904761904762</c:v>
                </c:pt>
              </c:numCache>
            </c:numRef>
          </c:val>
        </c:ser>
        <c:axId val="214841656"/>
        <c:axId val="214711608"/>
      </c:barChart>
      <c:catAx>
        <c:axId val="214841656"/>
        <c:scaling>
          <c:orientation val="minMax"/>
        </c:scaling>
        <c:axPos val="b"/>
        <c:title>
          <c:tx>
            <c:strRef>
              <c:f>'Other graphs'!$C$4</c:f>
              <c:strCache>
                <c:ptCount val="1"/>
                <c:pt idx="0">
                  <c:v>Home Designator</c:v>
                </c:pt>
              </c:strCache>
            </c:strRef>
          </c:tx>
        </c:title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711608"/>
        <c:crosses val="autoZero"/>
        <c:auto val="1"/>
        <c:lblAlgn val="ctr"/>
        <c:lblOffset val="100"/>
      </c:catAx>
      <c:valAx>
        <c:axId val="214711608"/>
        <c:scaling>
          <c:orientation val="minMax"/>
          <c:max val="1.0"/>
        </c:scaling>
        <c:axPos val="l"/>
        <c:majorGridlines/>
        <c:title>
          <c:tx>
            <c:strRef>
              <c:f>'Other graphs'!$C$5</c:f>
              <c:strCache>
                <c:ptCount val="1"/>
                <c:pt idx="0">
                  <c:v>Percent Savings</c:v>
                </c:pt>
              </c:strCache>
            </c:strRef>
          </c:tx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0%" sourceLinked="0"/>
        <c:tickLblPos val="nextTo"/>
        <c:crossAx val="21484165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strRef>
          <c:f>'Other graphs'!$C$29</c:f>
          <c:strCache>
            <c:ptCount val="1"/>
            <c:pt idx="0">
              <c:v>Existing HVAC Runtime Percentage</c:v>
            </c:pt>
          </c:strCache>
        </c:strRef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Summary!$B$23</c:f>
              <c:strCache>
                <c:ptCount val="1"/>
                <c:pt idx="0">
                  <c:v>Percent Runtime</c:v>
                </c:pt>
              </c:strCache>
            </c:strRef>
          </c:tx>
          <c:dLbls>
            <c:dLbl>
              <c:idx val="0"/>
              <c:layout>
                <c:manualLayout>
                  <c:x val="0.00318566487600265"/>
                  <c:y val="-0.00124898180830844"/>
                </c:manualLayout>
              </c:layout>
              <c:showVal val="1"/>
            </c:dLbl>
            <c:dLbl>
              <c:idx val="1"/>
              <c:layout>
                <c:manualLayout>
                  <c:x val="0.0"/>
                  <c:y val="-0.0578927957281202"/>
                </c:manualLayout>
              </c:layout>
              <c:showVal val="1"/>
            </c:dLbl>
            <c:dLbl>
              <c:idx val="2"/>
              <c:layout>
                <c:manualLayout>
                  <c:x val="0.0"/>
                  <c:y val="-0.0209424083769634"/>
                </c:manualLayout>
              </c:layout>
              <c:showVal val="1"/>
            </c:dLbl>
            <c:dLbl>
              <c:idx val="3"/>
              <c:layout>
                <c:manualLayout>
                  <c:x val="0.00162787343889718"/>
                  <c:y val="-0.024432809773124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</c:dLbls>
          <c:cat>
            <c:strRef>
              <c:f>Summary!$A$24:$A$27</c:f>
              <c:strCache>
                <c:ptCount val="4"/>
                <c:pt idx="0">
                  <c:v>Home B</c:v>
                </c:pt>
                <c:pt idx="1">
                  <c:v>Home C</c:v>
                </c:pt>
                <c:pt idx="2">
                  <c:v>Home A</c:v>
                </c:pt>
                <c:pt idx="3">
                  <c:v>Home D</c:v>
                </c:pt>
              </c:strCache>
            </c:strRef>
          </c:cat>
          <c:val>
            <c:numRef>
              <c:f>Summary!$B$24:$B$27</c:f>
              <c:numCache>
                <c:formatCode>0.0%</c:formatCode>
                <c:ptCount val="4"/>
                <c:pt idx="0">
                  <c:v>0.0</c:v>
                </c:pt>
                <c:pt idx="1">
                  <c:v>0.0168</c:v>
                </c:pt>
                <c:pt idx="2">
                  <c:v>0.1845</c:v>
                </c:pt>
                <c:pt idx="3">
                  <c:v>0.286698765174115</c:v>
                </c:pt>
              </c:numCache>
            </c:numRef>
          </c:val>
        </c:ser>
        <c:axId val="343132520"/>
        <c:axId val="343141528"/>
      </c:barChart>
      <c:catAx>
        <c:axId val="343132520"/>
        <c:scaling>
          <c:orientation val="minMax"/>
        </c:scaling>
        <c:axPos val="b"/>
        <c:title>
          <c:tx>
            <c:strRef>
              <c:f>'Other graphs'!$C$4</c:f>
              <c:strCache>
                <c:ptCount val="1"/>
                <c:pt idx="0">
                  <c:v>Home Designator</c:v>
                </c:pt>
              </c:strCache>
            </c:strRef>
          </c:tx>
        </c:title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3141528"/>
        <c:crosses val="autoZero"/>
        <c:auto val="1"/>
        <c:lblAlgn val="ctr"/>
        <c:lblOffset val="100"/>
      </c:catAx>
      <c:valAx>
        <c:axId val="343141528"/>
        <c:scaling>
          <c:orientation val="minMax"/>
          <c:max val="0.5"/>
        </c:scaling>
        <c:axPos val="l"/>
        <c:majorGridlines/>
        <c:title>
          <c:tx>
            <c:strRef>
              <c:f>'Other graphs'!$C$5</c:f>
              <c:strCache>
                <c:ptCount val="1"/>
                <c:pt idx="0">
                  <c:v>Percent Savings</c:v>
                </c:pt>
              </c:strCache>
            </c:strRef>
          </c:tx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0%" sourceLinked="0"/>
        <c:tickLblPos val="nextTo"/>
        <c:crossAx val="34313252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A2789-F3AF-A84B-870A-65AFA746DFEF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63" y="882967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9A2B-66C4-8443-B266-E23372DF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99914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6D845599-701A-4FA0-8027-36496C7B95F1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vert="horz" lIns="93141" tIns="46570" rIns="93141" bIns="465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925D742C-688D-4DB5-939F-8AEE1CF53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97575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0721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8763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87630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87630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8763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8763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87630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87630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742C-688D-4DB5-939F-8AEE1CF531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8763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4876800"/>
            <a:ext cx="6480174" cy="838200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9805-B75C-EE43-AA2A-06D61467EE75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 descr="CalTF_Logo_2x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29000" y="2819400"/>
            <a:ext cx="2286000" cy="2286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6801-06D8-AE44-9D1D-EF3C47EF20CA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15" descr="CalTF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48600" y="228600"/>
            <a:ext cx="1257300" cy="83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8C01B"/>
                </a:solidFill>
                <a:latin typeface="Arial"/>
                <a:cs typeface="Arial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buClr>
                <a:srgbClr val="73B632"/>
              </a:buClr>
              <a:defRPr>
                <a:latin typeface="Arial"/>
                <a:cs typeface="Arial"/>
              </a:defRPr>
            </a:lvl1pPr>
            <a:lvl2pPr>
              <a:buFont typeface="Wingdings" charset="2"/>
              <a:buChar char="q"/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9" name="Picture 8" descr="CalTF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257300" cy="83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334B818-C3AB-F641-8CEB-AD500251ADBE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/>
              <a:cs typeface="Arial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Arial"/>
                <a:cs typeface="Arial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D1A6-82D8-D94C-8246-AAF7F821F74D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7" descr="CalTF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257300" cy="83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51D1-CB2A-CD4E-A5AC-CF10498901C7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2368-B334-7944-A9E7-0AB52487FD77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alTF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257300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979A-BC25-5F44-BAF6-994BF06380F8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pic>
        <p:nvPicPr>
          <p:cNvPr id="23" name="Picture 22" descr="CalTF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86400"/>
            <a:ext cx="1257300" cy="83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C0E770D-2D53-F84D-B5E0-5443547C3088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pic>
        <p:nvPicPr>
          <p:cNvPr id="23" name="Picture 22" descr="CalTF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86400"/>
            <a:ext cx="1257300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5B1E-D8FC-2645-B6D3-12F103342B33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9D66EE3-6616-F94A-B3CF-75939F444685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9A63E0-9C55-41FE-BE94-C73968ED2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20" name="Picture 19" descr="CalTF_Logo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924800" y="152400"/>
            <a:ext cx="1257300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rgbClr val="F8C01B"/>
          </a:solidFill>
          <a:latin typeface="Arial"/>
          <a:ea typeface="+mj-ea"/>
          <a:cs typeface="Arial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rgbClr val="73B63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Arial"/>
          <a:ea typeface="+mn-ea"/>
          <a:cs typeface="Arial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Arial"/>
          <a:ea typeface="+mn-ea"/>
          <a:cs typeface="Arial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371600" y="5562600"/>
            <a:ext cx="6480174" cy="762000"/>
          </a:xfrm>
        </p:spPr>
        <p:txBody>
          <a:bodyPr/>
          <a:lstStyle/>
          <a:p>
            <a:r>
              <a:rPr lang="en-US" dirty="0" smtClean="0"/>
              <a:t>Tom Eckhart/Greg Sullivan, UCONS</a:t>
            </a:r>
          </a:p>
          <a:p>
            <a:r>
              <a:rPr lang="en-US" dirty="0" smtClean="0"/>
              <a:t>February, 2016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Sacramento Ductless Heat Pump Demonstration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24500" y="1460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CONS\2014 Ductless Heat Pumps\Pictures\Tacoma Home G Street\DSC09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95600"/>
            <a:ext cx="3048120" cy="2286000"/>
          </a:xfrm>
          <a:prstGeom prst="rect">
            <a:avLst/>
          </a:prstGeom>
          <a:noFill/>
        </p:spPr>
      </p:pic>
      <p:pic>
        <p:nvPicPr>
          <p:cNvPr id="7" name="Picture 6" descr="C:\UCONS\2015 CA DHP Demonstration\Pictures\Installation Trip\IMG_29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622550"/>
            <a:ext cx="2224087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F8D7-8F86-2048-8DE3-D58E19147037}" type="datetime1">
              <a:rPr lang="en-US" smtClean="0"/>
              <a:pPr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dirty="0" smtClean="0"/>
              <a:t>Daily Combined HVAC Energy and Temperature Profile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7509776" y="228600"/>
            <a:ext cx="1405624" cy="675134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CalTF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52400"/>
            <a:ext cx="1600200" cy="106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981200"/>
            <a:ext cx="8248650" cy="4255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F8D7-8F86-2048-8DE3-D58E19147037}" type="datetime1">
              <a:rPr lang="en-US" smtClean="0"/>
              <a:pPr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Home A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Pre/post savings analysis - comparable weather days: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Average Existing AC pre-kWh/day:</a:t>
            </a:r>
            <a:r>
              <a:rPr lang="en-US" sz="1800" dirty="0" smtClean="0"/>
              <a:t> 	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19.5</a:t>
            </a:r>
            <a:r>
              <a:rPr lang="en-US" sz="1800" dirty="0" smtClean="0">
                <a:latin typeface="Calibri" pitchFamily="34" charset="0"/>
              </a:rPr>
              <a:t> 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Average HVAC DHP kWh/day:</a:t>
            </a:r>
            <a:r>
              <a:rPr lang="en-US" sz="1800" dirty="0" smtClean="0">
                <a:latin typeface="Calibri" pitchFamily="34" charset="0"/>
              </a:rPr>
              <a:t> 	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13.6</a:t>
            </a:r>
            <a:r>
              <a:rPr lang="en-US" sz="1800" dirty="0" smtClean="0">
                <a:latin typeface="Calibri" pitchFamily="34" charset="0"/>
              </a:rPr>
              <a:t>  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Average HVAC savings kWh/day: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 </a:t>
            </a:r>
            <a:r>
              <a:rPr lang="en-US" sz="1800" dirty="0" smtClean="0">
                <a:latin typeface="Calibri" pitchFamily="34" charset="0"/>
              </a:rPr>
              <a:t> 	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5.9</a:t>
            </a:r>
            <a:endParaRPr lang="en-US" sz="18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Average HVAC savings %: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 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 </a:t>
            </a:r>
            <a:r>
              <a:rPr lang="en-US" sz="1800" dirty="0" smtClean="0">
                <a:latin typeface="Calibri" pitchFamily="34" charset="0"/>
              </a:rPr>
              <a:t> 		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30.3 %</a:t>
            </a:r>
            <a:r>
              <a:rPr lang="en-US" sz="1800" dirty="0" smtClean="0">
                <a:latin typeface="Calibri" pitchFamily="34" charset="0"/>
              </a:rPr>
              <a:t>  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Runtime Tally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Percent Runtime Existing AC</a:t>
            </a:r>
            <a:r>
              <a:rPr lang="en-US" sz="1800" dirty="0" smtClean="0"/>
              <a:t> 		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18.5 %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7509776" y="228600"/>
            <a:ext cx="1405624" cy="675134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CalTF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52400"/>
            <a:ext cx="16002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F8D7-8F86-2048-8DE3-D58E19147037}" type="datetime1">
              <a:rPr lang="en-US" smtClean="0"/>
              <a:pPr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dirty="0" smtClean="0"/>
              <a:t>Average HVAC Energy Savings Percentage – Post DHP Installation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7509776" y="228600"/>
            <a:ext cx="1405624" cy="675134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CalTF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52400"/>
            <a:ext cx="1600200" cy="1066800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/>
        </p:nvGraphicFramePr>
        <p:xfrm>
          <a:off x="533400" y="1905000"/>
          <a:ext cx="8153400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F8D7-8F86-2048-8DE3-D58E19147037}" type="datetime1">
              <a:rPr lang="en-US" smtClean="0"/>
              <a:pPr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dirty="0" smtClean="0"/>
              <a:t>Average Existing HVAC System Runtime Percentage – Post DHP Installation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7509776" y="228600"/>
            <a:ext cx="1405624" cy="675134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CalTF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52400"/>
            <a:ext cx="1600200" cy="1066800"/>
          </a:xfrm>
          <a:prstGeom prst="rect">
            <a:avLst/>
          </a:prstGeom>
        </p:spPr>
      </p:pic>
      <p:graphicFrame>
        <p:nvGraphicFramePr>
          <p:cNvPr id="11" name="Chart 10"/>
          <p:cNvGraphicFramePr/>
          <p:nvPr/>
        </p:nvGraphicFramePr>
        <p:xfrm>
          <a:off x="533400" y="1905000"/>
          <a:ext cx="8153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758952"/>
          </a:xfrm>
        </p:spPr>
        <p:txBody>
          <a:bodyPr/>
          <a:lstStyle/>
          <a:p>
            <a:r>
              <a:rPr lang="en-US" dirty="0" smtClean="0"/>
              <a:t>Preliminary Results: Research Questions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4400" dirty="0" smtClean="0"/>
              <a:t>Research Questions:</a:t>
            </a:r>
          </a:p>
          <a:p>
            <a:pPr>
              <a:buNone/>
            </a:pPr>
            <a:endParaRPr lang="en-US" sz="3600" dirty="0" smtClean="0"/>
          </a:p>
          <a:p>
            <a:pPr marL="514350" indent="-514350">
              <a:buNone/>
            </a:pPr>
            <a:r>
              <a:rPr lang="en-US" dirty="0" smtClean="0"/>
              <a:t>1. What fraction of the total cooling load will a single-head DHP be able to satisfy over the cooling season?</a:t>
            </a:r>
          </a:p>
          <a:p>
            <a:pPr marL="1337310" lvl="3" indent="-514350"/>
            <a:r>
              <a:rPr lang="en-US" sz="2600" b="1" i="1" dirty="0" smtClean="0"/>
              <a:t>Homes studied to date report  70 % – 100%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2. Of the fraction of cooling load displaced, what are the resulting energy savings in comparison to the existing central air conditioning system?</a:t>
            </a:r>
          </a:p>
          <a:p>
            <a:pPr marL="1337310" lvl="3" indent="-514350"/>
            <a:r>
              <a:rPr lang="en-US" sz="2600" b="1" i="1" dirty="0" smtClean="0"/>
              <a:t>Homes studied to date report  25% – 64%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What are the differences in zonal temperature distributions (DHP versus existing AC) across the major living zones (living room, kitchen/dining, and bedrooms)?</a:t>
            </a:r>
          </a:p>
          <a:p>
            <a:pPr marL="1337310" lvl="3" indent="-514350"/>
            <a:r>
              <a:rPr lang="en-US" sz="2600" b="1" i="1" dirty="0" smtClean="0"/>
              <a:t>Living room comparable profile, back bedrooms warmer (2 F to 10 F)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 In comparison to the central AC, how well does the DHP provide for occupant comfort?  This research question will be answered through occupant surveys.  </a:t>
            </a:r>
          </a:p>
          <a:p>
            <a:pPr marL="1337310" lvl="3" indent="-514350"/>
            <a:r>
              <a:rPr lang="en-US" sz="2600" b="1" i="1" dirty="0" smtClean="0"/>
              <a:t>DHP well received, survey forthcoming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50316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Steps/Questions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Seeking TF feedback on status and next steps</a:t>
            </a:r>
          </a:p>
          <a:p>
            <a:r>
              <a:rPr lang="en-US" dirty="0" smtClean="0"/>
              <a:t>Utility direction on future technology demonstrations</a:t>
            </a:r>
          </a:p>
          <a:p>
            <a:r>
              <a:rPr lang="en-US" dirty="0" smtClean="0"/>
              <a:t>Questions for TF</a:t>
            </a:r>
          </a:p>
          <a:p>
            <a:pPr lvl="1"/>
            <a:r>
              <a:rPr lang="en-US" dirty="0" smtClean="0"/>
              <a:t>Path for follow-on larger study</a:t>
            </a:r>
          </a:p>
          <a:p>
            <a:pPr lvl="2"/>
            <a:r>
              <a:rPr lang="en-US" dirty="0" smtClean="0"/>
              <a:t>Validate savings</a:t>
            </a:r>
          </a:p>
          <a:p>
            <a:pPr lvl="2"/>
            <a:r>
              <a:rPr lang="en-US" dirty="0" smtClean="0"/>
              <a:t>Customer behavior/comfort/acceptance</a:t>
            </a:r>
          </a:p>
          <a:p>
            <a:pPr lvl="2"/>
            <a:r>
              <a:rPr lang="en-US" dirty="0" smtClean="0"/>
              <a:t>Funding options and process for approval?  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sz="3600" dirty="0" smtClean="0"/>
              <a:t>Thank you.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7440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Additional Home Data</a:t>
            </a:r>
          </a:p>
          <a:p>
            <a:pPr lvl="1"/>
            <a:r>
              <a:rPr lang="en-US" dirty="0" smtClean="0"/>
              <a:t>Preliminary CVRH Cooling Season Findings</a:t>
            </a:r>
          </a:p>
          <a:p>
            <a:pPr lvl="1"/>
            <a:r>
              <a:rPr lang="en-US" dirty="0" smtClean="0"/>
              <a:t>Relevant DHP Incentives in Pacific Power (N. California) Territory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74401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0187" y="1782686"/>
            <a:ext cx="8407113" cy="45419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1383268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Existing System Daily Energy and Temperature Profile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7440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1383268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Existing System Daily Energy and Temperature Profile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6394" y="1858886"/>
            <a:ext cx="8254699" cy="4541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74401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CVRH Cooling Season Preliminary Findings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Findings not made public – for discussion purposes only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7440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F8D7-8F86-2048-8DE3-D58E19147037}" type="datetime1">
              <a:rPr lang="en-US" smtClean="0"/>
              <a:pPr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Objective: </a:t>
            </a:r>
          </a:p>
          <a:p>
            <a:pPr marL="0" indent="0">
              <a:buNone/>
            </a:pPr>
            <a:r>
              <a:rPr lang="en-US" dirty="0" smtClean="0"/>
              <a:t>Provide update to Sacramento DHP demonstration.</a:t>
            </a:r>
          </a:p>
          <a:p>
            <a:pPr marL="0" indent="0">
              <a:buNone/>
            </a:pPr>
            <a:r>
              <a:rPr lang="en-US" b="1" dirty="0" smtClean="0"/>
              <a:t>Also:</a:t>
            </a:r>
          </a:p>
          <a:p>
            <a:pPr marL="0" indent="0"/>
            <a:r>
              <a:rPr lang="en-US" dirty="0" smtClean="0"/>
              <a:t> Seeking TF feedback on status and next steps</a:t>
            </a:r>
          </a:p>
          <a:p>
            <a:r>
              <a:rPr lang="en-US" dirty="0" smtClean="0"/>
              <a:t>Utility direction on future technology demonstrations</a:t>
            </a:r>
          </a:p>
          <a:p>
            <a:r>
              <a:rPr lang="en-US" dirty="0" smtClean="0"/>
              <a:t>Questions for TF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7509776" y="228600"/>
            <a:ext cx="1405624" cy="675134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CalTF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52400"/>
            <a:ext cx="16002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Pacific Power (N. California) DHP Incentive Program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Ductless Heat Pumps</a:t>
            </a:r>
          </a:p>
          <a:p>
            <a:r>
              <a:rPr lang="en-US" sz="2800" dirty="0" smtClean="0"/>
              <a:t>Get up to </a:t>
            </a:r>
            <a:r>
              <a:rPr lang="en-US" sz="2800" b="1" baseline="30000" dirty="0" smtClean="0"/>
              <a:t>$</a:t>
            </a:r>
            <a:r>
              <a:rPr lang="en-US" sz="2800" b="1" dirty="0" smtClean="0"/>
              <a:t>1,500</a:t>
            </a:r>
            <a:r>
              <a:rPr lang="en-US" sz="2800" dirty="0" smtClean="0"/>
              <a:t> cash back</a:t>
            </a:r>
          </a:p>
          <a:p>
            <a:r>
              <a:rPr lang="en-US" sz="2800" dirty="0" smtClean="0"/>
              <a:t>Go ductless and find your comfort zone</a:t>
            </a:r>
            <a:endParaRPr lang="en-US" sz="1800" dirty="0" smtClean="0"/>
          </a:p>
          <a:p>
            <a:r>
              <a:rPr lang="en-US" sz="2800" dirty="0" smtClean="0"/>
              <a:t>Make the move to a ductless heat pump and earn up to $1,500 cash back on your purchase. </a:t>
            </a:r>
          </a:p>
          <a:p>
            <a:r>
              <a:rPr lang="en-US" sz="2800" dirty="0" smtClean="0"/>
              <a:t>Enjoy savings of up to 50 percent on your heating and cooling costs, and with no invasive ductwork, installation is easy and affordable.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http://www.homeenergysavings.net/homeowner/category/heating-and-cooling/in/california/ductless-heat-pumps?region=california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7440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758952"/>
          </a:xfrm>
        </p:spPr>
        <p:txBody>
          <a:bodyPr/>
          <a:lstStyle/>
          <a:p>
            <a:r>
              <a:rPr lang="en-US" dirty="0" smtClean="0"/>
              <a:t>Summary of Sacramento Research Plan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Objective: </a:t>
            </a:r>
          </a:p>
          <a:p>
            <a:pPr>
              <a:buNone/>
            </a:pPr>
            <a:r>
              <a:rPr lang="en-US" sz="2900" dirty="0" smtClean="0"/>
              <a:t>	</a:t>
            </a:r>
            <a:r>
              <a:rPr lang="en-US" dirty="0" smtClean="0"/>
              <a:t>Evaluate the energy performance, temperature distribution, and occupant comfort of high efficiency, single-head, ductless heat pumps (DHP) installed in four Sacramento area manufactured homes.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000" dirty="0" smtClean="0"/>
              <a:t>Rationale:</a:t>
            </a:r>
          </a:p>
          <a:p>
            <a:pPr lvl="1"/>
            <a:r>
              <a:rPr lang="en-US" sz="2400" dirty="0" smtClean="0"/>
              <a:t>Small study to initiate data collection, understand occupant behavior/satisfaction.</a:t>
            </a:r>
          </a:p>
          <a:p>
            <a:pPr lvl="1"/>
            <a:r>
              <a:rPr lang="en-US" sz="2400" dirty="0" smtClean="0"/>
              <a:t>Data useful to confirm potential future activities, e.g., modeling, calibration, program development</a:t>
            </a:r>
          </a:p>
          <a:p>
            <a:pPr lvl="1"/>
            <a:r>
              <a:rPr lang="en-US" sz="2400" dirty="0" smtClean="0"/>
              <a:t>Outcomes to assist in informing larger study </a:t>
            </a:r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5031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758952"/>
          </a:xfrm>
        </p:spPr>
        <p:txBody>
          <a:bodyPr/>
          <a:lstStyle/>
          <a:p>
            <a:r>
              <a:rPr lang="en-US" dirty="0" smtClean="0"/>
              <a:t>Summary of Sacramento Research Plan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4400" dirty="0" smtClean="0"/>
              <a:t>Research Questions: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dirty="0" smtClean="0"/>
              <a:t>1. What fraction of the total cooling load will a single-head DHP be able to satisfy over the cooling season?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Of the fraction of cooling load displaced, what are the resulting energy savings in comparison to the existing central air conditioning system?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3. What are the differences in zonal temperature distributions (DHP versus existing AC) across the major living zones (living room, kitchen/dining, and bedrooms)?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 In comparison to the central AC, how well does the DHP provide for occupant comfort?  This research question will be answered through occupant surveys. 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5031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758952"/>
          </a:xfrm>
        </p:spPr>
        <p:txBody>
          <a:bodyPr/>
          <a:lstStyle/>
          <a:p>
            <a:r>
              <a:rPr lang="en-US" dirty="0" smtClean="0"/>
              <a:t>Summary of Sacramento Research Plan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75FC-95AE-5F43-84DE-7325704F4380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18750" t="27949" r="21795" b="8462"/>
          <a:stretch>
            <a:fillRect/>
          </a:stretch>
        </p:blipFill>
        <p:spPr bwMode="auto">
          <a:xfrm>
            <a:off x="304800" y="1447800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5031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Summary of Sacramento Research Plan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51D1-CB2A-CD4E-A5AC-CF10498901C7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 descr="C:\UCONS\2015 CA DHP Demonstration\Pictures\Installation Trip\IMG_29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CONS\2015 CA DHP Demonstration\Pictures\Installation Trip\IMG_29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CONS\2015 CA DHP Demonstration\Pictures\Installation Trip\IMG_29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862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CONS\2015 CA DHP Demonstration\Pictures\Installation Trip\IMG_29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886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F8D7-8F86-2048-8DE3-D58E19147037}" type="datetime1">
              <a:rPr lang="en-US" smtClean="0"/>
              <a:pPr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dirty="0" smtClean="0"/>
              <a:t>Existing System Daily Energy and Temperature Profile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7509776" y="228600"/>
            <a:ext cx="1405624" cy="675134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CalTF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52400"/>
            <a:ext cx="160020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828800"/>
            <a:ext cx="8407113" cy="4541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F8D7-8F86-2048-8DE3-D58E19147037}" type="datetime1">
              <a:rPr lang="en-US" smtClean="0"/>
              <a:pPr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dirty="0" smtClean="0"/>
              <a:t>Ductless Heat Pump Daily Energy and Temperature Profile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7509776" y="228600"/>
            <a:ext cx="1405624" cy="675134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CalTF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52400"/>
            <a:ext cx="1600200" cy="1066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82518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F8D7-8F86-2048-8DE3-D58E19147037}" type="datetime1">
              <a:rPr lang="en-US" smtClean="0"/>
              <a:pPr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63E0-9C55-41FE-BE94-C73968ED251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dirty="0" smtClean="0"/>
              <a:t>Daily Combined HVAC Energy and Temperature Profile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7509776" y="228600"/>
            <a:ext cx="1405624" cy="675134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CalTF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52400"/>
            <a:ext cx="160020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905000"/>
            <a:ext cx="8229600" cy="440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ustom 15">
      <a:dk1>
        <a:srgbClr val="141313"/>
      </a:dk1>
      <a:lt1>
        <a:sysClr val="window" lastClr="FFFFFF"/>
      </a:lt1>
      <a:dk2>
        <a:srgbClr val="000B00"/>
      </a:dk2>
      <a:lt2>
        <a:srgbClr val="FFFFFE"/>
      </a:lt2>
      <a:accent1>
        <a:srgbClr val="F8C01B"/>
      </a:accent1>
      <a:accent2>
        <a:srgbClr val="CCB400"/>
      </a:accent2>
      <a:accent3>
        <a:srgbClr val="B79462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9632</TotalTime>
  <Words>815</Words>
  <Application>Microsoft Macintosh PowerPoint</Application>
  <PresentationFormat>On-screen Show (4:3)</PresentationFormat>
  <Paragraphs>167</Paragraphs>
  <Slides>20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Sacramento Ductless Heat Pump Demonstration  </vt:lpstr>
      <vt:lpstr>Presentation Overview</vt:lpstr>
      <vt:lpstr>Summary of Sacramento Research Plan</vt:lpstr>
      <vt:lpstr>Summary of Sacramento Research Plan</vt:lpstr>
      <vt:lpstr>Summary of Sacramento Research Plan</vt:lpstr>
      <vt:lpstr>Summary of Sacramento Research Plan</vt:lpstr>
      <vt:lpstr>Preliminary Results</vt:lpstr>
      <vt:lpstr>Preliminary Results</vt:lpstr>
      <vt:lpstr>Preliminary Results</vt:lpstr>
      <vt:lpstr>Preliminary Results</vt:lpstr>
      <vt:lpstr>Preliminary Results</vt:lpstr>
      <vt:lpstr>Preliminary Results</vt:lpstr>
      <vt:lpstr>Preliminary Results</vt:lpstr>
      <vt:lpstr>Preliminary Results: Research Questions </vt:lpstr>
      <vt:lpstr>Next Steps/Questions</vt:lpstr>
      <vt:lpstr>Additional Slides</vt:lpstr>
      <vt:lpstr>Preliminary Results</vt:lpstr>
      <vt:lpstr>Preliminary Results</vt:lpstr>
      <vt:lpstr>CVRH Cooling Season Preliminary Findings</vt:lpstr>
      <vt:lpstr>Pacific Power (N. California) DHP Incentive Program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ASB</dc:creator>
  <cp:lastModifiedBy>Alejandra Mejia</cp:lastModifiedBy>
  <cp:revision>104</cp:revision>
  <dcterms:created xsi:type="dcterms:W3CDTF">2016-02-20T00:15:24Z</dcterms:created>
  <dcterms:modified xsi:type="dcterms:W3CDTF">2016-02-20T00:16:05Z</dcterms:modified>
</cp:coreProperties>
</file>