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4"/>
  </p:sldMasterIdLst>
  <p:notesMasterIdLst>
    <p:notesMasterId r:id="rId14"/>
  </p:notesMasterIdLst>
  <p:handoutMasterIdLst>
    <p:handoutMasterId r:id="rId15"/>
  </p:handoutMasterIdLst>
  <p:sldIdLst>
    <p:sldId id="256" r:id="rId5"/>
    <p:sldId id="285" r:id="rId6"/>
    <p:sldId id="257" r:id="rId7"/>
    <p:sldId id="273" r:id="rId8"/>
    <p:sldId id="282" r:id="rId9"/>
    <p:sldId id="286" r:id="rId10"/>
    <p:sldId id="287" r:id="rId11"/>
    <p:sldId id="274" r:id="rId12"/>
    <p:sldId id="261" r:id="rId1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 and Agenda" id="{A4EA8D82-28DA-493C-9D5F-1E4E5CAC60DA}">
          <p14:sldIdLst>
            <p14:sldId id="256"/>
            <p14:sldId id="285"/>
            <p14:sldId id="257"/>
            <p14:sldId id="273"/>
            <p14:sldId id="282"/>
            <p14:sldId id="286"/>
            <p14:sldId id="287"/>
            <p14:sldId id="274"/>
            <p14:sldId id="26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432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6A16340-03B5-9CD4-77A5-255CC5A9F8FF}" name="Arlis Reynolds" initials="AR" userId="S::Arlis.Reynolds@futee.biz::07035bbf-bc0a-482e-a148-e70c9070cfc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82FF82"/>
    <a:srgbClr val="008800"/>
    <a:srgbClr val="0070C0"/>
    <a:srgbClr val="FFFF00"/>
    <a:srgbClr val="B79462"/>
    <a:srgbClr val="648C61"/>
    <a:srgbClr val="C00000"/>
    <a:srgbClr val="7F7F00"/>
    <a:srgbClr val="B172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D806CAD-1639-4B5E-8880-3452A63D149B}" v="22" dt="2023-09-27T16:53:05.51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515" autoAdjust="0"/>
  </p:normalViewPr>
  <p:slideViewPr>
    <p:cSldViewPr snapToGrid="0">
      <p:cViewPr varScale="1">
        <p:scale>
          <a:sx n="79" d="100"/>
          <a:sy n="79" d="100"/>
        </p:scale>
        <p:origin x="408" y="90"/>
      </p:cViewPr>
      <p:guideLst>
        <p:guide orient="horz" pos="3432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Relationship Id="rId22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yad Al-Shaikh" userId="bbb68e1f-f119-4f2f-8d2e-b9600474dd2f" providerId="ADAL" clId="{8D806CAD-1639-4B5E-8880-3452A63D149B}"/>
    <pc:docChg chg="custSel addSld modSld sldOrd modSection">
      <pc:chgData name="Ayad Al-Shaikh" userId="bbb68e1f-f119-4f2f-8d2e-b9600474dd2f" providerId="ADAL" clId="{8D806CAD-1639-4B5E-8880-3452A63D149B}" dt="2023-09-27T16:55:56.969" v="283" actId="114"/>
      <pc:docMkLst>
        <pc:docMk/>
      </pc:docMkLst>
      <pc:sldChg chg="modSp mod modAnim">
        <pc:chgData name="Ayad Al-Shaikh" userId="bbb68e1f-f119-4f2f-8d2e-b9600474dd2f" providerId="ADAL" clId="{8D806CAD-1639-4B5E-8880-3452A63D149B}" dt="2023-09-27T16:22:24.765" v="51" actId="1036"/>
        <pc:sldMkLst>
          <pc:docMk/>
          <pc:sldMk cId="1244922949" sldId="258"/>
        </pc:sldMkLst>
        <pc:spChg chg="mod">
          <ac:chgData name="Ayad Al-Shaikh" userId="bbb68e1f-f119-4f2f-8d2e-b9600474dd2f" providerId="ADAL" clId="{8D806CAD-1639-4B5E-8880-3452A63D149B}" dt="2023-09-27T16:22:14.319" v="46" actId="1038"/>
          <ac:spMkLst>
            <pc:docMk/>
            <pc:sldMk cId="1244922949" sldId="258"/>
            <ac:spMk id="20" creationId="{02164E0A-9247-99BA-6EAE-E41F56113667}"/>
          </ac:spMkLst>
        </pc:spChg>
        <pc:graphicFrameChg chg="mod">
          <ac:chgData name="Ayad Al-Shaikh" userId="bbb68e1f-f119-4f2f-8d2e-b9600474dd2f" providerId="ADAL" clId="{8D806CAD-1639-4B5E-8880-3452A63D149B}" dt="2023-09-27T16:22:24.765" v="51" actId="1036"/>
          <ac:graphicFrameMkLst>
            <pc:docMk/>
            <pc:sldMk cId="1244922949" sldId="258"/>
            <ac:graphicFrameMk id="8" creationId="{9F018379-CEBB-1894-C1A2-A26F56AEB5A9}"/>
          </ac:graphicFrameMkLst>
        </pc:graphicFrameChg>
      </pc:sldChg>
      <pc:sldChg chg="ord">
        <pc:chgData name="Ayad Al-Shaikh" userId="bbb68e1f-f119-4f2f-8d2e-b9600474dd2f" providerId="ADAL" clId="{8D806CAD-1639-4B5E-8880-3452A63D149B}" dt="2023-09-27T16:06:51.946" v="3"/>
        <pc:sldMkLst>
          <pc:docMk/>
          <pc:sldMk cId="3521682340" sldId="261"/>
        </pc:sldMkLst>
      </pc:sldChg>
      <pc:sldChg chg="modAnim">
        <pc:chgData name="Ayad Al-Shaikh" userId="bbb68e1f-f119-4f2f-8d2e-b9600474dd2f" providerId="ADAL" clId="{8D806CAD-1639-4B5E-8880-3452A63D149B}" dt="2023-09-27T16:25:16.369" v="55"/>
        <pc:sldMkLst>
          <pc:docMk/>
          <pc:sldMk cId="3411737372" sldId="281"/>
        </pc:sldMkLst>
      </pc:sldChg>
      <pc:sldChg chg="modSp ord modAnim">
        <pc:chgData name="Ayad Al-Shaikh" userId="bbb68e1f-f119-4f2f-8d2e-b9600474dd2f" providerId="ADAL" clId="{8D806CAD-1639-4B5E-8880-3452A63D149B}" dt="2023-09-27T16:12:29.685" v="11" actId="403"/>
        <pc:sldMkLst>
          <pc:docMk/>
          <pc:sldMk cId="3131795194" sldId="282"/>
        </pc:sldMkLst>
        <pc:spChg chg="mod">
          <ac:chgData name="Ayad Al-Shaikh" userId="bbb68e1f-f119-4f2f-8d2e-b9600474dd2f" providerId="ADAL" clId="{8D806CAD-1639-4B5E-8880-3452A63D149B}" dt="2023-09-27T16:12:29.685" v="11" actId="403"/>
          <ac:spMkLst>
            <pc:docMk/>
            <pc:sldMk cId="3131795194" sldId="282"/>
            <ac:spMk id="2" creationId="{C82FF2EB-BDA1-B29F-CEE8-DAF670D1E498}"/>
          </ac:spMkLst>
        </pc:spChg>
        <pc:spChg chg="mod">
          <ac:chgData name="Ayad Al-Shaikh" userId="bbb68e1f-f119-4f2f-8d2e-b9600474dd2f" providerId="ADAL" clId="{8D806CAD-1639-4B5E-8880-3452A63D149B}" dt="2023-09-27T16:11:06.354" v="8" actId="12"/>
          <ac:spMkLst>
            <pc:docMk/>
            <pc:sldMk cId="3131795194" sldId="282"/>
            <ac:spMk id="4" creationId="{CEEDA52E-2026-A7D5-E6A7-75FF93BC1CB1}"/>
          </ac:spMkLst>
        </pc:spChg>
      </pc:sldChg>
      <pc:sldChg chg="modAnim">
        <pc:chgData name="Ayad Al-Shaikh" userId="bbb68e1f-f119-4f2f-8d2e-b9600474dd2f" providerId="ADAL" clId="{8D806CAD-1639-4B5E-8880-3452A63D149B}" dt="2023-09-27T16:03:22.878" v="1"/>
        <pc:sldMkLst>
          <pc:docMk/>
          <pc:sldMk cId="1689718387" sldId="283"/>
        </pc:sldMkLst>
      </pc:sldChg>
      <pc:sldChg chg="modSp mod">
        <pc:chgData name="Ayad Al-Shaikh" userId="bbb68e1f-f119-4f2f-8d2e-b9600474dd2f" providerId="ADAL" clId="{8D806CAD-1639-4B5E-8880-3452A63D149B}" dt="2023-09-27T16:24:25.777" v="53" actId="207"/>
        <pc:sldMkLst>
          <pc:docMk/>
          <pc:sldMk cId="2560906174" sldId="284"/>
        </pc:sldMkLst>
        <pc:spChg chg="mod">
          <ac:chgData name="Ayad Al-Shaikh" userId="bbb68e1f-f119-4f2f-8d2e-b9600474dd2f" providerId="ADAL" clId="{8D806CAD-1639-4B5E-8880-3452A63D149B}" dt="2023-09-27T16:15:50.151" v="28" actId="207"/>
          <ac:spMkLst>
            <pc:docMk/>
            <pc:sldMk cId="2560906174" sldId="284"/>
            <ac:spMk id="2" creationId="{8445BE02-4C9A-6A96-F6AB-20A138B4E29C}"/>
          </ac:spMkLst>
        </pc:spChg>
        <pc:spChg chg="mod">
          <ac:chgData name="Ayad Al-Shaikh" userId="bbb68e1f-f119-4f2f-8d2e-b9600474dd2f" providerId="ADAL" clId="{8D806CAD-1639-4B5E-8880-3452A63D149B}" dt="2023-09-27T16:24:25.777" v="53" actId="207"/>
          <ac:spMkLst>
            <pc:docMk/>
            <pc:sldMk cId="2560906174" sldId="284"/>
            <ac:spMk id="5" creationId="{BF6C00BE-B6F8-C04C-4EF9-1001D5C5793C}"/>
          </ac:spMkLst>
        </pc:spChg>
      </pc:sldChg>
      <pc:sldChg chg="modSp new mod">
        <pc:chgData name="Ayad Al-Shaikh" userId="bbb68e1f-f119-4f2f-8d2e-b9600474dd2f" providerId="ADAL" clId="{8D806CAD-1639-4B5E-8880-3452A63D149B}" dt="2023-09-27T16:55:56.969" v="283" actId="114"/>
        <pc:sldMkLst>
          <pc:docMk/>
          <pc:sldMk cId="2827325017" sldId="285"/>
        </pc:sldMkLst>
        <pc:spChg chg="mod">
          <ac:chgData name="Ayad Al-Shaikh" userId="bbb68e1f-f119-4f2f-8d2e-b9600474dd2f" providerId="ADAL" clId="{8D806CAD-1639-4B5E-8880-3452A63D149B}" dt="2023-09-27T16:53:31.048" v="65" actId="403"/>
          <ac:spMkLst>
            <pc:docMk/>
            <pc:sldMk cId="2827325017" sldId="285"/>
            <ac:spMk id="2" creationId="{0933ECF9-E8FC-1EEB-2FFC-2DD7B8FF4521}"/>
          </ac:spMkLst>
        </pc:spChg>
        <pc:spChg chg="mod">
          <ac:chgData name="Ayad Al-Shaikh" userId="bbb68e1f-f119-4f2f-8d2e-b9600474dd2f" providerId="ADAL" clId="{8D806CAD-1639-4B5E-8880-3452A63D149B}" dt="2023-09-27T16:55:56.969" v="283" actId="114"/>
          <ac:spMkLst>
            <pc:docMk/>
            <pc:sldMk cId="2827325017" sldId="285"/>
            <ac:spMk id="4" creationId="{1E20B125-E701-B2C1-A1A3-7914477C5AB6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141" cy="480388"/>
          </a:xfrm>
          <a:prstGeom prst="rect">
            <a:avLst/>
          </a:prstGeom>
        </p:spPr>
        <p:txBody>
          <a:bodyPr vert="horz" lIns="94877" tIns="47439" rIns="94877" bIns="4743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401" y="0"/>
            <a:ext cx="3170141" cy="480388"/>
          </a:xfrm>
          <a:prstGeom prst="rect">
            <a:avLst/>
          </a:prstGeom>
        </p:spPr>
        <p:txBody>
          <a:bodyPr vert="horz" lIns="94877" tIns="47439" rIns="94877" bIns="47439" rtlCol="0"/>
          <a:lstStyle>
            <a:lvl1pPr algn="r">
              <a:defRPr sz="1200"/>
            </a:lvl1pPr>
          </a:lstStyle>
          <a:p>
            <a:fld id="{C46A2789-F3AF-A84B-870A-65AFA746DFEF}" type="datetimeFigureOut">
              <a:rPr lang="en-US" smtClean="0"/>
              <a:pPr/>
              <a:t>10/5/2023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173"/>
            <a:ext cx="3170141" cy="480388"/>
          </a:xfrm>
          <a:prstGeom prst="rect">
            <a:avLst/>
          </a:prstGeom>
        </p:spPr>
        <p:txBody>
          <a:bodyPr vert="horz" lIns="94877" tIns="47439" rIns="94877" bIns="4743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401" y="9119173"/>
            <a:ext cx="3170141" cy="480388"/>
          </a:xfrm>
          <a:prstGeom prst="rect">
            <a:avLst/>
          </a:prstGeom>
        </p:spPr>
        <p:txBody>
          <a:bodyPr vert="horz" lIns="94877" tIns="47439" rIns="94877" bIns="47439" rtlCol="0" anchor="b"/>
          <a:lstStyle>
            <a:lvl1pPr algn="r">
              <a:defRPr sz="1200"/>
            </a:lvl1pPr>
          </a:lstStyle>
          <a:p>
            <a:fld id="{BA419A2B-66C4-8443-B266-E23372DFFC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143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1"/>
          </a:xfrm>
          <a:prstGeom prst="rect">
            <a:avLst/>
          </a:prstGeom>
        </p:spPr>
        <p:txBody>
          <a:bodyPr vert="horz" lIns="96642" tIns="48321" rIns="96642" bIns="4832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1"/>
          </a:xfrm>
          <a:prstGeom prst="rect">
            <a:avLst/>
          </a:prstGeom>
        </p:spPr>
        <p:txBody>
          <a:bodyPr vert="horz" lIns="96642" tIns="48321" rIns="96642" bIns="48321" rtlCol="0"/>
          <a:lstStyle>
            <a:lvl1pPr algn="r">
              <a:defRPr sz="1200"/>
            </a:lvl1pPr>
          </a:lstStyle>
          <a:p>
            <a:fld id="{6D845599-701A-4FA0-8027-36496C7B95F1}" type="datetimeFigureOut">
              <a:rPr lang="en-US" smtClean="0"/>
              <a:pPr/>
              <a:t>10/5/2023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2" tIns="48321" rIns="96642" bIns="4832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1"/>
          </a:xfrm>
          <a:prstGeom prst="rect">
            <a:avLst/>
          </a:prstGeom>
        </p:spPr>
        <p:txBody>
          <a:bodyPr vert="horz" lIns="96642" tIns="48321" rIns="96642" bIns="4832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1"/>
          </a:xfrm>
          <a:prstGeom prst="rect">
            <a:avLst/>
          </a:prstGeom>
        </p:spPr>
        <p:txBody>
          <a:bodyPr vert="horz" lIns="96642" tIns="48321" rIns="96642" bIns="4832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1"/>
          </a:xfrm>
          <a:prstGeom prst="rect">
            <a:avLst/>
          </a:prstGeom>
        </p:spPr>
        <p:txBody>
          <a:bodyPr vert="horz" lIns="96642" tIns="48321" rIns="96642" bIns="48321" rtlCol="0" anchor="b"/>
          <a:lstStyle>
            <a:lvl1pPr algn="r">
              <a:defRPr sz="1200"/>
            </a:lvl1pPr>
          </a:lstStyle>
          <a:p>
            <a:fld id="{925D742C-688D-4DB5-939F-8AEE1CF531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5756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D742C-688D-4DB5-939F-8AEE1CF531A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4838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Valid - </a:t>
            </a:r>
            <a:r>
              <a:rPr lang="en-US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having a sound basis in logic or fact</a:t>
            </a:r>
          </a:p>
          <a:p>
            <a:r>
              <a:rPr lang="en-US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Feasible - possible to do easily or conveniently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5D742C-688D-4DB5-939F-8AEE1CF531A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0117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Review by stakeholders who opt-in to the review.</a:t>
            </a:r>
          </a:p>
          <a:p>
            <a:r>
              <a:rPr lang="en-US" dirty="0"/>
              <a:t>Must align with approved MP; can elaborate on “how” to collect data, how to better vary by category fields</a:t>
            </a:r>
          </a:p>
          <a:p>
            <a:r>
              <a:rPr lang="en-US" dirty="0"/>
              <a:t>Note that these are recommendations for a starting point; PAs can modify / fine tune for specific programs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5D742C-688D-4DB5-939F-8AEE1CF531A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042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800" y="4876800"/>
            <a:ext cx="6480174" cy="838200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10/5/2023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09A63E0-9C55-41FE-BE94-C73968ED25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20" name="Picture 19" descr="CalTF_Logo_2x2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29000" y="2819400"/>
            <a:ext cx="2286000" cy="22860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09A63E0-9C55-41FE-BE94-C73968ED25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10/5/2023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pic>
        <p:nvPicPr>
          <p:cNvPr id="16" name="Picture 15" descr="CalTF_Logo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48600" y="228600"/>
            <a:ext cx="1257300" cy="8382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8C01B"/>
                </a:solidFill>
                <a:latin typeface="Arial"/>
                <a:cs typeface="Arial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10/5/2023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09A63E0-9C55-41FE-BE94-C73968ED25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>
            <a:lvl1pPr>
              <a:buClr>
                <a:srgbClr val="73B632"/>
              </a:buClr>
              <a:defRPr>
                <a:latin typeface="Arial"/>
                <a:cs typeface="Arial"/>
              </a:defRPr>
            </a:lvl1pPr>
            <a:lvl2pPr>
              <a:buFont typeface="Wingdings" charset="2"/>
              <a:buChar char="q"/>
              <a:defRPr>
                <a:latin typeface="Arial"/>
                <a:cs typeface="Arial"/>
              </a:defRPr>
            </a:lvl2pPr>
            <a:lvl3pPr>
              <a:defRPr>
                <a:latin typeface="Arial"/>
                <a:cs typeface="Arial"/>
              </a:defRPr>
            </a:lvl3pPr>
            <a:lvl4pPr>
              <a:defRPr>
                <a:latin typeface="Arial"/>
                <a:cs typeface="Arial"/>
              </a:defRPr>
            </a:lvl4pPr>
            <a:lvl5pPr>
              <a:defRPr>
                <a:latin typeface="Arial"/>
                <a:cs typeface="Arial"/>
              </a:defRPr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pic>
        <p:nvPicPr>
          <p:cNvPr id="9" name="Picture 8" descr="CalTF_Logo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24800" y="152400"/>
            <a:ext cx="1257300" cy="8382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r>
              <a:rPr lang="en-US" dirty="0"/>
              <a:t>10/5/2023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A63E0-9C55-41FE-BE94-C73968ED25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>
              <a:latin typeface="Arial"/>
              <a:cs typeface="Arial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>
                <a:latin typeface="Arial"/>
                <a:cs typeface="Arial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10/5/2023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09A63E0-9C55-41FE-BE94-C73968ED25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  <p:pic>
        <p:nvPicPr>
          <p:cNvPr id="28" name="Picture 27" descr="CalTF_Logo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24800" y="152400"/>
            <a:ext cx="1257300" cy="8382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10/5/2023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09A63E0-9C55-41FE-BE94-C73968ED2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10/5/2023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09A63E0-9C55-41FE-BE94-C73968ED251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CalTF_Logo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24800" y="152400"/>
            <a:ext cx="1257300" cy="838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09A63E0-9C55-41FE-BE94-C73968ED25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10/5/2023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pic>
        <p:nvPicPr>
          <p:cNvPr id="23" name="Picture 22" descr="CalTF_Logo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486400"/>
            <a:ext cx="1257300" cy="8382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09A63E0-9C55-41FE-BE94-C73968ED25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r>
              <a:rPr lang="en-US" dirty="0"/>
              <a:t>10/5/2023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pic>
        <p:nvPicPr>
          <p:cNvPr id="23" name="Picture 22" descr="CalTF_Logo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486400"/>
            <a:ext cx="1257300" cy="838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10/5/2023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A63E0-9C55-41FE-BE94-C73968ED2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10/5/2023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09A63E0-9C55-41FE-BE94-C73968ED25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pic>
        <p:nvPicPr>
          <p:cNvPr id="20" name="Picture 19" descr="CalTF_Logo.png"/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7924800" y="152400"/>
            <a:ext cx="1257300" cy="8382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698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</p:sldLayoutIdLst>
  <p:hf hdr="0" ftr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rgbClr val="F8C01B"/>
          </a:solidFill>
          <a:latin typeface="Arial"/>
          <a:ea typeface="+mj-ea"/>
          <a:cs typeface="Arial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rgbClr val="73B632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Arial"/>
          <a:ea typeface="+mn-ea"/>
          <a:cs typeface="Arial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Arial"/>
          <a:ea typeface="+mn-ea"/>
          <a:cs typeface="Arial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Arial"/>
          <a:ea typeface="+mn-ea"/>
          <a:cs typeface="Arial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Arial"/>
          <a:ea typeface="+mn-ea"/>
          <a:cs typeface="Arial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Arial"/>
          <a:ea typeface="+mn-ea"/>
          <a:cs typeface="Arial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body" idx="1"/>
          </p:nvPr>
        </p:nvSpPr>
        <p:spPr>
          <a:xfrm>
            <a:off x="1368426" y="4953000"/>
            <a:ext cx="6480174" cy="115549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Ayad Al-Shaikh</a:t>
            </a:r>
          </a:p>
          <a:p>
            <a:r>
              <a:rPr lang="en-US" dirty="0"/>
              <a:t>Randy Kwok</a:t>
            </a:r>
          </a:p>
          <a:p>
            <a:endParaRPr lang="en-US" dirty="0"/>
          </a:p>
          <a:p>
            <a:r>
              <a:rPr lang="en-US" dirty="0"/>
              <a:t>October 5, 2023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b">
            <a:noAutofit/>
          </a:bodyPr>
          <a:lstStyle/>
          <a:p>
            <a:r>
              <a:rPr lang="en-US" sz="4800" dirty="0"/>
              <a:t>Measure Property Data</a:t>
            </a:r>
            <a:br>
              <a:rPr lang="en-US" sz="4800" dirty="0"/>
            </a:br>
            <a:r>
              <a:rPr lang="en-US" sz="4800" dirty="0"/>
              <a:t>Meeting #5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24500" y="14605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33ECF9-E8FC-1EEB-2FFC-2DD7B8FF45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Agenda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C44330-F194-B627-063D-AA5868CA19E0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20B125-E701-B2C1-A1A3-7914477C5AB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805196" cy="5410200"/>
          </a:xfrm>
        </p:spPr>
        <p:txBody>
          <a:bodyPr/>
          <a:lstStyle/>
          <a:p>
            <a:r>
              <a:rPr lang="en-US" dirty="0"/>
              <a:t>Time to Start Reviewing!</a:t>
            </a:r>
          </a:p>
          <a:p>
            <a:pPr lvl="1"/>
            <a:r>
              <a:rPr lang="en-US" dirty="0"/>
              <a:t>Quick Review of Conventions (Randy)</a:t>
            </a:r>
          </a:p>
          <a:p>
            <a:pPr lvl="1"/>
            <a:r>
              <a:rPr lang="en-US" dirty="0"/>
              <a:t>Types of Alignment Issues (Ayad)</a:t>
            </a:r>
          </a:p>
          <a:p>
            <a:pPr lvl="1"/>
            <a:r>
              <a:rPr lang="en-US" dirty="0"/>
              <a:t>Focus on Approach in Collecting Data – Is it clear? (Randy)</a:t>
            </a:r>
          </a:p>
          <a:p>
            <a:endParaRPr lang="en-US" dirty="0"/>
          </a:p>
          <a:p>
            <a:r>
              <a:rPr lang="en-US" dirty="0"/>
              <a:t>Schedule </a:t>
            </a:r>
            <a:r>
              <a:rPr lang="en-US" dirty="0">
                <a:solidFill>
                  <a:srgbClr val="FF0000"/>
                </a:solidFill>
              </a:rPr>
              <a:t>Update</a:t>
            </a:r>
            <a:r>
              <a:rPr lang="en-US" dirty="0"/>
              <a:t> &amp; Next Steps (Ayad)</a:t>
            </a:r>
          </a:p>
          <a:p>
            <a:pPr lvl="1"/>
            <a:r>
              <a:rPr lang="en-US" dirty="0"/>
              <a:t>How to access information - refresher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3CD564-782E-B43D-F3DD-88C688932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A63E0-9C55-41FE-BE94-C73968ED251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CAE2115-F6EA-5323-F02F-3A094FFBE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10/5/2023</a:t>
            </a:r>
          </a:p>
        </p:txBody>
      </p:sp>
    </p:spTree>
    <p:extLst>
      <p:ext uri="{BB962C8B-B14F-4D97-AF65-F5344CB8AC3E}">
        <p14:creationId xmlns:p14="http://schemas.microsoft.com/office/powerpoint/2010/main" val="2827325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98E65-5315-0C15-7738-0B9E4768A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914400"/>
            <a:ext cx="2427514" cy="1551482"/>
          </a:xfrm>
        </p:spPr>
        <p:txBody>
          <a:bodyPr/>
          <a:lstStyle/>
          <a:p>
            <a:r>
              <a:rPr lang="en-US" sz="3600" dirty="0"/>
              <a:t>Types of Alignment Issues</a:t>
            </a:r>
            <a:endParaRPr lang="en-US" sz="32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315900-D53E-5CE9-DE29-4C9CE4B5F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A63E0-9C55-41FE-BE94-C73968ED251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0F497BA-BCCC-658B-17F2-134EEA78D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10/5/2023</a:t>
            </a:r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AF171E3F-CC81-A39D-C995-E70F9C0CB143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226700618"/>
              </p:ext>
            </p:extLst>
          </p:nvPr>
        </p:nvGraphicFramePr>
        <p:xfrm>
          <a:off x="3051110" y="685800"/>
          <a:ext cx="5711890" cy="321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5989">
                  <a:extLst>
                    <a:ext uri="{9D8B030D-6E8A-4147-A177-3AD203B41FA5}">
                      <a16:colId xmlns:a16="http://schemas.microsoft.com/office/drawing/2014/main" val="1333728910"/>
                    </a:ext>
                  </a:extLst>
                </a:gridCol>
                <a:gridCol w="1375989">
                  <a:extLst>
                    <a:ext uri="{9D8B030D-6E8A-4147-A177-3AD203B41FA5}">
                      <a16:colId xmlns:a16="http://schemas.microsoft.com/office/drawing/2014/main" val="1543239065"/>
                    </a:ext>
                  </a:extLst>
                </a:gridCol>
                <a:gridCol w="2959912">
                  <a:extLst>
                    <a:ext uri="{9D8B030D-6E8A-4147-A177-3AD203B41FA5}">
                      <a16:colId xmlns:a16="http://schemas.microsoft.com/office/drawing/2014/main" val="6264554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 it in the Measure Package (MP)?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Valid and Feasible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68917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Keep</a:t>
                      </a: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Item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75877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Keep</a:t>
                      </a: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Item, </a:t>
                      </a:r>
                      <a:r>
                        <a:rPr lang="en-US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Remove</a:t>
                      </a: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from MP in 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76066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Keep</a:t>
                      </a: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Item, Add to MP in 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26416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Remove</a:t>
                      </a: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Item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7614127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BBEA6541-3DE8-22EE-A733-E94C671F5263}"/>
              </a:ext>
            </a:extLst>
          </p:cNvPr>
          <p:cNvSpPr txBox="1"/>
          <p:nvPr/>
        </p:nvSpPr>
        <p:spPr>
          <a:xfrm>
            <a:off x="2607230" y="4974506"/>
            <a:ext cx="6155770" cy="132343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Feasible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– “</a:t>
            </a:r>
            <a:r>
              <a:rPr lang="en-US" sz="20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possible to do”</a:t>
            </a:r>
          </a:p>
          <a:p>
            <a:r>
              <a:rPr lang="en-US" sz="2000" dirty="0">
                <a:solidFill>
                  <a:srgbClr val="202124"/>
                </a:solidFill>
                <a:latin typeface="Roboto" panose="02000000000000000000" pitchFamily="2" charset="0"/>
                <a:cs typeface="Arial" panose="020B0604020202020204" pitchFamily="34" charset="0"/>
              </a:rPr>
              <a:t>	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Practical, achievable, not cost-prohibitive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Valid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000" dirty="0">
                <a:solidFill>
                  <a:srgbClr val="202124"/>
                </a:solidFill>
                <a:latin typeface="Roboto" panose="02000000000000000000" pitchFamily="2" charset="0"/>
              </a:rPr>
              <a:t>“having a sound basis in logic or fact”</a:t>
            </a:r>
          </a:p>
          <a:p>
            <a:r>
              <a:rPr lang="en-US" sz="1400" dirty="0">
                <a:solidFill>
                  <a:srgbClr val="202124"/>
                </a:solidFill>
                <a:latin typeface="Roboto" panose="02000000000000000000" pitchFamily="2" charset="0"/>
                <a:cs typeface="Arial" panose="020B0604020202020204" pitchFamily="34" charset="0"/>
              </a:rPr>
              <a:t>	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Usable, sufficient, valuable, </a:t>
            </a:r>
            <a:r>
              <a:rPr lang="en-US" sz="20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relevant</a:t>
            </a:r>
          </a:p>
        </p:txBody>
      </p:sp>
    </p:spTree>
    <p:extLst>
      <p:ext uri="{BB962C8B-B14F-4D97-AF65-F5344CB8AC3E}">
        <p14:creationId xmlns:p14="http://schemas.microsoft.com/office/powerpoint/2010/main" val="4139952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D6A29-F0C7-4BA3-CCCB-E22A0F72D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Schedule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D53996-36C8-3109-04A2-A80D46841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275FC-95AE-5F43-84DE-7325704F4380}" type="datetime1">
              <a:rPr lang="en-US" smtClean="0"/>
              <a:t>10/5/2023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D1DB48-C16C-3C7D-EEBC-46ED3341A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200" dirty="0"/>
              <a:t>Deemed Measure Property Data</a:t>
            </a:r>
            <a:endParaRPr lang="en-US" dirty="0"/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35063E-C83C-85B9-165F-D8127A365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A63E0-9C55-41FE-BE94-C73968ED251E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1E533CDF-12C1-85FA-C765-6111F6EEF439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723188959"/>
              </p:ext>
            </p:extLst>
          </p:nvPr>
        </p:nvGraphicFramePr>
        <p:xfrm>
          <a:off x="301625" y="1447800"/>
          <a:ext cx="8156575" cy="493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2372">
                  <a:extLst>
                    <a:ext uri="{9D8B030D-6E8A-4147-A177-3AD203B41FA5}">
                      <a16:colId xmlns:a16="http://schemas.microsoft.com/office/drawing/2014/main" val="922371458"/>
                    </a:ext>
                  </a:extLst>
                </a:gridCol>
                <a:gridCol w="706486">
                  <a:extLst>
                    <a:ext uri="{9D8B030D-6E8A-4147-A177-3AD203B41FA5}">
                      <a16:colId xmlns:a16="http://schemas.microsoft.com/office/drawing/2014/main" val="346887056"/>
                    </a:ext>
                  </a:extLst>
                </a:gridCol>
                <a:gridCol w="865717">
                  <a:extLst>
                    <a:ext uri="{9D8B030D-6E8A-4147-A177-3AD203B41FA5}">
                      <a16:colId xmlns:a16="http://schemas.microsoft.com/office/drawing/2014/main" val="163459984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82605198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4125810969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4962661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 Categories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Num</a:t>
                      </a:r>
                      <a:endParaRPr lang="en-US" sz="14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MPD Draft Due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Hand-off to External Stakeholders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Meeting with External Stakeholders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Final Comments from External Stakeholders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36278936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First Batch of HVAC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varies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9/8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9/14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(part of 3</a:t>
                      </a:r>
                      <a:r>
                        <a:rPr lang="en-US" sz="1400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rd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group)</a:t>
                      </a: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34342283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Appliance/Plug Load, Bldg Envelope, Compressed Air, 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 Refrigeration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9/8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trike="sng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9/22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10/19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10/5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trike="sng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11/3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11/16</a:t>
                      </a: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3978310807"/>
                  </a:ext>
                </a:extLst>
              </a:tr>
              <a:tr h="367665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Lighting, 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Service, 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Whole Bldg, </a:t>
                      </a:r>
                      <a:b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Food Service, </a:t>
                      </a: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Misc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31236437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Process, </a:t>
                      </a:r>
                      <a:b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Recreation, </a:t>
                      </a:r>
                      <a:b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HVAC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20448420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Service and Domestic Hot Water, </a:t>
                      </a:r>
                      <a:b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Water Pumping / Irrigation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148325528"/>
                  </a:ext>
                </a:extLst>
              </a:tr>
            </a:tbl>
          </a:graphicData>
        </a:graphic>
      </p:graphicFrame>
      <p:grpSp>
        <p:nvGrpSpPr>
          <p:cNvPr id="18" name="Group 17">
            <a:extLst>
              <a:ext uri="{FF2B5EF4-FFF2-40B4-BE49-F238E27FC236}">
                <a16:creationId xmlns:a16="http://schemas.microsoft.com/office/drawing/2014/main" id="{70830EF7-DB6B-8234-655A-A623CEA32353}"/>
              </a:ext>
            </a:extLst>
          </p:cNvPr>
          <p:cNvGrpSpPr/>
          <p:nvPr/>
        </p:nvGrpSpPr>
        <p:grpSpPr>
          <a:xfrm>
            <a:off x="914400" y="2321169"/>
            <a:ext cx="7848600" cy="2708031"/>
            <a:chOff x="914400" y="2438400"/>
            <a:chExt cx="7848600" cy="2286000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08BB02A0-9DDC-9A68-2E2C-CD17F7F55321}"/>
                </a:ext>
              </a:extLst>
            </p:cNvPr>
            <p:cNvCxnSpPr/>
            <p:nvPr/>
          </p:nvCxnSpPr>
          <p:spPr>
            <a:xfrm>
              <a:off x="8458200" y="2438400"/>
              <a:ext cx="304800" cy="0"/>
            </a:xfrm>
            <a:prstGeom prst="line">
              <a:avLst/>
            </a:prstGeom>
            <a:ln w="4445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199CD396-8354-15A2-46C5-958F41FC3A74}"/>
                </a:ext>
              </a:extLst>
            </p:cNvPr>
            <p:cNvCxnSpPr/>
            <p:nvPr/>
          </p:nvCxnSpPr>
          <p:spPr>
            <a:xfrm>
              <a:off x="8763000" y="2438400"/>
              <a:ext cx="0" cy="2286000"/>
            </a:xfrm>
            <a:prstGeom prst="line">
              <a:avLst/>
            </a:prstGeom>
            <a:ln w="4445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C25C3C-431A-C654-1067-BF03914ECF3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14400" y="4724400"/>
              <a:ext cx="7848600" cy="0"/>
            </a:xfrm>
            <a:prstGeom prst="line">
              <a:avLst/>
            </a:prstGeom>
            <a:ln w="44450">
              <a:solidFill>
                <a:srgbClr val="0000CC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03041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FF2EB-BDA1-B29F-CEE8-DAF670D1E4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914399"/>
            <a:ext cx="2362200" cy="1364105"/>
          </a:xfrm>
        </p:spPr>
        <p:txBody>
          <a:bodyPr/>
          <a:lstStyle/>
          <a:p>
            <a:r>
              <a:rPr lang="en-US" sz="3600" dirty="0"/>
              <a:t>Next Steps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63A90E-C1B0-6EAF-414D-EB5F738CE012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381000" y="2608289"/>
            <a:ext cx="2362200" cy="351787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EDA52E-2026-A7D5-E6A7-75FF93BC1CB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565098"/>
          </a:xfrm>
        </p:spPr>
        <p:txBody>
          <a:bodyPr>
            <a:normAutofit/>
          </a:bodyPr>
          <a:lstStyle/>
          <a:p>
            <a:r>
              <a:rPr lang="en-US" dirty="0"/>
              <a:t>Get involved in external review – broken up by end-use: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Appliance/Plug Load, Bldg Envelope, Compressed Air, Comm Refrigeration</a:t>
            </a:r>
          </a:p>
          <a:p>
            <a:pPr lvl="2"/>
            <a:r>
              <a:rPr lang="en-US" i="1" dirty="0">
                <a:solidFill>
                  <a:srgbClr val="0000CC"/>
                </a:solidFill>
              </a:rPr>
              <a:t>Next Meeting on Oct 5th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Lighting, Miscellaneous, Service, Whole Bldg, Food Service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Process, Recreation, HVAC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Service and Domestic Hot Water, Water Pumping/Irrigation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D8D455-0AAF-D536-8097-E1430D1AC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A63E0-9C55-41FE-BE94-C73968ED251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DF2214B-1FDA-8740-1A3E-B552CC99A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10/5/2023</a:t>
            </a:r>
          </a:p>
        </p:txBody>
      </p:sp>
    </p:spTree>
    <p:extLst>
      <p:ext uri="{BB962C8B-B14F-4D97-AF65-F5344CB8AC3E}">
        <p14:creationId xmlns:p14="http://schemas.microsoft.com/office/powerpoint/2010/main" val="3131795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FF2EB-BDA1-B29F-CEE8-DAF670D1E4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914399"/>
            <a:ext cx="2362200" cy="1364105"/>
          </a:xfrm>
        </p:spPr>
        <p:txBody>
          <a:bodyPr/>
          <a:lstStyle/>
          <a:p>
            <a:r>
              <a:rPr lang="en-US" sz="3600" dirty="0"/>
              <a:t>Next Steps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63A90E-C1B0-6EAF-414D-EB5F738CE012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381000" y="2608289"/>
            <a:ext cx="2362200" cy="351787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EDA52E-2026-A7D5-E6A7-75FF93BC1CB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719184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During review</a:t>
            </a:r>
          </a:p>
          <a:p>
            <a:pPr lvl="1"/>
            <a:r>
              <a:rPr lang="en-US" dirty="0"/>
              <a:t>Sheet 1: “Is item Valid and Feasible?”</a:t>
            </a:r>
          </a:p>
          <a:p>
            <a:pPr lvl="2"/>
            <a:r>
              <a:rPr lang="en-US" dirty="0">
                <a:highlight>
                  <a:srgbClr val="FFFF00"/>
                </a:highlight>
              </a:rPr>
              <a:t>If not</a:t>
            </a:r>
            <a:r>
              <a:rPr lang="en-US" dirty="0"/>
              <a:t>, enter your name in cell (could just add to the list)</a:t>
            </a:r>
          </a:p>
          <a:p>
            <a:pPr lvl="1"/>
            <a:r>
              <a:rPr lang="en-US" dirty="0"/>
              <a:t>“Property Data </a:t>
            </a:r>
            <a:r>
              <a:rPr lang="en-US" dirty="0" err="1"/>
              <a:t>Wrksheet</a:t>
            </a:r>
            <a:r>
              <a:rPr lang="en-US" dirty="0"/>
              <a:t>” </a:t>
            </a:r>
          </a:p>
          <a:p>
            <a:pPr lvl="2"/>
            <a:r>
              <a:rPr lang="en-US" dirty="0"/>
              <a:t>Are Property Label / Property Description clear?</a:t>
            </a:r>
          </a:p>
          <a:p>
            <a:r>
              <a:rPr lang="en-US" dirty="0"/>
              <a:t>Changes</a:t>
            </a:r>
          </a:p>
          <a:p>
            <a:pPr lvl="1"/>
            <a:r>
              <a:rPr lang="en-US" dirty="0"/>
              <a:t>Highlight adjusted cells</a:t>
            </a:r>
          </a:p>
          <a:p>
            <a:pPr lvl="1"/>
            <a:r>
              <a:rPr lang="en-US" dirty="0"/>
              <a:t>Add Comment to “Stakeholder Comments” tab</a:t>
            </a:r>
          </a:p>
          <a:p>
            <a:r>
              <a:rPr lang="en-US" dirty="0"/>
              <a:t>Comments due for Big Batch #1 by 11/16/2023 – </a:t>
            </a:r>
            <a:r>
              <a:rPr lang="en-US" i="1" dirty="0">
                <a:solidFill>
                  <a:srgbClr val="FF0000"/>
                </a:solidFill>
              </a:rPr>
              <a:t>sooner is better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Note that parallel process is to make updates for 1/1/2024 measure packages has started.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D8D455-0AAF-D536-8097-E1430D1AC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A63E0-9C55-41FE-BE94-C73968ED251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DF2214B-1FDA-8740-1A3E-B552CC99A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10/5/2023</a:t>
            </a:r>
          </a:p>
        </p:txBody>
      </p:sp>
    </p:spTree>
    <p:extLst>
      <p:ext uri="{BB962C8B-B14F-4D97-AF65-F5344CB8AC3E}">
        <p14:creationId xmlns:p14="http://schemas.microsoft.com/office/powerpoint/2010/main" val="3538442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51AB2-B0E2-6FE2-98DE-3117BE332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3108F0-C1E7-FFE8-C90F-7CC8AF0D8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10/5/2023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C28B7E-4A71-632D-6AD6-4AEA82979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A63E0-9C55-41FE-BE94-C73968ED251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653E268-F1DA-1A6A-9625-33AD1081687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0942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6D8B1CA-CA17-A9B2-CE59-7EB58E016939}"/>
              </a:ext>
            </a:extLst>
          </p:cNvPr>
          <p:cNvSpPr/>
          <p:nvPr/>
        </p:nvSpPr>
        <p:spPr>
          <a:xfrm>
            <a:off x="4818888" y="1714500"/>
            <a:ext cx="1200912" cy="8763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4">
            <a:extLst>
              <a:ext uri="{FF2B5EF4-FFF2-40B4-BE49-F238E27FC236}">
                <a16:creationId xmlns:a16="http://schemas.microsoft.com/office/drawing/2014/main" id="{15F9BC05-6839-96D4-11F5-E4136ACB44E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90" t="5393" r="706" b="5566"/>
          <a:stretch/>
        </p:blipFill>
        <p:spPr bwMode="auto">
          <a:xfrm>
            <a:off x="190500" y="2019300"/>
            <a:ext cx="8732520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856C4A9-78CB-A074-CF56-3E50E7B8E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Statewide Process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3F89E2-8B36-515D-5D0E-FACA8B866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10/5/2023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D09B68-E9D0-FED1-DB7F-F3C2FCBD6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A63E0-9C55-41FE-BE94-C73968ED251E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10" name="Content Placeholder 9" descr="A picture containing text&#10;&#10;Description automatically generated">
            <a:extLst>
              <a:ext uri="{FF2B5EF4-FFF2-40B4-BE49-F238E27FC236}">
                <a16:creationId xmlns:a16="http://schemas.microsoft.com/office/drawing/2014/main" id="{FD4E4128-D493-86B2-FC9E-70B6596AF731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4619384"/>
            <a:ext cx="970619" cy="1590916"/>
          </a:xfrm>
          <a:solidFill>
            <a:schemeClr val="bg1"/>
          </a:solidFill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26C27800-2ADD-A7EB-165A-B47C8455558A}"/>
              </a:ext>
            </a:extLst>
          </p:cNvPr>
          <p:cNvSpPr/>
          <p:nvPr/>
        </p:nvSpPr>
        <p:spPr>
          <a:xfrm>
            <a:off x="3467100" y="3238500"/>
            <a:ext cx="2400300" cy="28956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487147-F985-D4AD-30AA-E3E1C6C944A7}"/>
              </a:ext>
            </a:extLst>
          </p:cNvPr>
          <p:cNvSpPr txBox="1"/>
          <p:nvPr/>
        </p:nvSpPr>
        <p:spPr>
          <a:xfrm>
            <a:off x="5067300" y="1531484"/>
            <a:ext cx="24625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Consensus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56247657-EDCD-411A-D0CC-A4D890078091}"/>
              </a:ext>
            </a:extLst>
          </p:cNvPr>
          <p:cNvCxnSpPr>
            <a:cxnSpLocks/>
            <a:endCxn id="8" idx="0"/>
          </p:cNvCxnSpPr>
          <p:nvPr/>
        </p:nvCxnSpPr>
        <p:spPr>
          <a:xfrm flipH="1">
            <a:off x="4667250" y="1900816"/>
            <a:ext cx="752094" cy="133768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30781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F55EE-80F3-A66B-2A72-4BD0FE501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eTRM Wireframe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FBAFBA-37CF-84AF-3F53-3AE824971868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514600" cy="414496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Separate tab for this data</a:t>
            </a:r>
          </a:p>
          <a:p>
            <a:r>
              <a:rPr lang="en-US" dirty="0">
                <a:solidFill>
                  <a:schemeClr val="tx1"/>
                </a:solidFill>
              </a:rPr>
              <a:t>Downloadable within the version</a:t>
            </a:r>
          </a:p>
          <a:p>
            <a:r>
              <a:rPr lang="en-US" dirty="0">
                <a:solidFill>
                  <a:schemeClr val="tx1"/>
                </a:solidFill>
              </a:rPr>
              <a:t>Hyperlinks to individual Validation Items</a:t>
            </a:r>
          </a:p>
          <a:p>
            <a:r>
              <a:rPr lang="en-US" dirty="0">
                <a:solidFill>
                  <a:schemeClr val="tx1"/>
                </a:solidFill>
              </a:rPr>
              <a:t>Filter for a specific permutation’s requirements</a:t>
            </a:r>
          </a:p>
          <a:p>
            <a:r>
              <a:rPr lang="en-US" dirty="0">
                <a:solidFill>
                  <a:schemeClr val="tx1"/>
                </a:solidFill>
              </a:rPr>
              <a:t>Download all validations lists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04719D-E511-FD49-78DF-8074DB5A4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A63E0-9C55-41FE-BE94-C73968ED251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EBE712C-E206-FA1B-3D2C-AB106FB71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10/5/2023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5A375C8D-0473-75CD-7156-48230E708D42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971800" y="609600"/>
            <a:ext cx="5894782" cy="480060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ECFD582E-419C-9D84-2ECF-2B78C363C73F}"/>
              </a:ext>
            </a:extLst>
          </p:cNvPr>
          <p:cNvSpPr/>
          <p:nvPr/>
        </p:nvSpPr>
        <p:spPr>
          <a:xfrm>
            <a:off x="7391400" y="1371600"/>
            <a:ext cx="609600" cy="365760"/>
          </a:xfrm>
          <a:prstGeom prst="rect">
            <a:avLst/>
          </a:prstGeom>
          <a:noFill/>
          <a:ln w="254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27C6511-3A1D-F9C3-5CEB-5CA9C0EEAEA4}"/>
              </a:ext>
            </a:extLst>
          </p:cNvPr>
          <p:cNvSpPr/>
          <p:nvPr/>
        </p:nvSpPr>
        <p:spPr>
          <a:xfrm>
            <a:off x="4191000" y="2133600"/>
            <a:ext cx="1295400" cy="381000"/>
          </a:xfrm>
          <a:prstGeom prst="rect">
            <a:avLst/>
          </a:prstGeom>
          <a:noFill/>
          <a:ln w="254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E0A368F-85B0-97AB-373D-B417FA771C27}"/>
              </a:ext>
            </a:extLst>
          </p:cNvPr>
          <p:cNvSpPr/>
          <p:nvPr/>
        </p:nvSpPr>
        <p:spPr>
          <a:xfrm>
            <a:off x="4182318" y="4800600"/>
            <a:ext cx="3437681" cy="685799"/>
          </a:xfrm>
          <a:prstGeom prst="rect">
            <a:avLst/>
          </a:prstGeom>
          <a:noFill/>
          <a:ln w="254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C1A81D7-0285-668E-227A-A0D951B8E926}"/>
              </a:ext>
            </a:extLst>
          </p:cNvPr>
          <p:cNvSpPr/>
          <p:nvPr/>
        </p:nvSpPr>
        <p:spPr>
          <a:xfrm>
            <a:off x="4182317" y="4070430"/>
            <a:ext cx="3437681" cy="685799"/>
          </a:xfrm>
          <a:prstGeom prst="rect">
            <a:avLst/>
          </a:prstGeom>
          <a:noFill/>
          <a:ln w="254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52F3A39-2E2C-5AEF-5AF4-8B4B5A4E4F57}"/>
              </a:ext>
            </a:extLst>
          </p:cNvPr>
          <p:cNvSpPr/>
          <p:nvPr/>
        </p:nvSpPr>
        <p:spPr>
          <a:xfrm>
            <a:off x="2971800" y="2362200"/>
            <a:ext cx="762000" cy="228600"/>
          </a:xfrm>
          <a:prstGeom prst="rect">
            <a:avLst/>
          </a:prstGeom>
          <a:noFill/>
          <a:ln w="254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682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ustom 15">
      <a:dk1>
        <a:srgbClr val="141313"/>
      </a:dk1>
      <a:lt1>
        <a:sysClr val="window" lastClr="FFFFFF"/>
      </a:lt1>
      <a:dk2>
        <a:srgbClr val="000B00"/>
      </a:dk2>
      <a:lt2>
        <a:srgbClr val="FFFFFE"/>
      </a:lt2>
      <a:accent1>
        <a:srgbClr val="F8C01B"/>
      </a:accent1>
      <a:accent2>
        <a:srgbClr val="CCB400"/>
      </a:accent2>
      <a:accent3>
        <a:srgbClr val="B79462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7eff0b6-58fd-4a96-8c45-c806ab06039c">
      <Terms xmlns="http://schemas.microsoft.com/office/infopath/2007/PartnerControls"/>
    </lcf76f155ced4ddcb4097134ff3c332f>
    <TaxCatchAll xmlns="f5bf0bf7-920e-4b40-9541-0ba5ba4e2d70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58999B9AFA1AC4B8C8D4D5D1788F573" ma:contentTypeVersion="11" ma:contentTypeDescription="Create a new document." ma:contentTypeScope="" ma:versionID="09787e34cd9321854343b5c5cd0c20b2">
  <xsd:schema xmlns:xsd="http://www.w3.org/2001/XMLSchema" xmlns:xs="http://www.w3.org/2001/XMLSchema" xmlns:p="http://schemas.microsoft.com/office/2006/metadata/properties" xmlns:ns2="37eff0b6-58fd-4a96-8c45-c806ab06039c" xmlns:ns3="f5bf0bf7-920e-4b40-9541-0ba5ba4e2d70" targetNamespace="http://schemas.microsoft.com/office/2006/metadata/properties" ma:root="true" ma:fieldsID="ae81bfd31b38cee94f663882d2770b61" ns2:_="" ns3:_="">
    <xsd:import namespace="37eff0b6-58fd-4a96-8c45-c806ab06039c"/>
    <xsd:import namespace="f5bf0bf7-920e-4b40-9541-0ba5ba4e2d7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LengthInSecond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eff0b6-58fd-4a96-8c45-c806ab06039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56d38025-f7d7-4cfa-b67c-bd2cf28cd8f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bf0bf7-920e-4b40-9541-0ba5ba4e2d70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1d110305-e98c-43b2-b67c-ace5932b8e96}" ma:internalName="TaxCatchAll" ma:showField="CatchAllData" ma:web="f5bf0bf7-920e-4b40-9541-0ba5ba4e2d7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E217B3E-6D3B-40F6-B22E-2B7F8DD739C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6D8515E-C9B7-4BFA-A46C-CC1A3709289B}">
  <ds:schemaRefs>
    <ds:schemaRef ds:uri="37eff0b6-58fd-4a96-8c45-c806ab06039c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http://www.w3.org/XML/1998/namespace"/>
    <ds:schemaRef ds:uri="http://purl.org/dc/terms/"/>
    <ds:schemaRef ds:uri="http://schemas.microsoft.com/office/2006/documentManagement/types"/>
    <ds:schemaRef ds:uri="f5bf0bf7-920e-4b40-9541-0ba5ba4e2d70"/>
    <ds:schemaRef ds:uri="http://schemas.microsoft.com/office/2006/metadata/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189736E6-A1E6-4461-98AC-094ADB4F5E7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7eff0b6-58fd-4a96-8c45-c806ab06039c"/>
    <ds:schemaRef ds:uri="f5bf0bf7-920e-4b40-9541-0ba5ba4e2d7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7499</TotalTime>
  <Words>496</Words>
  <Application>Microsoft Office PowerPoint</Application>
  <PresentationFormat>On-screen Show (4:3)</PresentationFormat>
  <Paragraphs>115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Georgia</vt:lpstr>
      <vt:lpstr>Roboto</vt:lpstr>
      <vt:lpstr>Wingdings</vt:lpstr>
      <vt:lpstr>Wingdings 2</vt:lpstr>
      <vt:lpstr>Civic</vt:lpstr>
      <vt:lpstr>Measure Property Data Meeting #5</vt:lpstr>
      <vt:lpstr>Agenda</vt:lpstr>
      <vt:lpstr>Types of Alignment Issues</vt:lpstr>
      <vt:lpstr>Proposed Schedule</vt:lpstr>
      <vt:lpstr>Next Steps</vt:lpstr>
      <vt:lpstr>Next Steps</vt:lpstr>
      <vt:lpstr>Questions?</vt:lpstr>
      <vt:lpstr>Statewide Process</vt:lpstr>
      <vt:lpstr>eTRM Wireframe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ASB</dc:creator>
  <cp:lastModifiedBy>Ayad Al-Shaikh</cp:lastModifiedBy>
  <cp:revision>125</cp:revision>
  <cp:lastPrinted>2023-02-22T03:19:52Z</cp:lastPrinted>
  <dcterms:created xsi:type="dcterms:W3CDTF">2014-07-29T23:26:12Z</dcterms:created>
  <dcterms:modified xsi:type="dcterms:W3CDTF">2023-10-06T12:46:17Z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0x010100358999B9AFA1AC4B8C8D4D5D1788F573</vt:lpwstr>
  </property>
  <property fmtid="{D5CDD505-2E9C-101B-9397-08002B2CF9AE}" pid="3" name="MediaServiceImageTags">
    <vt:lpwstr/>
  </property>
</Properties>
</file>