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2"/>
  </p:notesMasterIdLst>
  <p:handoutMasterIdLst>
    <p:handoutMasterId r:id="rId23"/>
  </p:handoutMasterIdLst>
  <p:sldIdLst>
    <p:sldId id="256" r:id="rId2"/>
    <p:sldId id="261" r:id="rId3"/>
    <p:sldId id="263" r:id="rId4"/>
    <p:sldId id="279" r:id="rId5"/>
    <p:sldId id="266" r:id="rId6"/>
    <p:sldId id="268" r:id="rId7"/>
    <p:sldId id="276" r:id="rId8"/>
    <p:sldId id="275" r:id="rId9"/>
    <p:sldId id="267" r:id="rId10"/>
    <p:sldId id="277" r:id="rId11"/>
    <p:sldId id="280" r:id="rId12"/>
    <p:sldId id="278" r:id="rId13"/>
    <p:sldId id="283" r:id="rId14"/>
    <p:sldId id="282" r:id="rId15"/>
    <p:sldId id="270" r:id="rId16"/>
    <p:sldId id="269" r:id="rId17"/>
    <p:sldId id="271" r:id="rId18"/>
    <p:sldId id="272" r:id="rId19"/>
    <p:sldId id="284" r:id="rId20"/>
    <p:sldId id="273" r:id="rId21"/>
  </p:sldIdLst>
  <p:sldSz cx="9144000" cy="6858000" type="screen4x3"/>
  <p:notesSz cx="70040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632"/>
    <a:srgbClr val="F8C01B"/>
    <a:srgbClr val="89DC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47" autoAdjust="0"/>
    <p:restoredTop sz="94563" autoAdjust="0"/>
  </p:normalViewPr>
  <p:slideViewPr>
    <p:cSldViewPr>
      <p:cViewPr>
        <p:scale>
          <a:sx n="75" d="100"/>
          <a:sy n="75" d="100"/>
        </p:scale>
        <p:origin x="-1086" y="-72"/>
      </p:cViewPr>
      <p:guideLst>
        <p:guide orient="horz" pos="2160"/>
        <p:guide pos="2880"/>
      </p:guideLst>
    </p:cSldViewPr>
  </p:slideViewPr>
  <p:outlineViewPr>
    <p:cViewPr>
      <p:scale>
        <a:sx n="50" d="100"/>
        <a:sy n="50" d="100"/>
      </p:scale>
      <p:origin x="42" y="222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C46A2789-F3AF-A84B-870A-65AFA746DFEF}" type="datetimeFigureOut">
              <a:rPr lang="en-US" smtClean="0"/>
              <a:pPr/>
              <a:t>7/27/2016</a:t>
            </a:fld>
            <a:endParaRPr lang="en-US"/>
          </a:p>
        </p:txBody>
      </p:sp>
      <p:sp>
        <p:nvSpPr>
          <p:cNvPr id="4" name="Footer Placeholder 3"/>
          <p:cNvSpPr>
            <a:spLocks noGrp="1"/>
          </p:cNvSpPr>
          <p:nvPr>
            <p:ph type="ftr" sz="quarter" idx="2"/>
          </p:nvPr>
        </p:nvSpPr>
        <p:spPr>
          <a:xfrm>
            <a:off x="0" y="882967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9675"/>
            <a:ext cx="3035300" cy="465138"/>
          </a:xfrm>
          <a:prstGeom prst="rect">
            <a:avLst/>
          </a:prstGeom>
        </p:spPr>
        <p:txBody>
          <a:bodyPr vert="horz" lIns="91440" tIns="45720" rIns="91440" bIns="45720" rtlCol="0" anchor="b"/>
          <a:lstStyle>
            <a:lvl1pPr algn="r">
              <a:defRPr sz="1200"/>
            </a:lvl1pPr>
          </a:lstStyle>
          <a:p>
            <a:fld id="{BA419A2B-66C4-8443-B266-E23372DFFC69}" type="slidenum">
              <a:rPr lang="en-US" smtClean="0"/>
              <a:pPr/>
              <a:t>‹#›</a:t>
            </a:fld>
            <a:endParaRPr lang="en-US"/>
          </a:p>
        </p:txBody>
      </p:sp>
    </p:spTree>
    <p:extLst>
      <p:ext uri="{BB962C8B-B14F-4D97-AF65-F5344CB8AC3E}">
        <p14:creationId xmlns:p14="http://schemas.microsoft.com/office/powerpoint/2010/main" val="999143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4820"/>
          </a:xfrm>
          <a:prstGeom prst="rect">
            <a:avLst/>
          </a:prstGeom>
        </p:spPr>
        <p:txBody>
          <a:bodyPr vert="horz" lIns="93141" tIns="46570" rIns="93141" bIns="46570" rtlCol="0"/>
          <a:lstStyle>
            <a:lvl1pPr algn="l">
              <a:defRPr sz="1200"/>
            </a:lvl1pPr>
          </a:lstStyle>
          <a:p>
            <a:endParaRPr lang="en-US"/>
          </a:p>
        </p:txBody>
      </p:sp>
      <p:sp>
        <p:nvSpPr>
          <p:cNvPr id="3" name="Date Placeholder 2"/>
          <p:cNvSpPr>
            <a:spLocks noGrp="1"/>
          </p:cNvSpPr>
          <p:nvPr>
            <p:ph type="dt" idx="1"/>
          </p:nvPr>
        </p:nvSpPr>
        <p:spPr>
          <a:xfrm>
            <a:off x="3967341" y="0"/>
            <a:ext cx="3035088" cy="464820"/>
          </a:xfrm>
          <a:prstGeom prst="rect">
            <a:avLst/>
          </a:prstGeom>
        </p:spPr>
        <p:txBody>
          <a:bodyPr vert="horz" lIns="93141" tIns="46570" rIns="93141" bIns="46570" rtlCol="0"/>
          <a:lstStyle>
            <a:lvl1pPr algn="r">
              <a:defRPr sz="1200"/>
            </a:lvl1pPr>
          </a:lstStyle>
          <a:p>
            <a:fld id="{6D845599-701A-4FA0-8027-36496C7B95F1}" type="datetimeFigureOut">
              <a:rPr lang="en-US" smtClean="0"/>
              <a:pPr/>
              <a:t>7/27/2016</a:t>
            </a:fld>
            <a:endParaRPr lang="en-US"/>
          </a:p>
        </p:txBody>
      </p:sp>
      <p:sp>
        <p:nvSpPr>
          <p:cNvPr id="4" name="Slide Image Placeholder 3"/>
          <p:cNvSpPr>
            <a:spLocks noGrp="1" noRot="1" noChangeAspect="1"/>
          </p:cNvSpPr>
          <p:nvPr>
            <p:ph type="sldImg" idx="2"/>
          </p:nvPr>
        </p:nvSpPr>
        <p:spPr>
          <a:xfrm>
            <a:off x="1177925" y="696913"/>
            <a:ext cx="4648200" cy="3486150"/>
          </a:xfrm>
          <a:prstGeom prst="rect">
            <a:avLst/>
          </a:prstGeom>
          <a:noFill/>
          <a:ln w="12700">
            <a:solidFill>
              <a:prstClr val="black"/>
            </a:solidFill>
          </a:ln>
        </p:spPr>
        <p:txBody>
          <a:bodyPr vert="horz" lIns="93141" tIns="46570" rIns="93141" bIns="46570" rtlCol="0" anchor="ctr"/>
          <a:lstStyle/>
          <a:p>
            <a:endParaRPr lang="en-US"/>
          </a:p>
        </p:txBody>
      </p:sp>
      <p:sp>
        <p:nvSpPr>
          <p:cNvPr id="5" name="Notes Placeholder 4"/>
          <p:cNvSpPr>
            <a:spLocks noGrp="1"/>
          </p:cNvSpPr>
          <p:nvPr>
            <p:ph type="body" sz="quarter" idx="3"/>
          </p:nvPr>
        </p:nvSpPr>
        <p:spPr>
          <a:xfrm>
            <a:off x="700405" y="4415790"/>
            <a:ext cx="5603240" cy="4183380"/>
          </a:xfrm>
          <a:prstGeom prst="rect">
            <a:avLst/>
          </a:prstGeom>
        </p:spPr>
        <p:txBody>
          <a:bodyPr vert="horz" lIns="93141" tIns="46570" rIns="93141" bIns="465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5088" cy="464820"/>
          </a:xfrm>
          <a:prstGeom prst="rect">
            <a:avLst/>
          </a:prstGeom>
        </p:spPr>
        <p:txBody>
          <a:bodyPr vert="horz" lIns="93141" tIns="46570" rIns="93141" bIns="4657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829967"/>
            <a:ext cx="3035088" cy="464820"/>
          </a:xfrm>
          <a:prstGeom prst="rect">
            <a:avLst/>
          </a:prstGeom>
        </p:spPr>
        <p:txBody>
          <a:bodyPr vert="horz" lIns="93141" tIns="46570" rIns="93141" bIns="46570" rtlCol="0" anchor="b"/>
          <a:lstStyle>
            <a:lvl1pPr algn="r">
              <a:defRPr sz="1200"/>
            </a:lvl1pPr>
          </a:lstStyle>
          <a:p>
            <a:fld id="{925D742C-688D-4DB5-939F-8AEE1CF531A6}" type="slidenum">
              <a:rPr lang="en-US" smtClean="0"/>
              <a:pPr/>
              <a:t>‹#›</a:t>
            </a:fld>
            <a:endParaRPr lang="en-US"/>
          </a:p>
        </p:txBody>
      </p:sp>
    </p:spTree>
    <p:extLst>
      <p:ext uri="{BB962C8B-B14F-4D97-AF65-F5344CB8AC3E}">
        <p14:creationId xmlns:p14="http://schemas.microsoft.com/office/powerpoint/2010/main" val="29975756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25D742C-688D-4DB5-939F-8AEE1CF531A6}"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447800" y="4876800"/>
            <a:ext cx="6480174" cy="838200"/>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Title</a:t>
            </a:r>
            <a:endParaRPr lang="en-US"/>
          </a:p>
        </p:txBody>
      </p:sp>
      <p:sp>
        <p:nvSpPr>
          <p:cNvPr id="4" name="Date Placeholder 3"/>
          <p:cNvSpPr>
            <a:spLocks noGrp="1"/>
          </p:cNvSpPr>
          <p:nvPr>
            <p:ph type="dt" sz="half" idx="10"/>
          </p:nvPr>
        </p:nvSpPr>
        <p:spPr/>
        <p:txBody>
          <a:bodyPr/>
          <a:lstStyle/>
          <a:p>
            <a:fld id="{15EE9805-B75C-EE43-AA2A-06D61467EE75}" type="datetime1">
              <a:rPr lang="en-US" smtClean="0"/>
              <a:pPr/>
              <a:t>7/27/2016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pic>
        <p:nvPicPr>
          <p:cNvPr id="20" name="Picture 19" descr="CalTF_Logo_2x2.png"/>
          <p:cNvPicPr>
            <a:picLocks noChangeAspect="1"/>
          </p:cNvPicPr>
          <p:nvPr userDrawn="1"/>
        </p:nvPicPr>
        <p:blipFill>
          <a:blip r:embed="rId2" cstate="print"/>
          <a:stretch>
            <a:fillRect/>
          </a:stretch>
        </p:blipFill>
        <p:spPr>
          <a:xfrm>
            <a:off x="3429000" y="2819400"/>
            <a:ext cx="2286000" cy="22860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09A63E0-9C55-41FE-BE94-C73968ED251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6801-06D8-AE44-9D1D-EF3C47EF20CA}" type="datetime1">
              <a:rPr lang="en-US" smtClean="0"/>
              <a:pPr/>
              <a:t>7/27/2016</a:t>
            </a:fld>
            <a:endParaRPr lang="en-US"/>
          </a:p>
        </p:txBody>
      </p:sp>
      <p:sp>
        <p:nvSpPr>
          <p:cNvPr id="5" name="Footer Placeholder 4"/>
          <p:cNvSpPr>
            <a:spLocks noGrp="1"/>
          </p:cNvSpPr>
          <p:nvPr>
            <p:ph type="ftr" sz="quarter" idx="11"/>
          </p:nvPr>
        </p:nvSpPr>
        <p:spPr/>
        <p:txBody>
          <a:bodyPr/>
          <a:lstStyle/>
          <a:p>
            <a:r>
              <a:rPr lang="en-US" smtClean="0"/>
              <a:t>Title</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descr="CalTF_Logo.png"/>
          <p:cNvPicPr>
            <a:picLocks noChangeAspect="1"/>
          </p:cNvPicPr>
          <p:nvPr userDrawn="1"/>
        </p:nvPicPr>
        <p:blipFill>
          <a:blip r:embed="rId2" cstate="print"/>
          <a:stretch>
            <a:fillRect/>
          </a:stretch>
        </p:blipFill>
        <p:spPr>
          <a:xfrm>
            <a:off x="7848600" y="2286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8C01B"/>
                </a:solidFill>
                <a:latin typeface="Arial"/>
                <a:cs typeface="Aria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13B275FC-95AE-5F43-84DE-7325704F4380}" type="datetime1">
              <a:rPr lang="en-US" smtClean="0"/>
              <a:pPr/>
              <a:t>7/27/2016</a:t>
            </a:fld>
            <a:endParaRPr lang="en-US"/>
          </a:p>
        </p:txBody>
      </p:sp>
      <p:sp>
        <p:nvSpPr>
          <p:cNvPr id="5" name="Footer Placeholder 4"/>
          <p:cNvSpPr>
            <a:spLocks noGrp="1"/>
          </p:cNvSpPr>
          <p:nvPr>
            <p:ph type="ftr" sz="quarter" idx="11"/>
          </p:nvPr>
        </p:nvSpPr>
        <p:spPr/>
        <p:txBody>
          <a:bodyPr/>
          <a:lstStyle/>
          <a:p>
            <a:r>
              <a:rPr lang="en-US" smtClean="0"/>
              <a:t>Title</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909A63E0-9C55-41FE-BE94-C73968ED251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lvl1pPr>
              <a:buClr>
                <a:srgbClr val="73B632"/>
              </a:buClr>
              <a:defRPr>
                <a:latin typeface="Arial"/>
                <a:cs typeface="Arial"/>
              </a:defRPr>
            </a:lvl1pPr>
            <a:lvl2pPr>
              <a:buFont typeface="Wingdings" charset="2"/>
              <a:buChar char="q"/>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9" name="Picture 8" descr="CalTF_Logo.png"/>
          <p:cNvPicPr>
            <a:picLocks noChangeAspect="1"/>
          </p:cNvPicPr>
          <p:nvPr userDrawn="1"/>
        </p:nvPicPr>
        <p:blipFill>
          <a:blip r:embed="rId2" cstate="print"/>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334B818-C3AB-F641-8CEB-AD500251ADBE}" type="datetime1">
              <a:rPr lang="en-US" smtClean="0"/>
              <a:pPr/>
              <a:t>7/27/2016</a:t>
            </a:fld>
            <a:endParaRPr lang="en-US"/>
          </a:p>
        </p:txBody>
      </p:sp>
      <p:sp>
        <p:nvSpPr>
          <p:cNvPr id="6" name="Footer Placeholder 5"/>
          <p:cNvSpPr>
            <a:spLocks noGrp="1"/>
          </p:cNvSpPr>
          <p:nvPr>
            <p:ph type="ftr" sz="quarter" idx="11"/>
          </p:nvPr>
        </p:nvSpPr>
        <p:spPr/>
        <p:txBody>
          <a:bodyPr/>
          <a:lstStyle/>
          <a:p>
            <a:r>
              <a:rPr lang="en-US" smtClean="0"/>
              <a:t>Title</a:t>
            </a:r>
            <a:endParaRPr lang="en-US"/>
          </a:p>
        </p:txBody>
      </p:sp>
      <p:sp>
        <p:nvSpPr>
          <p:cNvPr id="7" name="Slide Number Placeholder 6"/>
          <p:cNvSpPr>
            <a:spLocks noGrp="1"/>
          </p:cNvSpPr>
          <p:nvPr>
            <p:ph type="sldNum" sz="quarter" idx="12"/>
          </p:nvPr>
        </p:nvSpPr>
        <p:spPr/>
        <p:txBody>
          <a:bodyPr/>
          <a:lstStyle/>
          <a:p>
            <a:fld id="{909A63E0-9C55-41FE-BE94-C73968ED251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latin typeface="Arial"/>
              <a:cs typeface="Aria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atin typeface="Arial"/>
                <a:cs typeface="Aria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dirty="0" smtClean="0"/>
              <a:t>Click to edit Master text styles</a:t>
            </a:r>
          </a:p>
        </p:txBody>
      </p:sp>
      <p:sp>
        <p:nvSpPr>
          <p:cNvPr id="7" name="Date Placeholder 6"/>
          <p:cNvSpPr>
            <a:spLocks noGrp="1"/>
          </p:cNvSpPr>
          <p:nvPr>
            <p:ph type="dt" sz="half" idx="10"/>
          </p:nvPr>
        </p:nvSpPr>
        <p:spPr/>
        <p:txBody>
          <a:bodyPr/>
          <a:lstStyle/>
          <a:p>
            <a:fld id="{5BFFD1A6-82D8-D94C-8246-AAF7F821F74D}" type="datetime1">
              <a:rPr lang="en-US" smtClean="0"/>
              <a:pPr/>
              <a:t>7/27/2016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Title</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09A63E0-9C55-41FE-BE94-C73968ED251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descr="CalTF_Logo.png"/>
          <p:cNvPicPr>
            <a:picLocks noChangeAspect="1"/>
          </p:cNvPicPr>
          <p:nvPr userDrawn="1"/>
        </p:nvPicPr>
        <p:blipFill>
          <a:blip r:embed="rId2" cstate="print"/>
          <a:stretch>
            <a:fillRect/>
          </a:stretch>
        </p:blipFill>
        <p:spPr>
          <a:xfrm>
            <a:off x="7924800" y="152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59151D1-CB2A-CD4E-A5AC-CF10498901C7}" type="datetime1">
              <a:rPr lang="en-US" smtClean="0"/>
              <a:pPr/>
              <a:t>7/27/2016</a:t>
            </a:fld>
            <a:endParaRPr lang="en-US"/>
          </a:p>
        </p:txBody>
      </p:sp>
      <p:sp>
        <p:nvSpPr>
          <p:cNvPr id="4" name="Footer Placeholder 3"/>
          <p:cNvSpPr>
            <a:spLocks noGrp="1"/>
          </p:cNvSpPr>
          <p:nvPr>
            <p:ph type="ftr" sz="quarter" idx="11"/>
          </p:nvPr>
        </p:nvSpPr>
        <p:spPr/>
        <p:txBody>
          <a:bodyPr/>
          <a:lstStyle/>
          <a:p>
            <a:r>
              <a:rPr lang="en-US" smtClean="0"/>
              <a:t>Title</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09A63E0-9C55-41FE-BE94-C73968ED251E}"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8F2368-B334-7944-A9E7-0AB52487FD77}" type="datetime1">
              <a:rPr lang="en-US" smtClean="0"/>
              <a:pPr/>
              <a:t>7/27/2016</a:t>
            </a:fld>
            <a:endParaRPr lang="en-US"/>
          </a:p>
        </p:txBody>
      </p:sp>
      <p:sp>
        <p:nvSpPr>
          <p:cNvPr id="3" name="Footer Placeholder 2"/>
          <p:cNvSpPr>
            <a:spLocks noGrp="1"/>
          </p:cNvSpPr>
          <p:nvPr>
            <p:ph type="ftr" sz="quarter" idx="11"/>
          </p:nvPr>
        </p:nvSpPr>
        <p:spPr/>
        <p:txBody>
          <a:bodyPr/>
          <a:lstStyle/>
          <a:p>
            <a:r>
              <a:rPr lang="en-US" smtClean="0"/>
              <a:t>Title</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09A63E0-9C55-41FE-BE94-C73968ED251E}" type="slidenum">
              <a:rPr lang="en-US" smtClean="0"/>
              <a:pPr/>
              <a:t>‹#›</a:t>
            </a:fld>
            <a:endParaRPr lang="en-US"/>
          </a:p>
        </p:txBody>
      </p:sp>
      <p:pic>
        <p:nvPicPr>
          <p:cNvPr id="11" name="Picture 10" descr="CalTF_Logo.png"/>
          <p:cNvPicPr>
            <a:picLocks noChangeAspect="1"/>
          </p:cNvPicPr>
          <p:nvPr userDrawn="1"/>
        </p:nvPicPr>
        <p:blipFill>
          <a:blip r:embed="rId2" cstate="print"/>
          <a:stretch>
            <a:fillRect/>
          </a:stretch>
        </p:blipFill>
        <p:spPr>
          <a:xfrm>
            <a:off x="7924800" y="152400"/>
            <a:ext cx="1257300" cy="838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09A63E0-9C55-41FE-BE94-C73968ED251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D5979A-BC25-5F44-BAF6-994BF06380F8}" type="datetime1">
              <a:rPr lang="en-US" smtClean="0"/>
              <a:pPr/>
              <a:t>7/27/2016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Title</a:t>
            </a:r>
            <a:endParaRPr lang="en-US"/>
          </a:p>
        </p:txBody>
      </p:sp>
      <p:pic>
        <p:nvPicPr>
          <p:cNvPr id="23" name="Picture 22" descr="CalTF_Logo.png"/>
          <p:cNvPicPr>
            <a:picLocks noChangeAspect="1"/>
          </p:cNvPicPr>
          <p:nvPr userDrawn="1"/>
        </p:nvPicPr>
        <p:blipFill>
          <a:blip r:embed="rId2" cstate="print"/>
          <a:stretch>
            <a:fillRect/>
          </a:stretch>
        </p:blipFill>
        <p:spPr>
          <a:xfrm>
            <a:off x="0" y="5486400"/>
            <a:ext cx="1257300" cy="838200"/>
          </a:xfrm>
          <a:prstGeom prst="rect">
            <a:avLst/>
          </a:prstGeom>
        </p:spPr>
      </p:pic>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09A63E0-9C55-41FE-BE94-C73968ED251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C0E770D-2D53-F84D-B5E0-5443547C3088}" type="datetime1">
              <a:rPr lang="en-US" smtClean="0"/>
              <a:pPr/>
              <a:t>7/27/2016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Title</a:t>
            </a:r>
            <a:endParaRPr lang="en-US"/>
          </a:p>
        </p:txBody>
      </p:sp>
      <p:pic>
        <p:nvPicPr>
          <p:cNvPr id="23" name="Picture 22" descr="CalTF_Logo.png"/>
          <p:cNvPicPr>
            <a:picLocks noChangeAspect="1"/>
          </p:cNvPicPr>
          <p:nvPr userDrawn="1"/>
        </p:nvPicPr>
        <p:blipFill>
          <a:blip r:embed="rId2" cstate="print"/>
          <a:stretch>
            <a:fillRect/>
          </a:stretch>
        </p:blipFill>
        <p:spPr>
          <a:xfrm>
            <a:off x="0" y="5486400"/>
            <a:ext cx="1257300" cy="838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615B1E-D8FC-2645-B6D3-12F103342B33}" type="datetime1">
              <a:rPr lang="en-US" smtClean="0"/>
              <a:pPr/>
              <a:t>7/27/2016</a:t>
            </a:fld>
            <a:endParaRPr lang="en-US"/>
          </a:p>
        </p:txBody>
      </p:sp>
      <p:sp>
        <p:nvSpPr>
          <p:cNvPr id="5" name="Footer Placeholder 4"/>
          <p:cNvSpPr>
            <a:spLocks noGrp="1"/>
          </p:cNvSpPr>
          <p:nvPr>
            <p:ph type="ftr" sz="quarter" idx="11"/>
          </p:nvPr>
        </p:nvSpPr>
        <p:spPr/>
        <p:txBody>
          <a:bodyPr/>
          <a:lstStyle/>
          <a:p>
            <a:r>
              <a:rPr lang="en-US" smtClean="0"/>
              <a:t>Title</a:t>
            </a:r>
            <a:endParaRPr lang="en-US"/>
          </a:p>
        </p:txBody>
      </p:sp>
      <p:sp>
        <p:nvSpPr>
          <p:cNvPr id="6" name="Slide Number Placeholder 5"/>
          <p:cNvSpPr>
            <a:spLocks noGrp="1"/>
          </p:cNvSpPr>
          <p:nvPr>
            <p:ph type="sldNum" sz="quarter" idx="12"/>
          </p:nvPr>
        </p:nvSpPr>
        <p:spPr/>
        <p:txBody>
          <a:bodyPr/>
          <a:lstStyle/>
          <a:p>
            <a:fld id="{909A63E0-9C55-41FE-BE94-C73968ED251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9D66EE3-6616-F94A-B3CF-75939F444685}" type="datetime1">
              <a:rPr lang="en-US" smtClean="0"/>
              <a:pPr/>
              <a:t>7/27/2016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Title</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09A63E0-9C55-41FE-BE94-C73968ED251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descr="CalTF_Logo.png"/>
          <p:cNvPicPr>
            <a:picLocks noChangeAspect="1"/>
          </p:cNvPicPr>
          <p:nvPr userDrawn="1"/>
        </p:nvPicPr>
        <p:blipFill>
          <a:blip r:embed="rId12" cstate="print"/>
          <a:stretch>
            <a:fillRect/>
          </a:stretch>
        </p:blipFill>
        <p:spPr>
          <a:xfrm>
            <a:off x="7924800" y="152400"/>
            <a:ext cx="1257300" cy="838200"/>
          </a:xfrm>
          <a:prstGeom prst="rect">
            <a:avLst/>
          </a:prstGeom>
        </p:spPr>
      </p:pic>
    </p:spTree>
  </p:cSld>
  <p:clrMap bg1="lt1" tx1="dk1" bg2="lt2" tx2="dk2" accent1="accent1" accent2="accent2" accent3="accent3" accent4="accent4" accent5="accent5" accent6="accent6" hlink="hlink" folHlink="folHlink"/>
  <p:sldLayoutIdLst>
    <p:sldLayoutId id="2147483699" r:id="rId1"/>
    <p:sldLayoutId id="2147483698"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ctr" rtl="0" eaLnBrk="1" latinLnBrk="0" hangingPunct="1">
        <a:spcBef>
          <a:spcPct val="0"/>
        </a:spcBef>
        <a:buNone/>
        <a:defRPr kumimoji="0" sz="3300" kern="1200">
          <a:solidFill>
            <a:srgbClr val="F8C01B"/>
          </a:solidFill>
          <a:latin typeface="Arial"/>
          <a:ea typeface="+mj-ea"/>
          <a:cs typeface="Arial"/>
        </a:defRPr>
      </a:lvl1pPr>
    </p:titleStyle>
    <p:bodyStyle>
      <a:lvl1pPr marL="274320" indent="-274320" algn="l" rtl="0" eaLnBrk="1" latinLnBrk="0" hangingPunct="1">
        <a:spcBef>
          <a:spcPct val="20000"/>
        </a:spcBef>
        <a:buClr>
          <a:srgbClr val="73B632"/>
        </a:buClr>
        <a:buSzPct val="85000"/>
        <a:buFont typeface="Wingdings 2"/>
        <a:buChar char=""/>
        <a:defRPr kumimoji="0" sz="2700" kern="1200">
          <a:solidFill>
            <a:schemeClr val="tx1"/>
          </a:solidFill>
          <a:latin typeface="Arial"/>
          <a:ea typeface="+mn-ea"/>
          <a:cs typeface="Arial"/>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Arial"/>
          <a:ea typeface="+mn-ea"/>
          <a:cs typeface="Arial"/>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Arial"/>
          <a:ea typeface="+mn-ea"/>
          <a:cs typeface="Arial"/>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a:ea typeface="+mn-ea"/>
          <a:cs typeface="Arial"/>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a:ea typeface="+mn-ea"/>
          <a:cs typeface="Arial"/>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1368426" y="4953000"/>
            <a:ext cx="6480174" cy="762000"/>
          </a:xfrm>
        </p:spPr>
        <p:txBody>
          <a:bodyPr/>
          <a:lstStyle/>
          <a:p>
            <a:r>
              <a:rPr lang="en-US" dirty="0" smtClean="0"/>
              <a:t>Martin Vu, RMS</a:t>
            </a:r>
          </a:p>
          <a:p>
            <a:r>
              <a:rPr lang="en-US" dirty="0" smtClean="0"/>
              <a:t>July 2016</a:t>
            </a:r>
          </a:p>
          <a:p>
            <a:endParaRPr lang="en-US" dirty="0"/>
          </a:p>
        </p:txBody>
      </p:sp>
      <p:sp>
        <p:nvSpPr>
          <p:cNvPr id="2" name="Title 1"/>
          <p:cNvSpPr>
            <a:spLocks noGrp="1"/>
          </p:cNvSpPr>
          <p:nvPr>
            <p:ph type="title"/>
          </p:nvPr>
        </p:nvSpPr>
        <p:spPr/>
        <p:txBody>
          <a:bodyPr>
            <a:noAutofit/>
          </a:bodyPr>
          <a:lstStyle/>
          <a:p>
            <a:r>
              <a:rPr lang="en-US" sz="2600" dirty="0" smtClean="0"/>
              <a:t/>
            </a:r>
            <a:br>
              <a:rPr lang="en-US" sz="2600" dirty="0" smtClean="0"/>
            </a:br>
            <a:r>
              <a:rPr lang="en-US" sz="2600" dirty="0" smtClean="0"/>
              <a:t>Interior LED Parking Garage External Driver Lamp-Style Retrofit Kits (UL Type C)</a:t>
            </a:r>
            <a:r>
              <a:rPr lang="en-US" sz="3200" dirty="0" smtClean="0"/>
              <a:t/>
            </a:r>
            <a:br>
              <a:rPr lang="en-US" sz="3200" dirty="0" smtClean="0"/>
            </a:br>
            <a:endParaRPr lang="en-US" sz="2600" i="1" dirty="0"/>
          </a:p>
        </p:txBody>
      </p:sp>
      <p:sp>
        <p:nvSpPr>
          <p:cNvPr id="6" name="TextBox 5"/>
          <p:cNvSpPr txBox="1"/>
          <p:nvPr/>
        </p:nvSpPr>
        <p:spPr>
          <a:xfrm>
            <a:off x="5524500" y="1460500"/>
            <a:ext cx="184666" cy="369332"/>
          </a:xfrm>
          <a:prstGeom prst="rect">
            <a:avLst/>
          </a:prstGeom>
          <a:noFill/>
        </p:spPr>
        <p:txBody>
          <a:bodyPr wrap="none" rtlCol="0">
            <a:spAutoFit/>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10</a:t>
            </a:fld>
            <a:endParaRPr lang="en-US"/>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smtClean="0"/>
              <a:t>Baseline </a:t>
            </a:r>
            <a:r>
              <a:rPr lang="en-US" dirty="0"/>
              <a:t>M</a:t>
            </a:r>
            <a:r>
              <a:rPr lang="en-US" dirty="0" smtClean="0"/>
              <a:t>ethodology</a:t>
            </a:r>
          </a:p>
          <a:p>
            <a:r>
              <a:rPr lang="en-US" sz="2800" dirty="0"/>
              <a:t>Based on 2012 ETAP Report, </a:t>
            </a:r>
            <a:r>
              <a:rPr lang="en-US" sz="2800" dirty="0" smtClean="0"/>
              <a:t>existing </a:t>
            </a:r>
            <a:r>
              <a:rPr lang="en-US" sz="2800" dirty="0"/>
              <a:t>fixtures </a:t>
            </a:r>
            <a:r>
              <a:rPr lang="en-US" sz="2800" dirty="0" smtClean="0"/>
              <a:t>located in day lit zones are</a:t>
            </a:r>
          </a:p>
          <a:p>
            <a:pPr lvl="1"/>
            <a:r>
              <a:rPr lang="en-US" sz="2300" dirty="0" smtClean="0"/>
              <a:t>in </a:t>
            </a:r>
            <a:r>
              <a:rPr lang="en-US" sz="2300" dirty="0"/>
              <a:t>low power mode </a:t>
            </a:r>
            <a:r>
              <a:rPr lang="en-US" sz="2300" dirty="0" smtClean="0"/>
              <a:t>74% </a:t>
            </a:r>
            <a:r>
              <a:rPr lang="en-US" sz="2300" dirty="0"/>
              <a:t>of the time. </a:t>
            </a:r>
            <a:endParaRPr lang="en-US" sz="2300" dirty="0" smtClean="0"/>
          </a:p>
          <a:p>
            <a:pPr lvl="2"/>
            <a:r>
              <a:rPr lang="en-US" sz="2100" dirty="0" smtClean="0"/>
              <a:t>Low </a:t>
            </a:r>
            <a:r>
              <a:rPr lang="en-US" sz="2100" dirty="0"/>
              <a:t>power mode is estimated to be 50% of full power. </a:t>
            </a:r>
            <a:endParaRPr lang="en-US" sz="2100" dirty="0" smtClean="0"/>
          </a:p>
          <a:p>
            <a:pPr lvl="1"/>
            <a:r>
              <a:rPr lang="en-US" sz="2300" dirty="0" smtClean="0"/>
              <a:t>in </a:t>
            </a:r>
            <a:r>
              <a:rPr lang="en-US" sz="2300" dirty="0"/>
              <a:t>high power mode for </a:t>
            </a:r>
            <a:r>
              <a:rPr lang="en-US" sz="2300" dirty="0" smtClean="0"/>
              <a:t>26% </a:t>
            </a:r>
            <a:r>
              <a:rPr lang="en-US" sz="2300" dirty="0"/>
              <a:t>at </a:t>
            </a:r>
            <a:r>
              <a:rPr lang="en-US" sz="2300" dirty="0" smtClean="0"/>
              <a:t>100% full </a:t>
            </a:r>
            <a:r>
              <a:rPr lang="en-US" sz="2300" dirty="0"/>
              <a:t>power. </a:t>
            </a:r>
          </a:p>
          <a:p>
            <a:pPr marL="0" indent="0">
              <a:buNone/>
            </a:pPr>
            <a:r>
              <a:rPr lang="en-US" sz="2800" dirty="0"/>
              <a:t> </a:t>
            </a:r>
          </a:p>
          <a:p>
            <a:pPr marL="0" indent="0" algn="ctr">
              <a:buNone/>
            </a:pPr>
            <a:r>
              <a:rPr lang="en-US" sz="2800" dirty="0"/>
              <a:t>[(0.059 kW*0.5*4380*0.74) + (0.059 kW*1.0*4380*0.26)] = 160 kWh</a:t>
            </a:r>
          </a:p>
          <a:p>
            <a:pPr marL="0" indent="0" algn="ctr">
              <a:buNone/>
            </a:pPr>
            <a:endParaRPr lang="en-US" sz="2800" b="1" dirty="0" smtClean="0"/>
          </a:p>
          <a:p>
            <a:pPr marL="0" indent="0" algn="ctr">
              <a:buNone/>
            </a:pPr>
            <a:r>
              <a:rPr lang="en-US" sz="2800" b="1" dirty="0" smtClean="0"/>
              <a:t>Equation </a:t>
            </a:r>
            <a:r>
              <a:rPr lang="en-US" sz="2800" b="1" dirty="0"/>
              <a:t>2.</a:t>
            </a:r>
            <a:r>
              <a:rPr lang="en-US" sz="2800" dirty="0"/>
              <a:t> Baseline kWh for a four foot 2-lamp 2nd generation F32T8 NLO fixture in day lit zones</a:t>
            </a:r>
          </a:p>
          <a:p>
            <a:pPr lvl="1"/>
            <a:endParaRPr lang="en-US" dirty="0" smtClean="0"/>
          </a:p>
          <a:p>
            <a:pPr marL="274320" lvl="1" indent="0">
              <a:buNone/>
            </a:pPr>
            <a:endParaRPr lang="en-US" i="1" dirty="0" smtClean="0"/>
          </a:p>
        </p:txBody>
      </p:sp>
    </p:spTree>
    <p:extLst>
      <p:ext uri="{BB962C8B-B14F-4D97-AF65-F5344CB8AC3E}">
        <p14:creationId xmlns:p14="http://schemas.microsoft.com/office/powerpoint/2010/main" val="4062102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Measure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11</a:t>
            </a:fld>
            <a:endParaRPr lang="en-US"/>
          </a:p>
        </p:txBody>
      </p:sp>
      <p:sp>
        <p:nvSpPr>
          <p:cNvPr id="6" name="Content Placeholder 5"/>
          <p:cNvSpPr>
            <a:spLocks noGrp="1"/>
          </p:cNvSpPr>
          <p:nvPr>
            <p:ph sz="quarter" idx="1"/>
          </p:nvPr>
        </p:nvSpPr>
        <p:spPr/>
        <p:txBody>
          <a:bodyPr>
            <a:normAutofit fontScale="77500" lnSpcReduction="20000"/>
          </a:bodyPr>
          <a:lstStyle/>
          <a:p>
            <a:pPr marL="0" indent="0">
              <a:buNone/>
            </a:pPr>
            <a:r>
              <a:rPr lang="en-US" dirty="0" smtClean="0"/>
              <a:t>Measure data collection</a:t>
            </a:r>
          </a:p>
          <a:p>
            <a:pPr marL="514350" indent="-514350">
              <a:buFont typeface="+mj-lt"/>
              <a:buAutoNum type="arabicPeriod"/>
            </a:pPr>
            <a:r>
              <a:rPr lang="en-US" dirty="0"/>
              <a:t>Design Lights Consortium (</a:t>
            </a:r>
            <a:r>
              <a:rPr lang="en-US" dirty="0" smtClean="0"/>
              <a:t>DLC) Qualified </a:t>
            </a:r>
            <a:r>
              <a:rPr lang="en-US" dirty="0"/>
              <a:t>Products List (QPL</a:t>
            </a:r>
            <a:r>
              <a:rPr lang="en-US" dirty="0" smtClean="0"/>
              <a:t>)</a:t>
            </a:r>
          </a:p>
          <a:p>
            <a:pPr lvl="1"/>
            <a:r>
              <a:rPr lang="en-US" dirty="0"/>
              <a:t>To ensure that the Linear LED retrofit kit fixtures provides equal performance to the fluorescent lighting being replaced, External Driver Lamp-Style Retrofit Kits (UL Type C) filtered from the DLC’s QPL must provide at least 2,300 lumens (2-lamp configuration). </a:t>
            </a:r>
            <a:endParaRPr lang="en-US" dirty="0" smtClean="0"/>
          </a:p>
          <a:p>
            <a:pPr marL="514350" indent="-514350">
              <a:buFont typeface="+mj-lt"/>
              <a:buAutoNum type="arabicPeriod"/>
            </a:pPr>
            <a:endParaRPr lang="en-US" dirty="0" smtClean="0"/>
          </a:p>
          <a:p>
            <a:pPr marL="514350" indent="-514350">
              <a:buFont typeface="+mj-lt"/>
              <a:buAutoNum type="arabicPeriod"/>
            </a:pPr>
            <a:r>
              <a:rPr lang="en-US" dirty="0" smtClean="0"/>
              <a:t>Commission </a:t>
            </a:r>
            <a:r>
              <a:rPr lang="en-US" dirty="0"/>
              <a:t>Staff Observations for Interior Parking Garage Linear Fluorescent to LED Luminaires or Retrofit Kits – July 13, 2016 </a:t>
            </a:r>
            <a:r>
              <a:rPr lang="en-US" dirty="0" smtClean="0"/>
              <a:t>Email</a:t>
            </a:r>
          </a:p>
          <a:p>
            <a:pPr marL="514350" indent="-514350">
              <a:buFont typeface="+mj-lt"/>
              <a:buAutoNum type="arabicPeriod"/>
            </a:pPr>
            <a:endParaRPr lang="en-US" dirty="0" smtClean="0"/>
          </a:p>
          <a:p>
            <a:pPr marL="514350" indent="-514350">
              <a:buFont typeface="+mj-lt"/>
              <a:buAutoNum type="arabicPeriod"/>
            </a:pPr>
            <a:r>
              <a:rPr lang="en-US" dirty="0" smtClean="0"/>
              <a:t>DOE’s </a:t>
            </a:r>
            <a:r>
              <a:rPr lang="en-US" dirty="0"/>
              <a:t>July 2015 Adoption of Light-Emitting Diodes in Common Lighting </a:t>
            </a:r>
            <a:r>
              <a:rPr lang="en-US" dirty="0" smtClean="0"/>
              <a:t>Applications</a:t>
            </a:r>
          </a:p>
          <a:p>
            <a:pPr marL="514350" indent="-514350">
              <a:buFont typeface="+mj-lt"/>
              <a:buAutoNum type="arabicPeriod"/>
            </a:pPr>
            <a:endParaRPr lang="en-US" sz="2700" dirty="0">
              <a:solidFill>
                <a:schemeClr val="tx1"/>
              </a:solidFill>
            </a:endParaRPr>
          </a:p>
          <a:p>
            <a:pPr marL="514350" indent="-514350">
              <a:buFont typeface="+mj-lt"/>
              <a:buAutoNum type="arabicPeriod"/>
            </a:pPr>
            <a:r>
              <a:rPr lang="en-US" sz="2700" dirty="0" smtClean="0">
                <a:solidFill>
                  <a:schemeClr val="tx1"/>
                </a:solidFill>
              </a:rPr>
              <a:t>Benya </a:t>
            </a:r>
            <a:r>
              <a:rPr lang="en-US" sz="2700" dirty="0">
                <a:solidFill>
                  <a:schemeClr val="tx1"/>
                </a:solidFill>
              </a:rPr>
              <a:t>Burnett Consultancy Parking Garage Lighting Background and Basis of Recommendations</a:t>
            </a:r>
          </a:p>
          <a:p>
            <a:endParaRPr lang="en-US" dirty="0"/>
          </a:p>
          <a:p>
            <a:pPr lvl="1"/>
            <a:endParaRPr lang="en-US" dirty="0"/>
          </a:p>
          <a:p>
            <a:pPr marL="274320" lvl="1" indent="0">
              <a:buNone/>
            </a:pPr>
            <a:endParaRPr lang="en-US" dirty="0" smtClean="0"/>
          </a:p>
        </p:txBody>
      </p:sp>
    </p:spTree>
    <p:extLst>
      <p:ext uri="{BB962C8B-B14F-4D97-AF65-F5344CB8AC3E}">
        <p14:creationId xmlns:p14="http://schemas.microsoft.com/office/powerpoint/2010/main" val="3355975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fade">
                                      <p:cBhvr>
                                        <p:cTn id="19" dur="500"/>
                                        <p:tgtEl>
                                          <p:spTgt spid="6">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8" end="8"/>
                                            </p:txEl>
                                          </p:spTgt>
                                        </p:tgtEl>
                                        <p:attrNameLst>
                                          <p:attrName>style.visibility</p:attrName>
                                        </p:attrNameLst>
                                      </p:cBhvr>
                                      <p:to>
                                        <p:strVal val="visible"/>
                                      </p:to>
                                    </p:set>
                                    <p:animEffect transition="in" filter="fade">
                                      <p:cBhvr>
                                        <p:cTn id="2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457200"/>
            <a:ext cx="8534400" cy="758952"/>
          </a:xfrm>
        </p:spPr>
        <p:txBody>
          <a:bodyPr/>
          <a:lstStyle/>
          <a:p>
            <a:r>
              <a:rPr lang="en-US" dirty="0" err="1" smtClean="0"/>
              <a:t>Workpaper</a:t>
            </a:r>
            <a:r>
              <a:rPr lang="en-US" dirty="0" smtClean="0"/>
              <a:t> Methodology: Measure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12</a:t>
            </a:fld>
            <a:endParaRPr lang="en-US"/>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1600" y="1295400"/>
            <a:ext cx="6077023"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04800" y="4876800"/>
            <a:ext cx="853440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As shown in Table 13, the average LED lamp generates 2,620 lumens and consumes 20.8 watts. </a:t>
            </a:r>
            <a:endParaRPr lang="en-US" dirty="0" smtClean="0"/>
          </a:p>
          <a:p>
            <a:pPr marL="285750" indent="-285750">
              <a:buFont typeface="Arial" panose="020B0604020202020204" pitchFamily="34" charset="0"/>
              <a:buChar char="•"/>
            </a:pPr>
            <a:r>
              <a:rPr lang="en-US" dirty="0" smtClean="0"/>
              <a:t>The </a:t>
            </a:r>
            <a:r>
              <a:rPr lang="en-US" dirty="0"/>
              <a:t>driver loss is included in the system rating. </a:t>
            </a:r>
            <a:endParaRPr lang="en-US" dirty="0" smtClean="0"/>
          </a:p>
          <a:p>
            <a:pPr marL="285750" indent="-285750">
              <a:buFont typeface="Arial" panose="020B0604020202020204" pitchFamily="34" charset="0"/>
              <a:buChar char="•"/>
            </a:pPr>
            <a:r>
              <a:rPr lang="en-US" dirty="0" smtClean="0"/>
              <a:t>Since </a:t>
            </a:r>
            <a:r>
              <a:rPr lang="en-US" dirty="0"/>
              <a:t>there are no standards for TLEDs, Table 13 provides a provisional reference table to aid in policy decisions.</a:t>
            </a:r>
          </a:p>
        </p:txBody>
      </p:sp>
    </p:spTree>
    <p:extLst>
      <p:ext uri="{BB962C8B-B14F-4D97-AF65-F5344CB8AC3E}">
        <p14:creationId xmlns:p14="http://schemas.microsoft.com/office/powerpoint/2010/main" val="3958655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7">
                                            <p:txEl>
                                              <p:pRg st="2" end="2"/>
                                            </p:txEl>
                                          </p:spTgt>
                                        </p:tgtEl>
                                        <p:attrNameLst>
                                          <p:attrName>style.visibility</p:attrName>
                                        </p:attrNameLst>
                                      </p:cBhvr>
                                      <p:to>
                                        <p:strVal val="visible"/>
                                      </p:to>
                                    </p:set>
                                    <p:animEffect transition="in" filter="fade">
                                      <p:cBhvr>
                                        <p:cTn id="18"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13</a:t>
            </a:fld>
            <a:endParaRPr lang="en-US"/>
          </a:p>
        </p:txBody>
      </p:sp>
      <p:sp>
        <p:nvSpPr>
          <p:cNvPr id="6" name="Content Placeholder 5"/>
          <p:cNvSpPr>
            <a:spLocks noGrp="1"/>
          </p:cNvSpPr>
          <p:nvPr>
            <p:ph sz="quarter" idx="1"/>
          </p:nvPr>
        </p:nvSpPr>
        <p:spPr/>
        <p:txBody>
          <a:bodyPr>
            <a:normAutofit fontScale="85000" lnSpcReduction="20000"/>
          </a:bodyPr>
          <a:lstStyle/>
          <a:p>
            <a:pPr marL="0" indent="0">
              <a:buNone/>
            </a:pPr>
            <a:r>
              <a:rPr lang="en-US" dirty="0" smtClean="0"/>
              <a:t>Measure Case Methodology</a:t>
            </a:r>
          </a:p>
          <a:p>
            <a:r>
              <a:rPr lang="en-US" sz="2800" dirty="0"/>
              <a:t>Based on 2012 ETAP Report, </a:t>
            </a:r>
            <a:r>
              <a:rPr lang="en-US" sz="2800" dirty="0" smtClean="0"/>
              <a:t>new LED retrofit kit fixtures located in day lit zones are</a:t>
            </a:r>
          </a:p>
          <a:p>
            <a:pPr lvl="1"/>
            <a:r>
              <a:rPr lang="en-US" sz="2300" dirty="0" smtClean="0"/>
              <a:t>in </a:t>
            </a:r>
            <a:r>
              <a:rPr lang="en-US" sz="2300" dirty="0"/>
              <a:t>low power mode </a:t>
            </a:r>
            <a:r>
              <a:rPr lang="en-US" sz="2300" dirty="0" smtClean="0"/>
              <a:t>74% </a:t>
            </a:r>
            <a:r>
              <a:rPr lang="en-US" sz="2300" dirty="0"/>
              <a:t>of the time. </a:t>
            </a:r>
            <a:endParaRPr lang="en-US" sz="2300" dirty="0" smtClean="0"/>
          </a:p>
          <a:p>
            <a:pPr lvl="2"/>
            <a:r>
              <a:rPr lang="en-US" sz="2100" dirty="0" smtClean="0"/>
              <a:t>Low </a:t>
            </a:r>
            <a:r>
              <a:rPr lang="en-US" sz="2100" dirty="0"/>
              <a:t>power mode is estimated to be 50% of full power. </a:t>
            </a:r>
            <a:endParaRPr lang="en-US" sz="2100" dirty="0" smtClean="0"/>
          </a:p>
          <a:p>
            <a:pPr lvl="1"/>
            <a:r>
              <a:rPr lang="en-US" sz="2300" dirty="0" smtClean="0"/>
              <a:t>in </a:t>
            </a:r>
            <a:r>
              <a:rPr lang="en-US" sz="2300" dirty="0"/>
              <a:t>high power mode for </a:t>
            </a:r>
            <a:r>
              <a:rPr lang="en-US" sz="2300" dirty="0" smtClean="0"/>
              <a:t>26% </a:t>
            </a:r>
            <a:r>
              <a:rPr lang="en-US" sz="2300" dirty="0"/>
              <a:t>at </a:t>
            </a:r>
            <a:r>
              <a:rPr lang="en-US" sz="2300" dirty="0" smtClean="0"/>
              <a:t>100% full </a:t>
            </a:r>
            <a:r>
              <a:rPr lang="en-US" sz="2300" dirty="0"/>
              <a:t>power</a:t>
            </a:r>
            <a:r>
              <a:rPr lang="en-US" sz="2300" dirty="0" smtClean="0"/>
              <a:t>.</a:t>
            </a:r>
          </a:p>
          <a:p>
            <a:pPr lvl="1"/>
            <a:r>
              <a:rPr lang="en-US" sz="2300" dirty="0" smtClean="0"/>
              <a:t>Fixtures with photocells operate 7PM to 7AM  or 4,380 annual hours</a:t>
            </a:r>
            <a:endParaRPr lang="en-US" sz="2300" dirty="0"/>
          </a:p>
          <a:p>
            <a:pPr marL="0" indent="0">
              <a:buNone/>
            </a:pPr>
            <a:r>
              <a:rPr lang="en-US" sz="2800" dirty="0"/>
              <a:t> </a:t>
            </a:r>
          </a:p>
          <a:p>
            <a:pPr marL="0" indent="0" algn="ctr">
              <a:buNone/>
            </a:pPr>
            <a:r>
              <a:rPr lang="en-US" sz="2800" dirty="0"/>
              <a:t>[(0.042 kW*0.5*4380*0.74) + (0.042 kW*1.0*4380*0.26)] = 114 kWh</a:t>
            </a:r>
          </a:p>
          <a:p>
            <a:pPr marL="0" indent="0" algn="ctr">
              <a:buNone/>
            </a:pPr>
            <a:endParaRPr lang="en-US" sz="2800" b="1" dirty="0" smtClean="0"/>
          </a:p>
          <a:p>
            <a:pPr marL="0" indent="0" algn="ctr">
              <a:buNone/>
            </a:pPr>
            <a:r>
              <a:rPr lang="en-US" sz="2800" b="1" dirty="0" smtClean="0"/>
              <a:t>Equation 3.</a:t>
            </a:r>
            <a:r>
              <a:rPr lang="en-US" sz="2800" dirty="0" smtClean="0"/>
              <a:t> </a:t>
            </a:r>
            <a:r>
              <a:rPr lang="en-US" sz="2800" dirty="0"/>
              <a:t>Measure Case kWh for a Linear LED External Driver Lamp-Style Retrofit Kits (UL Type C) </a:t>
            </a:r>
            <a:r>
              <a:rPr lang="en-US" sz="2800" dirty="0" smtClean="0"/>
              <a:t>fixture </a:t>
            </a:r>
            <a:r>
              <a:rPr lang="en-US" sz="2800" dirty="0"/>
              <a:t>in day lit zones</a:t>
            </a:r>
          </a:p>
          <a:p>
            <a:pPr lvl="1"/>
            <a:endParaRPr lang="en-US" dirty="0" smtClean="0"/>
          </a:p>
          <a:p>
            <a:pPr marL="274320" lvl="1" indent="0">
              <a:buNone/>
            </a:pPr>
            <a:endParaRPr lang="en-US" i="1" dirty="0" smtClean="0"/>
          </a:p>
        </p:txBody>
      </p:sp>
    </p:spTree>
    <p:extLst>
      <p:ext uri="{BB962C8B-B14F-4D97-AF65-F5344CB8AC3E}">
        <p14:creationId xmlns:p14="http://schemas.microsoft.com/office/powerpoint/2010/main" val="3814246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5" end="5"/>
                                            </p:txEl>
                                          </p:spTgt>
                                        </p:tgtEl>
                                        <p:attrNameLst>
                                          <p:attrName>style.visibility</p:attrName>
                                        </p:attrNameLst>
                                      </p:cBhvr>
                                      <p:to>
                                        <p:strVal val="visible"/>
                                      </p:to>
                                    </p:set>
                                    <p:animEffect transition="in" filter="fade">
                                      <p:cBhvr>
                                        <p:cTn id="22" dur="500"/>
                                        <p:tgtEl>
                                          <p:spTgt spid="6">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animEffect transition="in" filter="fade">
                                      <p:cBhvr>
                                        <p:cTn id="27" dur="500"/>
                                        <p:tgtEl>
                                          <p:spTgt spid="6">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6">
                                            <p:txEl>
                                              <p:pRg st="9" end="9"/>
                                            </p:txEl>
                                          </p:spTgt>
                                        </p:tgtEl>
                                        <p:attrNameLst>
                                          <p:attrName>style.visibility</p:attrName>
                                        </p:attrNameLst>
                                      </p:cBhvr>
                                      <p:to>
                                        <p:strVal val="visible"/>
                                      </p:to>
                                    </p:set>
                                    <p:animEffect transition="in" filter="fade">
                                      <p:cBhvr>
                                        <p:cTn id="30"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14</a:t>
            </a:fld>
            <a:endParaRPr lang="en-US"/>
          </a:p>
        </p:txBody>
      </p:sp>
      <p:sp>
        <p:nvSpPr>
          <p:cNvPr id="6" name="Content Placeholder 5"/>
          <p:cNvSpPr>
            <a:spLocks noGrp="1"/>
          </p:cNvSpPr>
          <p:nvPr>
            <p:ph sz="quarter" idx="1"/>
          </p:nvPr>
        </p:nvSpPr>
        <p:spPr/>
        <p:txBody>
          <a:bodyPr>
            <a:normAutofit fontScale="85000" lnSpcReduction="20000"/>
          </a:bodyPr>
          <a:lstStyle/>
          <a:p>
            <a:pPr marL="0" indent="0">
              <a:buNone/>
            </a:pPr>
            <a:r>
              <a:rPr lang="en-US" dirty="0" smtClean="0"/>
              <a:t>Measure Case Methodology</a:t>
            </a:r>
          </a:p>
          <a:p>
            <a:r>
              <a:rPr lang="en-US" sz="2800" dirty="0"/>
              <a:t>Based on 2012 ETAP Report, </a:t>
            </a:r>
            <a:r>
              <a:rPr lang="en-US" sz="2800" dirty="0" smtClean="0"/>
              <a:t>existing </a:t>
            </a:r>
            <a:r>
              <a:rPr lang="en-US" sz="2800" dirty="0"/>
              <a:t>fixtures </a:t>
            </a:r>
            <a:r>
              <a:rPr lang="en-US" sz="2800" dirty="0" smtClean="0"/>
              <a:t>located in non-day lit zones are</a:t>
            </a:r>
          </a:p>
          <a:p>
            <a:pPr lvl="1"/>
            <a:r>
              <a:rPr lang="en-US" sz="2300" dirty="0" smtClean="0"/>
              <a:t>in </a:t>
            </a:r>
            <a:r>
              <a:rPr lang="en-US" sz="2300" dirty="0"/>
              <a:t>low power mode 62% of the time. </a:t>
            </a:r>
            <a:endParaRPr lang="en-US" sz="2300" dirty="0" smtClean="0"/>
          </a:p>
          <a:p>
            <a:pPr lvl="2"/>
            <a:r>
              <a:rPr lang="en-US" sz="2100" dirty="0" smtClean="0"/>
              <a:t>Low </a:t>
            </a:r>
            <a:r>
              <a:rPr lang="en-US" sz="2100" dirty="0"/>
              <a:t>power mode is estimated to be 50% of full power. </a:t>
            </a:r>
            <a:endParaRPr lang="en-US" sz="2100" dirty="0" smtClean="0"/>
          </a:p>
          <a:p>
            <a:pPr lvl="1"/>
            <a:r>
              <a:rPr lang="en-US" sz="2300" dirty="0" smtClean="0"/>
              <a:t>in </a:t>
            </a:r>
            <a:r>
              <a:rPr lang="en-US" sz="2300" dirty="0"/>
              <a:t>high power mode for 38% at </a:t>
            </a:r>
            <a:r>
              <a:rPr lang="en-US" sz="2300" dirty="0" smtClean="0"/>
              <a:t>100% full </a:t>
            </a:r>
            <a:r>
              <a:rPr lang="en-US" sz="2300" dirty="0"/>
              <a:t>power. </a:t>
            </a:r>
          </a:p>
          <a:p>
            <a:pPr marL="0" indent="0">
              <a:buNone/>
            </a:pPr>
            <a:r>
              <a:rPr lang="en-US" sz="2800" dirty="0"/>
              <a:t> </a:t>
            </a:r>
          </a:p>
          <a:p>
            <a:pPr marL="0" indent="0" algn="ctr">
              <a:buNone/>
            </a:pPr>
            <a:r>
              <a:rPr lang="en-US" sz="2800" dirty="0" smtClean="0"/>
              <a:t>[(</a:t>
            </a:r>
            <a:r>
              <a:rPr lang="en-US" sz="2800" dirty="0"/>
              <a:t>0.042 kW*0.5*8760*0.62) + (0.042 kW*1.0*8760*0.38)] = 254 kWh</a:t>
            </a:r>
          </a:p>
          <a:p>
            <a:pPr marL="0" indent="0" algn="ctr">
              <a:buNone/>
            </a:pPr>
            <a:endParaRPr lang="en-US" sz="2800" b="1" dirty="0" smtClean="0"/>
          </a:p>
          <a:p>
            <a:pPr marL="0" indent="0" algn="ctr">
              <a:buNone/>
            </a:pPr>
            <a:r>
              <a:rPr lang="en-US" sz="2800" b="1" dirty="0" smtClean="0"/>
              <a:t>Equation 4.</a:t>
            </a:r>
            <a:r>
              <a:rPr lang="en-US" sz="2800" dirty="0"/>
              <a:t> Measure Case kWh for a Linear LED External Driver Lamp-Style Retrofit Kits (UL Type C) </a:t>
            </a:r>
            <a:r>
              <a:rPr lang="en-US" sz="2800" dirty="0" smtClean="0"/>
              <a:t>fixture in </a:t>
            </a:r>
            <a:r>
              <a:rPr lang="en-US" sz="2800" dirty="0"/>
              <a:t>non-day lit zones</a:t>
            </a:r>
          </a:p>
          <a:p>
            <a:pPr lvl="1"/>
            <a:endParaRPr lang="en-US" dirty="0" smtClean="0"/>
          </a:p>
          <a:p>
            <a:pPr marL="274320" lvl="1" indent="0">
              <a:buNone/>
            </a:pPr>
            <a:endParaRPr lang="en-US" i="1" dirty="0" smtClean="0"/>
          </a:p>
        </p:txBody>
      </p:sp>
    </p:spTree>
    <p:extLst>
      <p:ext uri="{BB962C8B-B14F-4D97-AF65-F5344CB8AC3E}">
        <p14:creationId xmlns:p14="http://schemas.microsoft.com/office/powerpoint/2010/main" val="531849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4676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483293614"/>
              </p:ext>
            </p:extLst>
          </p:nvPr>
        </p:nvGraphicFramePr>
        <p:xfrm>
          <a:off x="304800" y="1524000"/>
          <a:ext cx="8534400" cy="4480461"/>
        </p:xfrm>
        <a:graphic>
          <a:graphicData uri="http://schemas.openxmlformats.org/drawingml/2006/table">
            <a:tbl>
              <a:tblPr/>
              <a:tblGrid>
                <a:gridCol w="1566116"/>
                <a:gridCol w="671193"/>
                <a:gridCol w="671193"/>
                <a:gridCol w="671193"/>
                <a:gridCol w="158476"/>
                <a:gridCol w="1444928"/>
                <a:gridCol w="748100"/>
                <a:gridCol w="1435606"/>
                <a:gridCol w="1167595"/>
              </a:tblGrid>
              <a:tr h="358165">
                <a:tc>
                  <a:txBody>
                    <a:bodyPr/>
                    <a:lstStyle/>
                    <a:p>
                      <a:pPr algn="r" fontAlgn="b"/>
                      <a:r>
                        <a:rPr lang="en-US" sz="1200" b="1" i="0" u="none" strike="noStrike" dirty="0">
                          <a:solidFill>
                            <a:srgbClr val="000000"/>
                          </a:solidFill>
                          <a:effectLst/>
                          <a:latin typeface="Calibri"/>
                        </a:rPr>
                        <a:t>Project Name:</a:t>
                      </a:r>
                    </a:p>
                  </a:txBody>
                  <a:tcPr marL="0" marR="0" marT="0" marB="0" anchor="b">
                    <a:lnL>
                      <a:noFill/>
                    </a:lnL>
                    <a:lnR>
                      <a:noFill/>
                    </a:lnR>
                    <a:lnT>
                      <a:noFill/>
                    </a:lnT>
                    <a:lnB>
                      <a:noFill/>
                    </a:lnB>
                  </a:tcPr>
                </a:tc>
                <a:tc gridSpan="3">
                  <a:txBody>
                    <a:bodyPr/>
                    <a:lstStyle/>
                    <a:p>
                      <a:pPr algn="l" fontAlgn="b"/>
                      <a:r>
                        <a:rPr lang="en-US" sz="1200" b="1" i="0" u="none" strike="noStrike">
                          <a:solidFill>
                            <a:srgbClr val="000000"/>
                          </a:solidFill>
                          <a:effectLst/>
                          <a:latin typeface="Calibri"/>
                        </a:rPr>
                        <a:t>SAMPLE FOR ILLUSTRATION ONLY</a:t>
                      </a:r>
                    </a:p>
                  </a:txBody>
                  <a:tcPr marL="0" marR="0" marT="0" marB="0" anchor="b">
                    <a:lnL>
                      <a:noFill/>
                    </a:lnL>
                    <a:lnR>
                      <a:noFill/>
                    </a:lnR>
                    <a:lnT>
                      <a:noFill/>
                    </a:lnT>
                    <a:lnB>
                      <a:noFill/>
                    </a:lnB>
                    <a:solidFill>
                      <a:srgbClr val="92D050"/>
                    </a:solidFill>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r>
              <a:tr h="123119">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313394">
                <a:tc>
                  <a:txBody>
                    <a:bodyPr/>
                    <a:lstStyle/>
                    <a:p>
                      <a:pPr algn="l" fontAlgn="b"/>
                      <a:endParaRPr lang="en-US" sz="800" b="0" i="0" u="none" strike="noStrike">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COST/BENEFIT INPUTS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000" b="1" i="0" u="none" strike="noStrike">
                          <a:solidFill>
                            <a:srgbClr val="000000"/>
                          </a:solidFill>
                          <a:effectLst/>
                          <a:latin typeface="Calibri"/>
                        </a:rPr>
                        <a:t>COST/BENEFIT OUTPUTS</a:t>
                      </a: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a:rPr>
                        <a:t> </a:t>
                      </a: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904">
                <a:tc>
                  <a:txBody>
                    <a:bodyPr/>
                    <a:lstStyle/>
                    <a:p>
                      <a:pPr algn="l" fontAlgn="b"/>
                      <a:endParaRPr lang="en-US" sz="800" b="1" i="0" u="none" strike="noStrike">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solidFill>
                            <a:srgbClr val="000000"/>
                          </a:solidFill>
                          <a:effectLst/>
                          <a:latin typeface="Calibri"/>
                        </a:rPr>
                        <a:t>ROB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ROB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1" i="0" u="none" strike="noStrike">
                        <a:solidFill>
                          <a:srgbClr val="000000"/>
                        </a:solidFill>
                        <a:effectLst/>
                        <a:latin typeface="Calibri"/>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1" i="0" u="none" strike="noStrike">
                          <a:solidFill>
                            <a:srgbClr val="000000"/>
                          </a:solidFill>
                          <a:effectLst/>
                          <a:latin typeface="Calibri"/>
                        </a:rPr>
                        <a:t>ROB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1" i="0" u="none" strike="noStrike">
                          <a:solidFill>
                            <a:srgbClr val="000000"/>
                          </a:solidFill>
                          <a:effectLst/>
                          <a:latin typeface="Calibri"/>
                        </a:rPr>
                        <a:t>ROB</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904">
                <a:tc>
                  <a:txBody>
                    <a:bodyPr/>
                    <a:lstStyle/>
                    <a:p>
                      <a:pPr algn="l" fontAlgn="b"/>
                      <a:r>
                        <a:rPr lang="en-US" sz="800" b="0" i="0" u="none" strike="noStrike">
                          <a:solidFill>
                            <a:srgbClr val="000000"/>
                          </a:solidFill>
                          <a:effectLst/>
                          <a:latin typeface="Calibri"/>
                        </a:rPr>
                        <a:t>Target Sector</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NON_RES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Non_RES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Non_RES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ctr"/>
                      <a:r>
                        <a:rPr lang="en-US" sz="800" b="0" i="0" u="none" strike="noStrike">
                          <a:solidFill>
                            <a:srgbClr val="000000"/>
                          </a:solidFill>
                          <a:effectLst/>
                          <a:latin typeface="Calibri"/>
                        </a:rPr>
                        <a:t> A. TOTAL Resource Cost (TRC) Test: </a:t>
                      </a:r>
                    </a:p>
                  </a:txBody>
                  <a:tcPr marL="0" marR="0" marT="0" marB="0" anchor="ctr">
                    <a:lnL>
                      <a:noFill/>
                    </a:lnL>
                    <a:lnR>
                      <a:noFill/>
                    </a:lnR>
                    <a:lnT>
                      <a:noFill/>
                    </a:lnT>
                    <a:lnB>
                      <a:noFill/>
                    </a:lnB>
                  </a:tcPr>
                </a:tc>
                <a:tc hMerge="1">
                  <a:txBody>
                    <a:bodyPr/>
                    <a:lstStyle/>
                    <a:p>
                      <a:endParaRPr lang="en-US"/>
                    </a:p>
                  </a:txBody>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358">
                <a:tc>
                  <a:txBody>
                    <a:bodyPr/>
                    <a:lstStyle/>
                    <a:p>
                      <a:pPr algn="l" fontAlgn="b"/>
                      <a:r>
                        <a:rPr lang="en-US" sz="800" b="0" i="0" u="none" strike="noStrike">
                          <a:solidFill>
                            <a:srgbClr val="000000"/>
                          </a:solidFill>
                          <a:effectLst/>
                          <a:latin typeface="Calibri"/>
                        </a:rPr>
                        <a:t>Measure End Use Shape</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DEER:Indoor_Non-CFL_Ltg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DEER:Indoor_Non-CFL_Ltg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DEER:Indoor_Non-CFL_Ltg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Net Benefits (TRC) </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        (1,175,758)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9,958,921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(2,067,134)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53899">
                <a:tc>
                  <a:txBody>
                    <a:bodyPr/>
                    <a:lstStyle/>
                    <a:p>
                      <a:pPr algn="l" fontAlgn="b"/>
                      <a:r>
                        <a:rPr lang="en-US" sz="800" b="0" i="0" u="none" strike="noStrike">
                          <a:solidFill>
                            <a:srgbClr val="000000"/>
                          </a:solidFill>
                          <a:effectLst/>
                          <a:latin typeface="Calibri"/>
                        </a:rPr>
                        <a:t>Climate Zone</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System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System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System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1" i="0" u="none" strike="noStrike">
                          <a:solidFill>
                            <a:srgbClr val="000000"/>
                          </a:solidFill>
                          <a:effectLst/>
                          <a:latin typeface="Calibri"/>
                        </a:rPr>
                        <a:t>B/C  Ratio (TRC)</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1" i="0" u="none" strike="noStrike">
                          <a:solidFill>
                            <a:srgbClr val="000000"/>
                          </a:solidFill>
                          <a:effectLst/>
                          <a:latin typeface="Calibri"/>
                        </a:rPr>
                        <a:t>0.79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b"/>
                      <a:r>
                        <a:rPr lang="en-US" sz="900" b="1" i="0" u="none" strike="noStrike">
                          <a:solidFill>
                            <a:srgbClr val="000000"/>
                          </a:solidFill>
                          <a:effectLst/>
                          <a:latin typeface="Calibri"/>
                        </a:rPr>
                        <a:t>2.06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r" fontAlgn="b"/>
                      <a:r>
                        <a:rPr lang="en-US" sz="900" b="1" i="0" u="none" strike="noStrike">
                          <a:solidFill>
                            <a:srgbClr val="000000"/>
                          </a:solidFill>
                          <a:effectLst/>
                          <a:latin typeface="Calibri"/>
                        </a:rPr>
                        <a:t>0.62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6904">
                <a:tc>
                  <a:txBody>
                    <a:bodyPr/>
                    <a:lstStyle/>
                    <a:p>
                      <a:pPr algn="l" fontAlgn="b"/>
                      <a:r>
                        <a:rPr lang="en-US" sz="800" b="0" i="0" u="none" strike="noStrike">
                          <a:solidFill>
                            <a:srgbClr val="000000"/>
                          </a:solidFill>
                          <a:effectLst/>
                          <a:latin typeface="Calibri"/>
                        </a:rPr>
                        <a:t>Valid Sector/ End Use Combo?</a:t>
                      </a:r>
                    </a:p>
                  </a:txBody>
                  <a:tcPr marL="0" marR="0" marT="0"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 TRUE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TRUE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a:rPr>
                        <a:t> TRUE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6904">
                <a:tc>
                  <a:txBody>
                    <a:bodyPr/>
                    <a:lstStyle/>
                    <a:p>
                      <a:pPr algn="l" fontAlgn="b"/>
                      <a:r>
                        <a:rPr lang="fr-FR" sz="800" b="0" i="0" u="none" strike="noStrike">
                          <a:solidFill>
                            <a:srgbClr val="000000"/>
                          </a:solidFill>
                          <a:effectLst/>
                          <a:latin typeface="Calibri"/>
                        </a:rPr>
                        <a:t>Unit Definition (HP, Ton, Sq Ft, etc)</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dirty="0">
                          <a:solidFill>
                            <a:srgbClr val="000000"/>
                          </a:solidFill>
                          <a:effectLst/>
                          <a:latin typeface="Calibri"/>
                        </a:rPr>
                        <a:t> Fixture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Fixture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en-US" sz="800" b="0" i="0" u="none" strike="noStrike">
                          <a:solidFill>
                            <a:srgbClr val="000000"/>
                          </a:solidFill>
                          <a:effectLst/>
                          <a:latin typeface="Calibri"/>
                        </a:rPr>
                        <a:t> Fixture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gridSpan="2">
                  <a:txBody>
                    <a:bodyPr/>
                    <a:lstStyle/>
                    <a:p>
                      <a:pPr algn="l" fontAlgn="b"/>
                      <a:r>
                        <a:rPr lang="en-US" sz="800" b="0" i="0" u="none" strike="noStrike">
                          <a:effectLst/>
                          <a:latin typeface="Calibri"/>
                        </a:rPr>
                        <a:t>B. Program Adminstrator Cost (PAC) Test:</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700" b="0" i="0" u="none" strike="noStrike">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246238">
                <a:tc>
                  <a:txBody>
                    <a:bodyPr/>
                    <a:lstStyle/>
                    <a:p>
                      <a:pPr algn="l" fontAlgn="b"/>
                      <a:r>
                        <a:rPr lang="en-US" sz="800" b="0" i="0" u="none" strike="noStrike">
                          <a:solidFill>
                            <a:srgbClr val="000000"/>
                          </a:solidFill>
                          <a:effectLst/>
                          <a:latin typeface="Calibri"/>
                        </a:rPr>
                        <a:t>Market Size (Units)</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1,500,000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1,500,000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1,500,000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 Net Benefits (PAC) </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          1,817,186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13,833,620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1,039,999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238">
                <a:tc>
                  <a:txBody>
                    <a:bodyPr/>
                    <a:lstStyle/>
                    <a:p>
                      <a:pPr algn="l" fontAlgn="b"/>
                      <a:r>
                        <a:rPr lang="en-US" sz="800" b="0" i="0" u="none" strike="noStrike">
                          <a:solidFill>
                            <a:srgbClr val="000000"/>
                          </a:solidFill>
                          <a:effectLst/>
                          <a:latin typeface="Calibri"/>
                        </a:rPr>
                        <a:t>Annual Penetration Rate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B/C Ratio (PAC)</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1.69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3.52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1.45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53899">
                <a:tc>
                  <a:txBody>
                    <a:bodyPr/>
                    <a:lstStyle/>
                    <a:p>
                      <a:pPr algn="l" fontAlgn="b"/>
                      <a:r>
                        <a:rPr lang="en-US" sz="800" b="0" i="0" u="none" strike="noStrike">
                          <a:solidFill>
                            <a:srgbClr val="000000"/>
                          </a:solidFill>
                          <a:effectLst/>
                          <a:latin typeface="Calibri"/>
                        </a:rPr>
                        <a:t>Annual Penetration (Units)</a:t>
                      </a:r>
                    </a:p>
                  </a:txBody>
                  <a:tcPr marL="0" marR="0" marT="0" marB="0" anchor="b">
                    <a:lnL>
                      <a:noFill/>
                    </a:lnL>
                    <a:lnR>
                      <a:noFill/>
                    </a:lnR>
                    <a:lnT>
                      <a:noFill/>
                    </a:lnT>
                    <a:lnB>
                      <a:noFill/>
                    </a:lnB>
                  </a:tcPr>
                </a:tc>
                <a:tc>
                  <a:txBody>
                    <a:bodyPr/>
                    <a:lstStyle/>
                    <a:p>
                      <a:pPr algn="l" fontAlgn="b"/>
                      <a:r>
                        <a:rPr lang="en-US" sz="800" b="0" i="0" u="none" strike="noStrike">
                          <a:solidFill>
                            <a:srgbClr val="000000"/>
                          </a:solidFill>
                          <a:effectLst/>
                          <a:latin typeface="Calibri"/>
                        </a:rPr>
                        <a:t>                75,000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75,000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effectLst/>
                          <a:latin typeface="Calibri"/>
                        </a:rPr>
                        <a:t>                75,000 </a:t>
                      </a: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r>
                        <a:rPr lang="en-US" sz="900" b="1" i="0" u="none" strike="noStrike">
                          <a:solidFill>
                            <a:srgbClr val="000000"/>
                          </a:solidFill>
                          <a:effectLst/>
                          <a:latin typeface="Calibri"/>
                        </a:rPr>
                        <a:t>SCE Cost $/ Lifecycle kWh</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1" i="0" u="none" strike="noStrike">
                          <a:solidFill>
                            <a:srgbClr val="000000"/>
                          </a:solidFill>
                          <a:effectLst/>
                          <a:latin typeface="Calibri"/>
                        </a:rPr>
                        <a:t> $            0.061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900" b="1" i="0" u="none" strike="noStrike">
                          <a:solidFill>
                            <a:srgbClr val="000000"/>
                          </a:solidFill>
                          <a:effectLst/>
                          <a:latin typeface="Calibri"/>
                        </a:rPr>
                        <a:t> $                                     0.128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900" b="1" i="0" u="none" strike="noStrike">
                          <a:solidFill>
                            <a:srgbClr val="000000"/>
                          </a:solidFill>
                          <a:effectLst/>
                          <a:latin typeface="Calibri"/>
                        </a:rPr>
                        <a:t> $                           0.062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238">
                <a:tc>
                  <a:txBody>
                    <a:bodyPr/>
                    <a:lstStyle/>
                    <a:p>
                      <a:pPr algn="l" fontAlgn="b"/>
                      <a:r>
                        <a:rPr lang="en-US" sz="800" b="0" i="0" u="none" strike="noStrike">
                          <a:solidFill>
                            <a:srgbClr val="000000"/>
                          </a:solidFill>
                          <a:effectLst/>
                          <a:latin typeface="Calibri"/>
                        </a:rPr>
                        <a:t>Annual kWh Savings per Unit</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103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103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46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SCE Cost $/ kW</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                   3,781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821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#DIV/0!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238">
                <a:tc>
                  <a:txBody>
                    <a:bodyPr/>
                    <a:lstStyle/>
                    <a:p>
                      <a:pPr algn="l" fontAlgn="b"/>
                      <a:r>
                        <a:rPr lang="en-US" sz="800" b="0" i="0" u="none" strike="noStrike">
                          <a:solidFill>
                            <a:srgbClr val="000000"/>
                          </a:solidFill>
                          <a:effectLst/>
                          <a:latin typeface="Calibri"/>
                        </a:rPr>
                        <a:t>kW Savings per Unit</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0.01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0.13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6904">
                <a:tc>
                  <a:txBody>
                    <a:bodyPr/>
                    <a:lstStyle/>
                    <a:p>
                      <a:pPr algn="l" fontAlgn="b"/>
                      <a:r>
                        <a:rPr lang="en-US" sz="800" b="0" i="0" u="none" strike="noStrike">
                          <a:solidFill>
                            <a:srgbClr val="000000"/>
                          </a:solidFill>
                          <a:effectLst/>
                          <a:latin typeface="Calibri"/>
                        </a:rPr>
                        <a:t>Gross Measure Cost($)/Unit</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                     90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90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90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effectLst/>
                          <a:latin typeface="Calibri"/>
                        </a:rPr>
                        <a:t>C. Annual Goal Achievement:</a:t>
                      </a: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a:noFill/>
                    </a:lnT>
                    <a:lnB w="12700" cap="flat" cmpd="sng" algn="ctr">
                      <a:solidFill>
                        <a:srgbClr val="000000"/>
                      </a:solidFill>
                      <a:prstDash val="solid"/>
                      <a:round/>
                      <a:headEnd type="none" w="med" len="med"/>
                      <a:tailEnd type="none" w="med" len="med"/>
                    </a:lnB>
                  </a:tcPr>
                </a:tc>
              </a:tr>
              <a:tr h="153899">
                <a:tc>
                  <a:txBody>
                    <a:bodyPr/>
                    <a:lstStyle/>
                    <a:p>
                      <a:pPr algn="l" fontAlgn="b"/>
                      <a:r>
                        <a:rPr lang="en-US" sz="800" b="0" i="0" u="none" strike="noStrike">
                          <a:solidFill>
                            <a:srgbClr val="000000"/>
                          </a:solidFill>
                          <a:effectLst/>
                          <a:latin typeface="Calibri"/>
                        </a:rPr>
                        <a:t>Incentive ($) per Unit</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                     30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70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28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900" b="1" i="0" u="none" strike="noStrike">
                          <a:solidFill>
                            <a:srgbClr val="000000"/>
                          </a:solidFill>
                          <a:effectLst/>
                          <a:latin typeface="Calibri"/>
                        </a:rPr>
                        <a:t>Gross Annual kWh Savings</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900" b="1" i="0" u="none" strike="noStrike">
                          <a:solidFill>
                            <a:srgbClr val="000000"/>
                          </a:solidFill>
                          <a:effectLst/>
                          <a:latin typeface="Calibri"/>
                        </a:rPr>
                        <a:t>        7,725,000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900" b="1" i="0" u="none" strike="noStrike">
                          <a:solidFill>
                            <a:srgbClr val="000000"/>
                          </a:solidFill>
                          <a:effectLst/>
                          <a:latin typeface="Calibri"/>
                        </a:rPr>
                        <a:t>                                 7,725,000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900" b="1" i="0" u="none" strike="noStrike">
                          <a:solidFill>
                            <a:srgbClr val="000000"/>
                          </a:solidFill>
                          <a:effectLst/>
                          <a:latin typeface="Calibri"/>
                        </a:rPr>
                        <a:t>                       3,450,000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238">
                <a:tc>
                  <a:txBody>
                    <a:bodyPr/>
                    <a:lstStyle/>
                    <a:p>
                      <a:pPr algn="l" fontAlgn="b"/>
                      <a:r>
                        <a:rPr lang="en-US" sz="800" b="0" i="0" u="none" strike="noStrike">
                          <a:solidFill>
                            <a:srgbClr val="000000"/>
                          </a:solidFill>
                          <a:effectLst/>
                          <a:latin typeface="Calibri"/>
                        </a:rPr>
                        <a:t>Effective Useful Life (yrs)</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a:rPr>
                        <a:t>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a:solidFill>
                            <a:srgbClr val="000000"/>
                          </a:solidFill>
                          <a:effectLst/>
                          <a:latin typeface="Calibri"/>
                        </a:rPr>
                        <a:t>Gross Annual kW Savings</a:t>
                      </a:r>
                    </a:p>
                  </a:txBody>
                  <a:tcPr marL="16789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b"/>
                      <a:r>
                        <a:rPr lang="en-US" sz="800" b="0" i="0" u="none" strike="noStrike">
                          <a:solidFill>
                            <a:srgbClr val="000000"/>
                          </a:solidFill>
                          <a:effectLst/>
                          <a:latin typeface="Calibri"/>
                        </a:rPr>
                        <a:t>                      1,033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9,975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800" b="0" i="0" u="none" strike="noStrike">
                          <a:solidFill>
                            <a:srgbClr val="000000"/>
                          </a:solidFill>
                          <a:effectLst/>
                          <a:latin typeface="Calibri"/>
                        </a:rPr>
                        <a:t>                                                 -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53899">
                <a:tc>
                  <a:txBody>
                    <a:bodyPr/>
                    <a:lstStyle/>
                    <a:p>
                      <a:pPr algn="l" fontAlgn="b"/>
                      <a:r>
                        <a:rPr lang="en-US" sz="800" b="0" i="0" u="none" strike="noStrike">
                          <a:solidFill>
                            <a:srgbClr val="000000"/>
                          </a:solidFill>
                          <a:effectLst/>
                          <a:latin typeface="Calibri"/>
                        </a:rPr>
                        <a:t>Administrative Costs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          463,500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463,500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207,000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a:noFill/>
                    </a:lnB>
                  </a:tcPr>
                </a:tc>
              </a:tr>
              <a:tr h="146904">
                <a:tc>
                  <a:txBody>
                    <a:bodyPr/>
                    <a:lstStyle/>
                    <a:p>
                      <a:pPr algn="l" fontAlgn="b"/>
                      <a:r>
                        <a:rPr lang="en-US" sz="800" b="0" i="0" u="none" strike="noStrike">
                          <a:solidFill>
                            <a:srgbClr val="000000"/>
                          </a:solidFill>
                          <a:effectLst/>
                          <a:latin typeface="Calibri"/>
                        </a:rPr>
                        <a:t>Marketing &amp; Other Costs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800" b="0" i="0" u="none" strike="noStrike">
                          <a:solidFill>
                            <a:srgbClr val="000000"/>
                          </a:solidFill>
                          <a:effectLst/>
                          <a:latin typeface="Calibri"/>
                        </a:rPr>
                        <a:t> $             20,000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20,000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800" b="0" i="0" u="none" strike="noStrike">
                          <a:solidFill>
                            <a:srgbClr val="000000"/>
                          </a:solidFill>
                          <a:effectLst/>
                          <a:latin typeface="Calibri"/>
                        </a:rPr>
                        <a:t> $          100,000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r>
              <a:tr h="146904">
                <a:tc>
                  <a:txBody>
                    <a:bodyPr/>
                    <a:lstStyle/>
                    <a:p>
                      <a:pPr algn="l" fontAlgn="b"/>
                      <a:r>
                        <a:rPr lang="en-US" sz="800" b="0" i="0" u="none" strike="noStrike">
                          <a:solidFill>
                            <a:srgbClr val="000000"/>
                          </a:solidFill>
                          <a:effectLst/>
                          <a:latin typeface="Calibri"/>
                        </a:rPr>
                        <a:t>Adjustment Factors:</a:t>
                      </a: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700" b="0" i="0" u="none" strike="noStrike">
                        <a:effectLst/>
                        <a:latin typeface="Calibri"/>
                      </a:endParaRPr>
                    </a:p>
                  </a:txBody>
                  <a:tcPr marL="0" marR="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r>
              <a:tr h="146904">
                <a:tc>
                  <a:txBody>
                    <a:bodyPr/>
                    <a:lstStyle/>
                    <a:p>
                      <a:pPr algn="l" fontAlgn="b"/>
                      <a:r>
                        <a:rPr lang="en-US" sz="800" b="0" i="0" u="none" strike="noStrike">
                          <a:solidFill>
                            <a:srgbClr val="000000"/>
                          </a:solidFill>
                          <a:effectLst/>
                          <a:latin typeface="Calibri"/>
                        </a:rPr>
                        <a:t>Net-to-Gross Ratio (NTG)</a:t>
                      </a:r>
                    </a:p>
                  </a:txBody>
                  <a:tcPr marL="83945"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70%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r>
              <a:tr h="146904">
                <a:tc>
                  <a:txBody>
                    <a:bodyPr/>
                    <a:lstStyle/>
                    <a:p>
                      <a:pPr algn="l" fontAlgn="b"/>
                      <a:r>
                        <a:rPr lang="en-US" sz="800" b="0" i="0" u="none" strike="noStrike">
                          <a:solidFill>
                            <a:srgbClr val="000000"/>
                          </a:solidFill>
                          <a:effectLst/>
                          <a:latin typeface="Calibri"/>
                        </a:rPr>
                        <a:t>Installation/Gross Realization Rt</a:t>
                      </a:r>
                    </a:p>
                  </a:txBody>
                  <a:tcPr marL="83945"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800" b="0" i="0" u="none" strike="noStrike">
                          <a:solidFill>
                            <a:srgbClr val="000000"/>
                          </a:solidFill>
                          <a:effectLst/>
                          <a:latin typeface="Calibri"/>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800" b="0" i="0" u="none" strike="noStrike">
                          <a:solidFill>
                            <a:srgbClr val="000000"/>
                          </a:solidFill>
                          <a:effectLst/>
                          <a:latin typeface="Calibri"/>
                        </a:rPr>
                        <a:t>100%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800" b="0" i="0" u="none" strike="noStrike">
                        <a:solidFill>
                          <a:srgbClr val="000000"/>
                        </a:solidFill>
                        <a:effectLst/>
                        <a:latin typeface="Calibri"/>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r>
              <a:tr h="139908">
                <a:tc gridSpan="6">
                  <a:txBody>
                    <a:bodyPr/>
                    <a:lstStyle/>
                    <a:p>
                      <a:pPr algn="l" fontAlgn="b"/>
                      <a:r>
                        <a:rPr lang="en-US" sz="800" b="1" i="0" u="none" strike="noStrike">
                          <a:solidFill>
                            <a:srgbClr val="000000"/>
                          </a:solidFill>
                          <a:effectLst/>
                          <a:latin typeface="Calibri"/>
                        </a:rPr>
                        <a:t>Results are close approximations.  Actual E3 calculation may vary depending on additional inputs. </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a:effectLst/>
                        <a:latin typeface="Calibri"/>
                      </a:endParaRPr>
                    </a:p>
                  </a:txBody>
                  <a:tcPr marL="0" marR="0" marT="0" marB="0" anchor="b">
                    <a:lnL>
                      <a:noFill/>
                    </a:lnL>
                    <a:lnR>
                      <a:noFill/>
                    </a:lnR>
                    <a:lnT>
                      <a:noFill/>
                    </a:lnT>
                    <a:lnB>
                      <a:noFill/>
                    </a:lnB>
                  </a:tcPr>
                </a:tc>
                <a:tc>
                  <a:txBody>
                    <a:bodyPr/>
                    <a:lstStyle/>
                    <a:p>
                      <a:pPr algn="l" fontAlgn="b"/>
                      <a:endParaRPr lang="en-US" sz="700" b="0" i="0" u="none" strike="noStrike" dirty="0">
                        <a:effectLst/>
                        <a:latin typeface="Calibri"/>
                      </a:endParaRPr>
                    </a:p>
                  </a:txBody>
                  <a:tcPr marL="0" marR="0" marT="0" marB="0" anchor="b">
                    <a:lnL>
                      <a:noFill/>
                    </a:lnL>
                    <a:lnR>
                      <a:noFill/>
                    </a:lnR>
                    <a:lnT>
                      <a:noFill/>
                    </a:lnT>
                    <a:lnB>
                      <a:noFill/>
                    </a:lnB>
                  </a:tcPr>
                </a:tc>
              </a:tr>
            </a:tbl>
          </a:graphicData>
        </a:graphic>
      </p:graphicFrame>
    </p:spTree>
    <p:extLst>
      <p:ext uri="{BB962C8B-B14F-4D97-AF65-F5344CB8AC3E}">
        <p14:creationId xmlns:p14="http://schemas.microsoft.com/office/powerpoint/2010/main" val="1228861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Concerns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4676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16</a:t>
            </a:fld>
            <a:endParaRPr lang="en-US"/>
          </a:p>
        </p:txBody>
      </p:sp>
      <p:sp>
        <p:nvSpPr>
          <p:cNvPr id="6" name="Content Placeholder 5"/>
          <p:cNvSpPr>
            <a:spLocks noGrp="1"/>
          </p:cNvSpPr>
          <p:nvPr>
            <p:ph sz="quarter" idx="1"/>
          </p:nvPr>
        </p:nvSpPr>
        <p:spPr/>
        <p:txBody>
          <a:bodyPr/>
          <a:lstStyle/>
          <a:p>
            <a:pPr marL="0" indent="0">
              <a:buNone/>
            </a:pPr>
            <a:r>
              <a:rPr lang="en-US" dirty="0" smtClean="0"/>
              <a:t>Abstract Review Comments from the Cal TF</a:t>
            </a:r>
          </a:p>
          <a:p>
            <a:pPr>
              <a:buClr>
                <a:srgbClr val="00B050"/>
              </a:buClr>
              <a:buFont typeface="Wingdings" pitchFamily="2" charset="2"/>
              <a:buChar char="ü"/>
            </a:pPr>
            <a:endParaRPr lang="en-US" altLang="en-US" sz="2200" dirty="0" smtClean="0">
              <a:latin typeface="Arial" panose="020B0604020202020204" pitchFamily="34" charset="0"/>
              <a:cs typeface="Arial" panose="020B0604020202020204" pitchFamily="34" charset="0"/>
            </a:endParaRPr>
          </a:p>
          <a:p>
            <a:pPr>
              <a:buClr>
                <a:srgbClr val="00B050"/>
              </a:buClr>
              <a:buFont typeface="Wingdings" pitchFamily="2" charset="2"/>
              <a:buChar char="ü"/>
            </a:pPr>
            <a:r>
              <a:rPr lang="en-US" altLang="en-US" sz="2200" dirty="0" smtClean="0">
                <a:latin typeface="Arial" panose="020B0604020202020204" pitchFamily="34" charset="0"/>
                <a:cs typeface="Arial" panose="020B0604020202020204" pitchFamily="34" charset="0"/>
              </a:rPr>
              <a:t>Cal </a:t>
            </a:r>
            <a:r>
              <a:rPr lang="en-US" altLang="en-US" sz="2200" dirty="0">
                <a:latin typeface="Arial" panose="020B0604020202020204" pitchFamily="34" charset="0"/>
                <a:cs typeface="Arial" panose="020B0604020202020204" pitchFamily="34" charset="0"/>
              </a:rPr>
              <a:t>TF </a:t>
            </a:r>
            <a:r>
              <a:rPr lang="en-US" altLang="en-US" sz="2200" dirty="0" smtClean="0">
                <a:latin typeface="Arial" panose="020B0604020202020204" pitchFamily="34" charset="0"/>
                <a:cs typeface="Arial" panose="020B0604020202020204" pitchFamily="34" charset="0"/>
              </a:rPr>
              <a:t>comments</a:t>
            </a:r>
            <a:endParaRPr lang="en-US" altLang="en-US" sz="2200" dirty="0">
              <a:latin typeface="Arial" panose="020B0604020202020204" pitchFamily="34" charset="0"/>
              <a:cs typeface="Arial" panose="020B0604020202020204" pitchFamily="34" charset="0"/>
            </a:endParaRPr>
          </a:p>
          <a:p>
            <a:pPr marL="742950" lvl="2" indent="-346075">
              <a:buFont typeface="Arial" panose="020B0604020202020204" pitchFamily="34" charset="0"/>
              <a:buChar char="•"/>
            </a:pPr>
            <a:endParaRPr lang="en-US" altLang="en-US" sz="2200" dirty="0">
              <a:latin typeface="Arial" panose="020B0604020202020204" pitchFamily="34" charset="0"/>
              <a:cs typeface="Arial" panose="020B0604020202020204" pitchFamily="34" charset="0"/>
            </a:endParaRPr>
          </a:p>
          <a:p>
            <a:pPr lvl="1"/>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1923439390"/>
              </p:ext>
            </p:extLst>
          </p:nvPr>
        </p:nvGraphicFramePr>
        <p:xfrm>
          <a:off x="1295400" y="2971800"/>
          <a:ext cx="914400" cy="771525"/>
        </p:xfrm>
        <a:graphic>
          <a:graphicData uri="http://schemas.openxmlformats.org/presentationml/2006/ole">
            <mc:AlternateContent xmlns:mc="http://schemas.openxmlformats.org/markup-compatibility/2006">
              <mc:Choice xmlns:v="urn:schemas-microsoft-com:vml" Requires="v">
                <p:oleObj spid="_x0000_s5125" name="Document" showAsIcon="1" r:id="rId3" imgW="914400" imgH="771480" progId="Word.Document.12">
                  <p:embed/>
                </p:oleObj>
              </mc:Choice>
              <mc:Fallback>
                <p:oleObj name="Document" showAsIcon="1" r:id="rId3" imgW="914400" imgH="771480" progId="Word.Document.12">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971800"/>
                        <a:ext cx="914400"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01491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534400" cy="758952"/>
          </a:xfrm>
        </p:spPr>
        <p:txBody>
          <a:bodyPr/>
          <a:lstStyle/>
          <a:p>
            <a:r>
              <a:rPr lang="en-US" dirty="0" smtClean="0"/>
              <a:t>Issues and Concerns – Other Comments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17</a:t>
            </a:fld>
            <a:endParaRPr lang="en-US"/>
          </a:p>
        </p:txBody>
      </p:sp>
      <p:sp>
        <p:nvSpPr>
          <p:cNvPr id="6" name="Content Placeholder 5"/>
          <p:cNvSpPr>
            <a:spLocks noGrp="1"/>
          </p:cNvSpPr>
          <p:nvPr>
            <p:ph sz="quarter" idx="1"/>
          </p:nvPr>
        </p:nvSpPr>
        <p:spPr/>
        <p:txBody>
          <a:bodyPr/>
          <a:lstStyle/>
          <a:p>
            <a:pPr marL="0" indent="0">
              <a:buNone/>
            </a:pPr>
            <a:r>
              <a:rPr lang="en-US" dirty="0" smtClean="0"/>
              <a:t>CPUC Early Observation</a:t>
            </a:r>
          </a:p>
          <a:p>
            <a:pPr>
              <a:buClr>
                <a:srgbClr val="00B050"/>
              </a:buClr>
              <a:buFont typeface="Wingdings" pitchFamily="2" charset="2"/>
              <a:buChar char="ü"/>
            </a:pPr>
            <a:endParaRPr lang="en-US" altLang="en-US" sz="2200" dirty="0" smtClean="0">
              <a:latin typeface="Arial" panose="020B0604020202020204" pitchFamily="34" charset="0"/>
              <a:cs typeface="Arial" panose="020B0604020202020204" pitchFamily="34" charset="0"/>
            </a:endParaRPr>
          </a:p>
          <a:p>
            <a:pPr>
              <a:buClr>
                <a:srgbClr val="00B050"/>
              </a:buClr>
              <a:buFont typeface="Wingdings" pitchFamily="2" charset="2"/>
              <a:buChar char="ü"/>
            </a:pPr>
            <a:r>
              <a:rPr lang="en-US" altLang="en-US" sz="2200" dirty="0" smtClean="0">
                <a:latin typeface="Arial" panose="020B0604020202020204" pitchFamily="34" charset="0"/>
                <a:cs typeface="Arial" panose="020B0604020202020204" pitchFamily="34" charset="0"/>
              </a:rPr>
              <a:t>EAR Team comment </a:t>
            </a:r>
            <a:endParaRPr lang="en-US" altLang="en-US" sz="2200" dirty="0">
              <a:latin typeface="Arial" panose="020B0604020202020204" pitchFamily="34" charset="0"/>
              <a:cs typeface="Arial" panose="020B0604020202020204" pitchFamily="34" charset="0"/>
            </a:endParaRPr>
          </a:p>
          <a:p>
            <a:pPr marL="0" indent="0">
              <a:buClr>
                <a:srgbClr val="00B050"/>
              </a:buClr>
              <a:buNone/>
            </a:pPr>
            <a:endParaRPr lang="en-US" altLang="en-US" sz="2200" dirty="0">
              <a:latin typeface="Arial" panose="020B0604020202020204" pitchFamily="34" charset="0"/>
              <a:cs typeface="Arial" panose="020B0604020202020204" pitchFamily="34" charset="0"/>
            </a:endParaRPr>
          </a:p>
          <a:p>
            <a:pPr lvl="1"/>
            <a:endParaRPr lang="en-US"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3526138335"/>
              </p:ext>
            </p:extLst>
          </p:nvPr>
        </p:nvGraphicFramePr>
        <p:xfrm>
          <a:off x="1447800" y="3048000"/>
          <a:ext cx="914400" cy="771525"/>
        </p:xfrm>
        <a:graphic>
          <a:graphicData uri="http://schemas.openxmlformats.org/presentationml/2006/ole">
            <mc:AlternateContent xmlns:mc="http://schemas.openxmlformats.org/markup-compatibility/2006">
              <mc:Choice xmlns:v="urn:schemas-microsoft-com:vml" Requires="v">
                <p:oleObj spid="_x0000_s6149"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1447800" y="3048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576323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lstStyle/>
          <a:p>
            <a:r>
              <a:rPr lang="en-US" dirty="0" smtClean="0"/>
              <a:t>Issues and Concerns – Future Updates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4676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18</a:t>
            </a:fld>
            <a:endParaRPr lang="en-US"/>
          </a:p>
        </p:txBody>
      </p:sp>
      <p:sp>
        <p:nvSpPr>
          <p:cNvPr id="6" name="Content Placeholder 5"/>
          <p:cNvSpPr>
            <a:spLocks noGrp="1"/>
          </p:cNvSpPr>
          <p:nvPr>
            <p:ph sz="quarter" idx="1"/>
          </p:nvPr>
        </p:nvSpPr>
        <p:spPr/>
        <p:txBody>
          <a:bodyPr>
            <a:normAutofit/>
          </a:bodyPr>
          <a:lstStyle/>
          <a:p>
            <a:r>
              <a:rPr lang="en-US" dirty="0" smtClean="0"/>
              <a:t>Future update Industry Standard Practice</a:t>
            </a:r>
          </a:p>
          <a:p>
            <a:pPr lvl="1"/>
            <a:r>
              <a:rPr lang="en-US" dirty="0"/>
              <a:t>EAR team observes the standard practice is changing extremely rapidly on this technology. The EAR team representative indicated that when determining industry standard practice, to consider limiting the time frame to the last ~1 year (summer of 2015 to present day) due to the uncertainty of whether a project designed or retrofit today would normally install T8s or LEDs.  </a:t>
            </a:r>
          </a:p>
          <a:p>
            <a:pPr lvl="1"/>
            <a:r>
              <a:rPr lang="en-US" dirty="0"/>
              <a:t>Therefore, to help substantiate the energy savings for an early retirement option, baseline data can be collected during program implementation as a future data collection effort.</a:t>
            </a:r>
          </a:p>
          <a:p>
            <a:pPr marL="274320" lvl="1" indent="0">
              <a:buNone/>
            </a:pPr>
            <a:endParaRPr lang="en-US" dirty="0" smtClean="0"/>
          </a:p>
        </p:txBody>
      </p:sp>
    </p:spTree>
    <p:extLst>
      <p:ext uri="{BB962C8B-B14F-4D97-AF65-F5344CB8AC3E}">
        <p14:creationId xmlns:p14="http://schemas.microsoft.com/office/powerpoint/2010/main" val="272599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lstStyle/>
          <a:p>
            <a:r>
              <a:rPr lang="en-US" dirty="0" smtClean="0"/>
              <a:t>Issues and Concerns – Future Updates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4676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19</a:t>
            </a:fld>
            <a:endParaRPr lang="en-US"/>
          </a:p>
        </p:txBody>
      </p:sp>
      <p:sp>
        <p:nvSpPr>
          <p:cNvPr id="6" name="Content Placeholder 5"/>
          <p:cNvSpPr>
            <a:spLocks noGrp="1"/>
          </p:cNvSpPr>
          <p:nvPr>
            <p:ph sz="quarter" idx="1"/>
          </p:nvPr>
        </p:nvSpPr>
        <p:spPr/>
        <p:txBody>
          <a:bodyPr>
            <a:normAutofit fontScale="85000" lnSpcReduction="20000"/>
          </a:bodyPr>
          <a:lstStyle/>
          <a:p>
            <a:r>
              <a:rPr lang="en-US" dirty="0" smtClean="0"/>
              <a:t>Collecting Baseline Data to Support ER</a:t>
            </a:r>
          </a:p>
          <a:p>
            <a:pPr lvl="1"/>
            <a:r>
              <a:rPr lang="en-US" dirty="0" err="1" smtClean="0"/>
              <a:t>CalTF</a:t>
            </a:r>
            <a:r>
              <a:rPr lang="en-US" dirty="0" smtClean="0"/>
              <a:t> </a:t>
            </a:r>
            <a:r>
              <a:rPr lang="en-US" dirty="0"/>
              <a:t>recommended collecting baseline data during program implementation to support a future early retirement (ER) application type for consideration in a future </a:t>
            </a:r>
            <a:r>
              <a:rPr lang="en-US" dirty="0" err="1"/>
              <a:t>workpaper</a:t>
            </a:r>
            <a:r>
              <a:rPr lang="en-US" dirty="0"/>
              <a:t> update to address current industry standard practice and because of the higher energy savings opportunity. </a:t>
            </a:r>
            <a:endParaRPr lang="en-US" dirty="0" smtClean="0"/>
          </a:p>
          <a:p>
            <a:endParaRPr lang="en-US" dirty="0" smtClean="0"/>
          </a:p>
          <a:p>
            <a:r>
              <a:rPr lang="en-US" dirty="0" smtClean="0"/>
              <a:t>Collecting </a:t>
            </a:r>
            <a:r>
              <a:rPr lang="en-US" dirty="0"/>
              <a:t>Baseline Data </a:t>
            </a:r>
            <a:r>
              <a:rPr lang="en-US" dirty="0" smtClean="0"/>
              <a:t>to update eligibility requirements</a:t>
            </a:r>
            <a:endParaRPr lang="en-US" dirty="0"/>
          </a:p>
          <a:p>
            <a:pPr lvl="1"/>
            <a:r>
              <a:rPr lang="en-US" dirty="0" smtClean="0"/>
              <a:t>American Medical Association Article:</a:t>
            </a:r>
          </a:p>
          <a:p>
            <a:pPr lvl="2"/>
            <a:r>
              <a:rPr lang="en-US" dirty="0" smtClean="0"/>
              <a:t>In </a:t>
            </a:r>
            <a:r>
              <a:rPr lang="en-US" dirty="0"/>
              <a:t>addition to its impact on drivers, blue-rich LED streetlights operate at a wavelength that most adversely suppresses melatonin during night. It is estimated that white LED lamps have five times greater impact on circadian sleep rhythms than conventional street lamps. Recent large surveys found that brighter residential nighttime lighting is associated with reduced sleep times, dissatisfaction with sleep quality, excessive sleepiness, impaired daytime functioning and obesity</a:t>
            </a:r>
            <a:r>
              <a:rPr lang="en-US" dirty="0" smtClean="0"/>
              <a:t>. </a:t>
            </a:r>
          </a:p>
          <a:p>
            <a:pPr lvl="2"/>
            <a:r>
              <a:rPr lang="en-US" dirty="0" smtClean="0"/>
              <a:t>It appears that this article does not directly apply to interior parking garage lighting but should be monitored during program implementation.</a:t>
            </a:r>
            <a:endParaRPr lang="en-US" dirty="0"/>
          </a:p>
          <a:p>
            <a:endParaRPr lang="en-US" dirty="0" smtClean="0"/>
          </a:p>
          <a:p>
            <a:pPr marL="274320" lvl="1" indent="0">
              <a:buNone/>
            </a:pPr>
            <a:endParaRPr lang="en-US" dirty="0" smtClean="0"/>
          </a:p>
        </p:txBody>
      </p:sp>
    </p:spTree>
    <p:extLst>
      <p:ext uri="{BB962C8B-B14F-4D97-AF65-F5344CB8AC3E}">
        <p14:creationId xmlns:p14="http://schemas.microsoft.com/office/powerpoint/2010/main" val="1549347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500"/>
                                        <p:tgtEl>
                                          <p:spTgt spid="6">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6">
                                            <p:txEl>
                                              <p:pRg st="6" end="6"/>
                                            </p:txEl>
                                          </p:spTgt>
                                        </p:tgtEl>
                                        <p:attrNameLst>
                                          <p:attrName>style.visibility</p:attrName>
                                        </p:attrNameLst>
                                      </p:cBhvr>
                                      <p:to>
                                        <p:strVal val="visible"/>
                                      </p:to>
                                    </p:set>
                                    <p:animEffect transition="in" filter="fade">
                                      <p:cBhvr>
                                        <p:cTn id="2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4" name="Date Placeholder 3"/>
          <p:cNvSpPr>
            <a:spLocks noGrp="1"/>
          </p:cNvSpPr>
          <p:nvPr>
            <p:ph type="dt" sz="half" idx="10"/>
          </p:nvPr>
        </p:nvSpPr>
        <p:spPr/>
        <p:txBody>
          <a:bodyPr/>
          <a:lstStyle/>
          <a:p>
            <a:fld id="{9F5EF8D7-8F86-2048-8DE3-D58E19147037}" type="datetime1">
              <a:rPr lang="en-US" smtClean="0"/>
              <a:pPr/>
              <a:t>7/27/2016</a:t>
            </a:fld>
            <a:endParaRPr lang="en-US" dirty="0"/>
          </a:p>
        </p:txBody>
      </p:sp>
      <p:sp>
        <p:nvSpPr>
          <p:cNvPr id="6" name="Footer Placeholder 5"/>
          <p:cNvSpPr>
            <a:spLocks noGrp="1"/>
          </p:cNvSpPr>
          <p:nvPr>
            <p:ph type="ftr" sz="quarter" idx="11"/>
          </p:nvPr>
        </p:nvSpPr>
        <p:spPr>
          <a:xfrm>
            <a:off x="304800" y="6410848"/>
            <a:ext cx="6781800" cy="365760"/>
          </a:xfrm>
        </p:spPr>
        <p:txBody>
          <a:bodyPr/>
          <a:lstStyle/>
          <a:p>
            <a:r>
              <a:rPr lang="en-US" b="1" dirty="0"/>
              <a:t>Interior LED Parking Garage External Driver Lamp-Style Retrofit Kits (UL Type C)</a:t>
            </a:r>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2</a:t>
            </a:fld>
            <a:endParaRPr lang="en-US"/>
          </a:p>
        </p:txBody>
      </p:sp>
      <p:sp>
        <p:nvSpPr>
          <p:cNvPr id="3" name="Content Placeholder 2"/>
          <p:cNvSpPr>
            <a:spLocks noGrp="1"/>
          </p:cNvSpPr>
          <p:nvPr>
            <p:ph sz="quarter" idx="1"/>
          </p:nvPr>
        </p:nvSpPr>
        <p:spPr/>
        <p:txBody>
          <a:bodyPr/>
          <a:lstStyle/>
          <a:p>
            <a:pPr marL="0" indent="0">
              <a:buNone/>
            </a:pPr>
            <a:r>
              <a:rPr lang="en-US" b="1" dirty="0" smtClean="0"/>
              <a:t>Objective: Seeking TF approval of draft </a:t>
            </a:r>
            <a:r>
              <a:rPr lang="en-US" b="1" dirty="0" err="1" smtClean="0"/>
              <a:t>workpaper</a:t>
            </a:r>
            <a:endParaRPr lang="en-US" b="1" dirty="0" smtClean="0"/>
          </a:p>
          <a:p>
            <a:r>
              <a:rPr lang="en-US" dirty="0" smtClean="0"/>
              <a:t>Measure Description</a:t>
            </a:r>
          </a:p>
          <a:p>
            <a:r>
              <a:rPr lang="en-US" dirty="0" err="1" smtClean="0"/>
              <a:t>Workpaper</a:t>
            </a:r>
            <a:r>
              <a:rPr lang="en-US" dirty="0" smtClean="0"/>
              <a:t> Methodology</a:t>
            </a:r>
          </a:p>
          <a:p>
            <a:r>
              <a:rPr lang="en-US" dirty="0" smtClean="0"/>
              <a:t>Results</a:t>
            </a:r>
          </a:p>
          <a:p>
            <a:r>
              <a:rPr lang="en-US" dirty="0" smtClean="0"/>
              <a:t>Issues and Concerns</a:t>
            </a:r>
          </a:p>
          <a:p>
            <a:r>
              <a:rPr lang="en-US" dirty="0" smtClean="0"/>
              <a:t>Questions or Comments</a:t>
            </a:r>
          </a:p>
          <a:p>
            <a:pPr marL="0" lvl="0" indent="0">
              <a:buNone/>
            </a:pPr>
            <a:endParaRPr lang="en-US" dirty="0" smtClean="0"/>
          </a:p>
        </p:txBody>
      </p:sp>
      <p:sp>
        <p:nvSpPr>
          <p:cNvPr id="16" name="Rectangle 15"/>
          <p:cNvSpPr/>
          <p:nvPr/>
        </p:nvSpPr>
        <p:spPr>
          <a:xfrm>
            <a:off x="7509776" y="228600"/>
            <a:ext cx="1405624" cy="675134"/>
          </a:xfrm>
          <a:prstGeom prst="rect">
            <a:avLst/>
          </a:prstGeom>
          <a:solidFill>
            <a:srgbClr val="FFFFFE"/>
          </a:solidFill>
          <a:ln w="952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7" name="Picture 16" descr="CalTF_Logo.png"/>
          <p:cNvPicPr>
            <a:picLocks noChangeAspect="1"/>
          </p:cNvPicPr>
          <p:nvPr/>
        </p:nvPicPr>
        <p:blipFill>
          <a:blip r:embed="rId3" cstate="print"/>
          <a:stretch>
            <a:fillRect/>
          </a:stretch>
        </p:blipFill>
        <p:spPr>
          <a:xfrm>
            <a:off x="7543800" y="152400"/>
            <a:ext cx="1600200" cy="10668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Comments?</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3152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20</a:t>
            </a:fld>
            <a:endParaRPr lang="en-US"/>
          </a:p>
        </p:txBody>
      </p:sp>
    </p:spTree>
    <p:extLst>
      <p:ext uri="{BB962C8B-B14F-4D97-AF65-F5344CB8AC3E}">
        <p14:creationId xmlns:p14="http://schemas.microsoft.com/office/powerpoint/2010/main" val="817209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15"/>
          <p:cNvSpPr>
            <a:spLocks noGrp="1"/>
          </p:cNvSpPr>
          <p:nvPr>
            <p:ph type="body" idx="1"/>
          </p:nvPr>
        </p:nvSpPr>
        <p:spPr/>
        <p:txBody>
          <a:bodyPr/>
          <a:lstStyle/>
          <a:p>
            <a:pPr algn="ctr"/>
            <a:r>
              <a:rPr lang="en-US" dirty="0" smtClean="0"/>
              <a:t>Base Case</a:t>
            </a:r>
            <a:endParaRPr lang="en-US" dirty="0"/>
          </a:p>
        </p:txBody>
      </p:sp>
      <p:sp>
        <p:nvSpPr>
          <p:cNvPr id="18" name="Text Placeholder 17"/>
          <p:cNvSpPr>
            <a:spLocks noGrp="1"/>
          </p:cNvSpPr>
          <p:nvPr>
            <p:ph type="body" sz="half" idx="3"/>
          </p:nvPr>
        </p:nvSpPr>
        <p:spPr/>
        <p:txBody>
          <a:bodyPr/>
          <a:lstStyle/>
          <a:p>
            <a:pPr algn="ctr"/>
            <a:r>
              <a:rPr lang="en-US" dirty="0" smtClean="0"/>
              <a:t>Measure Case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dirty="0"/>
          </a:p>
        </p:txBody>
      </p:sp>
      <p:sp>
        <p:nvSpPr>
          <p:cNvPr id="4" name="Footer Placeholder 3"/>
          <p:cNvSpPr>
            <a:spLocks noGrp="1"/>
          </p:cNvSpPr>
          <p:nvPr>
            <p:ph type="ftr" sz="quarter" idx="11"/>
          </p:nvPr>
        </p:nvSpPr>
        <p:spPr>
          <a:xfrm>
            <a:off x="304800" y="6409944"/>
            <a:ext cx="7239000" cy="365760"/>
          </a:xfrm>
        </p:spPr>
        <p:txBody>
          <a:bodyPr/>
          <a:lstStyle/>
          <a:p>
            <a:r>
              <a:rPr lang="en-US" b="1" dirty="0"/>
              <a:t>Interior LED Parking Garage External Driver Lamp-Style Retrofit Kits (UL Type C)</a:t>
            </a:r>
            <a:endParaRPr lang="en-US" dirty="0"/>
          </a:p>
          <a:p>
            <a:endParaRPr lang="en-US" dirty="0"/>
          </a:p>
        </p:txBody>
      </p:sp>
      <p:sp>
        <p:nvSpPr>
          <p:cNvPr id="17" name="Content Placeholder 16"/>
          <p:cNvSpPr>
            <a:spLocks noGrp="1"/>
          </p:cNvSpPr>
          <p:nvPr>
            <p:ph sz="quarter" idx="2"/>
          </p:nvPr>
        </p:nvSpPr>
        <p:spPr/>
        <p:txBody>
          <a:bodyPr>
            <a:normAutofit/>
          </a:bodyPr>
          <a:lstStyle/>
          <a:p>
            <a:pPr marL="0" indent="0">
              <a:buNone/>
            </a:pPr>
            <a:r>
              <a:rPr lang="en-US" sz="2400" dirty="0"/>
              <a:t>Base case </a:t>
            </a:r>
            <a:r>
              <a:rPr lang="en-US" sz="2400" dirty="0" smtClean="0"/>
              <a:t>technology</a:t>
            </a:r>
            <a:endParaRPr lang="en-US" sz="2400" dirty="0"/>
          </a:p>
          <a:p>
            <a:pPr lvl="0">
              <a:buFont typeface="+mj-lt"/>
              <a:buAutoNum type="arabicPeriod"/>
            </a:pPr>
            <a:r>
              <a:rPr lang="en-US" sz="1400" dirty="0"/>
              <a:t>Four foot 2-lamp 2</a:t>
            </a:r>
            <a:r>
              <a:rPr lang="en-US" sz="1400" baseline="30000" dirty="0"/>
              <a:t>nd</a:t>
            </a:r>
            <a:r>
              <a:rPr lang="en-US" sz="1400" dirty="0"/>
              <a:t> generation normal light output (NLO) F32T8 Linear Fluorescent fixture with bi-level occupancy sensor and photocell controls in day lit </a:t>
            </a:r>
            <a:r>
              <a:rPr lang="en-US" sz="1400" dirty="0" smtClean="0"/>
              <a:t>zones</a:t>
            </a:r>
          </a:p>
          <a:p>
            <a:pPr lvl="0">
              <a:buFont typeface="+mj-lt"/>
              <a:buAutoNum type="arabicPeriod"/>
            </a:pPr>
            <a:endParaRPr lang="en-US" sz="1400" dirty="0"/>
          </a:p>
          <a:p>
            <a:pPr lvl="0">
              <a:buFont typeface="+mj-lt"/>
              <a:buAutoNum type="arabicPeriod"/>
            </a:pPr>
            <a:r>
              <a:rPr lang="en-US" sz="1400" dirty="0" smtClean="0"/>
              <a:t>Four </a:t>
            </a:r>
            <a:r>
              <a:rPr lang="en-US" sz="1400" dirty="0"/>
              <a:t>foot 2-lamp 2nd generation normal light output (NLO) F32T8 Linear Fluorescent fixture with bi-level occupancy sensing control in non-day lit zones</a:t>
            </a:r>
            <a:endParaRPr lang="en-US" sz="1400" dirty="0" smtClean="0"/>
          </a:p>
          <a:p>
            <a:pPr lvl="0"/>
            <a:endParaRPr lang="en-US" sz="1200" dirty="0"/>
          </a:p>
          <a:p>
            <a:pPr marL="0" indent="0">
              <a:buNone/>
            </a:pPr>
            <a:endParaRPr lang="en-US" sz="2400" dirty="0" smtClean="0"/>
          </a:p>
          <a:p>
            <a:pPr marL="0" indent="0">
              <a:buNone/>
            </a:pPr>
            <a:endParaRPr lang="en-US" i="1" dirty="0" smtClean="0"/>
          </a:p>
        </p:txBody>
      </p:sp>
      <p:sp>
        <p:nvSpPr>
          <p:cNvPr id="19" name="Content Placeholder 18"/>
          <p:cNvSpPr>
            <a:spLocks noGrp="1"/>
          </p:cNvSpPr>
          <p:nvPr>
            <p:ph sz="quarter" idx="4"/>
          </p:nvPr>
        </p:nvSpPr>
        <p:spPr/>
        <p:txBody>
          <a:bodyPr>
            <a:normAutofit/>
          </a:bodyPr>
          <a:lstStyle/>
          <a:p>
            <a:pPr marL="0" indent="0">
              <a:buNone/>
            </a:pPr>
            <a:r>
              <a:rPr lang="en-US" sz="2400" dirty="0" smtClean="0"/>
              <a:t>Measure </a:t>
            </a:r>
            <a:r>
              <a:rPr lang="en-US" sz="2400" dirty="0"/>
              <a:t>case </a:t>
            </a:r>
            <a:r>
              <a:rPr lang="en-US" sz="2400" dirty="0" smtClean="0"/>
              <a:t>technology</a:t>
            </a:r>
            <a:endParaRPr lang="en-US" sz="2400" dirty="0"/>
          </a:p>
          <a:p>
            <a:pPr marL="342900" lvl="0" indent="-342900">
              <a:buFont typeface="+mj-lt"/>
              <a:buAutoNum type="arabicPeriod"/>
            </a:pPr>
            <a:r>
              <a:rPr lang="en-US" sz="1400" dirty="0"/>
              <a:t>Four foot 2-lamp LED External Driver Lamp-Style Retrofit Kit (UL Type C) fixture with bi-level occupancy sensor and photocell controls in day lit </a:t>
            </a:r>
            <a:r>
              <a:rPr lang="en-US" sz="1400" dirty="0" smtClean="0"/>
              <a:t>zones</a:t>
            </a:r>
          </a:p>
          <a:p>
            <a:pPr marL="342900" lvl="0" indent="-342900">
              <a:buFont typeface="+mj-lt"/>
              <a:buAutoNum type="arabicPeriod"/>
            </a:pPr>
            <a:endParaRPr lang="en-US" sz="1400" dirty="0" smtClean="0"/>
          </a:p>
          <a:p>
            <a:pPr marL="342900" lvl="0" indent="-342900">
              <a:buFont typeface="+mj-lt"/>
              <a:buAutoNum type="arabicPeriod"/>
            </a:pPr>
            <a:r>
              <a:rPr lang="en-US" sz="1400" dirty="0" smtClean="0"/>
              <a:t>Four </a:t>
            </a:r>
            <a:r>
              <a:rPr lang="en-US" sz="1400" dirty="0"/>
              <a:t>foot 2-lamp LED External Driver Lamp-Style Retrofit Kit (UL Type C) fixture with bi-level occupancy sensing control in non-day lit zones</a:t>
            </a:r>
          </a:p>
          <a:p>
            <a:pPr marL="0" indent="0">
              <a:buNone/>
            </a:pPr>
            <a:endParaRPr lang="en-US" i="1" dirty="0" smtClean="0"/>
          </a:p>
        </p:txBody>
      </p:sp>
      <p:sp>
        <p:nvSpPr>
          <p:cNvPr id="5" name="Slide Number Placeholder 4"/>
          <p:cNvSpPr>
            <a:spLocks noGrp="1"/>
          </p:cNvSpPr>
          <p:nvPr>
            <p:ph type="sldNum" sz="quarter" idx="12"/>
          </p:nvPr>
        </p:nvSpPr>
        <p:spPr/>
        <p:txBody>
          <a:bodyPr/>
          <a:lstStyle/>
          <a:p>
            <a:fld id="{909A63E0-9C55-41FE-BE94-C73968ED251E}" type="slidenum">
              <a:rPr lang="en-US" smtClean="0"/>
              <a:pPr/>
              <a:t>3</a:t>
            </a:fld>
            <a:endParaRPr lang="en-US"/>
          </a:p>
        </p:txBody>
      </p:sp>
      <p:sp>
        <p:nvSpPr>
          <p:cNvPr id="15" name="Title 14"/>
          <p:cNvSpPr>
            <a:spLocks noGrp="1"/>
          </p:cNvSpPr>
          <p:nvPr>
            <p:ph type="title"/>
          </p:nvPr>
        </p:nvSpPr>
        <p:spPr/>
        <p:txBody>
          <a:bodyPr/>
          <a:lstStyle/>
          <a:p>
            <a:r>
              <a:rPr lang="en-US" dirty="0" smtClean="0"/>
              <a:t>Measure Description</a:t>
            </a:r>
            <a:endParaRPr lang="en-US" dirty="0"/>
          </a:p>
        </p:txBody>
      </p:sp>
      <p:pic>
        <p:nvPicPr>
          <p:cNvPr id="10" name="Picture 9" descr="http://www.acuitybrandslighting.com/library/ll/images/family/1081_med.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143" y="5060631"/>
            <a:ext cx="1382395" cy="1060450"/>
          </a:xfrm>
          <a:prstGeom prst="rect">
            <a:avLst/>
          </a:prstGeom>
          <a:noFill/>
          <a:ln>
            <a:noFill/>
          </a:ln>
        </p:spPr>
      </p:pic>
      <p:pic>
        <p:nvPicPr>
          <p:cNvPr id="11" name="Picture 10" descr="http://www.acuitybrandslighting.com/library/ll/images/family/1226_large.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8870" y="5053827"/>
            <a:ext cx="1455420" cy="1023620"/>
          </a:xfrm>
          <a:prstGeom prst="rect">
            <a:avLst/>
          </a:prstGeom>
          <a:noFill/>
          <a:ln>
            <a:noFill/>
          </a:ln>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63657" y="4687748"/>
            <a:ext cx="1781405" cy="1407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7">
                                            <p:txEl>
                                              <p:pRg st="1" end="1"/>
                                            </p:txEl>
                                          </p:spTgt>
                                        </p:tgtEl>
                                        <p:attrNameLst>
                                          <p:attrName>style.visibility</p:attrName>
                                        </p:attrNameLst>
                                      </p:cBhvr>
                                      <p:to>
                                        <p:strVal val="visible"/>
                                      </p:to>
                                    </p:set>
                                    <p:animEffect transition="in" filter="fade">
                                      <p:cBhvr>
                                        <p:cTn id="10" dur="500"/>
                                        <p:tgtEl>
                                          <p:spTgt spid="17">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animEffect transition="in" filter="fade">
                                      <p:cBhvr>
                                        <p:cTn id="13" dur="500"/>
                                        <p:tgtEl>
                                          <p:spTgt spid="17">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9">
                                            <p:txEl>
                                              <p:pRg st="0" end="0"/>
                                            </p:txEl>
                                          </p:spTgt>
                                        </p:tgtEl>
                                        <p:attrNameLst>
                                          <p:attrName>style.visibility</p:attrName>
                                        </p:attrNameLst>
                                      </p:cBhvr>
                                      <p:to>
                                        <p:strVal val="visible"/>
                                      </p:to>
                                    </p:set>
                                    <p:animEffect transition="in" filter="fade">
                                      <p:cBhvr>
                                        <p:cTn id="26" dur="500"/>
                                        <p:tgtEl>
                                          <p:spTgt spid="19">
                                            <p:txEl>
                                              <p:pRg st="0" end="0"/>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19">
                                            <p:txEl>
                                              <p:pRg st="1" end="1"/>
                                            </p:txEl>
                                          </p:spTgt>
                                        </p:tgtEl>
                                        <p:attrNameLst>
                                          <p:attrName>style.visibility</p:attrName>
                                        </p:attrNameLst>
                                      </p:cBhvr>
                                      <p:to>
                                        <p:strVal val="visible"/>
                                      </p:to>
                                    </p:set>
                                    <p:animEffect transition="in" filter="fade">
                                      <p:cBhvr>
                                        <p:cTn id="29" dur="500"/>
                                        <p:tgtEl>
                                          <p:spTgt spid="19">
                                            <p:txEl>
                                              <p:pRg st="1" end="1"/>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19">
                                            <p:txEl>
                                              <p:pRg st="3" end="3"/>
                                            </p:txEl>
                                          </p:spTgt>
                                        </p:tgtEl>
                                        <p:attrNameLst>
                                          <p:attrName>style.visibility</p:attrName>
                                        </p:attrNameLst>
                                      </p:cBhvr>
                                      <p:to>
                                        <p:strVal val="visible"/>
                                      </p:to>
                                    </p:set>
                                    <p:animEffect transition="in" filter="fade">
                                      <p:cBhvr>
                                        <p:cTn id="32" dur="500"/>
                                        <p:tgtEl>
                                          <p:spTgt spid="19">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027"/>
                                        </p:tgtEl>
                                        <p:attrNameLst>
                                          <p:attrName>style.visibility</p:attrName>
                                        </p:attrNameLst>
                                      </p:cBhvr>
                                      <p:to>
                                        <p:strVal val="visible"/>
                                      </p:to>
                                    </p:set>
                                    <p:animEffect transition="in" filter="fade">
                                      <p:cBhvr>
                                        <p:cTn id="3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Description</a:t>
            </a:r>
            <a:endParaRPr lang="en-US" dirty="0"/>
          </a:p>
        </p:txBody>
      </p:sp>
      <p:sp>
        <p:nvSpPr>
          <p:cNvPr id="4" name="Date Placeholder 3"/>
          <p:cNvSpPr>
            <a:spLocks noGrp="1"/>
          </p:cNvSpPr>
          <p:nvPr>
            <p:ph type="dt" sz="half" idx="10"/>
          </p:nvPr>
        </p:nvSpPr>
        <p:spPr/>
        <p:txBody>
          <a:bodyPr/>
          <a:lstStyle/>
          <a:p>
            <a:fld id="{9F5EF8D7-8F86-2048-8DE3-D58E19147037}" type="datetime1">
              <a:rPr lang="en-US" smtClean="0"/>
              <a:pPr/>
              <a:t>7/27/2016</a:t>
            </a:fld>
            <a:endParaRPr lang="en-US" dirty="0"/>
          </a:p>
        </p:txBody>
      </p:sp>
      <p:sp>
        <p:nvSpPr>
          <p:cNvPr id="6" name="Footer Placeholder 5"/>
          <p:cNvSpPr>
            <a:spLocks noGrp="1"/>
          </p:cNvSpPr>
          <p:nvPr>
            <p:ph type="ftr" sz="quarter" idx="11"/>
          </p:nvPr>
        </p:nvSpPr>
        <p:spPr>
          <a:xfrm>
            <a:off x="304800" y="6410848"/>
            <a:ext cx="73914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4</a:t>
            </a:fld>
            <a:endParaRPr lang="en-US"/>
          </a:p>
        </p:txBody>
      </p:sp>
      <p:sp>
        <p:nvSpPr>
          <p:cNvPr id="3" name="Content Placeholder 2"/>
          <p:cNvSpPr>
            <a:spLocks noGrp="1"/>
          </p:cNvSpPr>
          <p:nvPr>
            <p:ph sz="quarter" idx="1"/>
          </p:nvPr>
        </p:nvSpPr>
        <p:spPr/>
        <p:txBody>
          <a:bodyPr>
            <a:normAutofit lnSpcReduction="10000"/>
          </a:bodyPr>
          <a:lstStyle/>
          <a:p>
            <a:r>
              <a:rPr lang="en-US" sz="2000" dirty="0"/>
              <a:t>Linear LED retrofit kits are designed to </a:t>
            </a:r>
            <a:endParaRPr lang="en-US" sz="2000" dirty="0" smtClean="0"/>
          </a:p>
          <a:p>
            <a:pPr lvl="1"/>
            <a:r>
              <a:rPr lang="en-US" sz="1500" dirty="0" smtClean="0"/>
              <a:t>replace </a:t>
            </a:r>
            <a:r>
              <a:rPr lang="en-US" sz="1500" dirty="0"/>
              <a:t>existing fluorescent lamps </a:t>
            </a:r>
            <a:endParaRPr lang="en-US" sz="1500" dirty="0" smtClean="0"/>
          </a:p>
          <a:p>
            <a:pPr lvl="1"/>
            <a:r>
              <a:rPr lang="en-US" sz="1500" dirty="0" smtClean="0"/>
              <a:t>require </a:t>
            </a:r>
            <a:r>
              <a:rPr lang="en-US" sz="1500" dirty="0"/>
              <a:t>some form of rewiring such as replacing the </a:t>
            </a:r>
            <a:r>
              <a:rPr lang="en-US" sz="1500" dirty="0" smtClean="0"/>
              <a:t>ballasts </a:t>
            </a:r>
          </a:p>
          <a:p>
            <a:pPr lvl="1"/>
            <a:r>
              <a:rPr lang="en-US" sz="1500" dirty="0" smtClean="0"/>
              <a:t>come </a:t>
            </a:r>
            <a:r>
              <a:rPr lang="en-US" sz="1500" dirty="0"/>
              <a:t>prepackaged with all the required components to complete the </a:t>
            </a:r>
            <a:r>
              <a:rPr lang="en-US" sz="1500" dirty="0" smtClean="0"/>
              <a:t>retrofit</a:t>
            </a:r>
          </a:p>
          <a:p>
            <a:pPr lvl="1"/>
            <a:r>
              <a:rPr lang="en-US" sz="1500" dirty="0" smtClean="0"/>
              <a:t>come </a:t>
            </a:r>
            <a:r>
              <a:rPr lang="en-US" sz="1500" dirty="0"/>
              <a:t>in two forms: </a:t>
            </a:r>
            <a:endParaRPr lang="en-US" sz="1500" dirty="0" smtClean="0"/>
          </a:p>
          <a:p>
            <a:pPr lvl="2"/>
            <a:r>
              <a:rPr lang="en-US" sz="1300" dirty="0" smtClean="0"/>
              <a:t>LED </a:t>
            </a:r>
            <a:r>
              <a:rPr lang="en-US" sz="1300" dirty="0"/>
              <a:t>retrofit kit, such as light bar and lamp-style replacement, or </a:t>
            </a:r>
            <a:endParaRPr lang="en-US" sz="1300" dirty="0" smtClean="0"/>
          </a:p>
          <a:p>
            <a:pPr lvl="2"/>
            <a:r>
              <a:rPr lang="en-US" sz="1300" dirty="0" smtClean="0"/>
              <a:t>LED </a:t>
            </a:r>
            <a:r>
              <a:rPr lang="en-US" sz="1300" dirty="0"/>
              <a:t>troffer retrofit kit with new doorframe and lens assemblies. </a:t>
            </a:r>
            <a:endParaRPr lang="en-US" sz="1300" dirty="0" smtClean="0"/>
          </a:p>
          <a:p>
            <a:endParaRPr lang="en-US" sz="2000" dirty="0" smtClean="0"/>
          </a:p>
          <a:p>
            <a:r>
              <a:rPr lang="en-US" sz="2000" dirty="0" smtClean="0"/>
              <a:t>This </a:t>
            </a:r>
            <a:r>
              <a:rPr lang="en-US" sz="2000" dirty="0" err="1" smtClean="0"/>
              <a:t>wp</a:t>
            </a:r>
            <a:r>
              <a:rPr lang="en-US" sz="2000" dirty="0"/>
              <a:t> focuses on a four foot 2-lamp External Driver Lamp-Style Linear LED Retrofit Kit (UL Type C) </a:t>
            </a:r>
            <a:r>
              <a:rPr lang="en-US" sz="2000" dirty="0" smtClean="0"/>
              <a:t>fixture</a:t>
            </a:r>
          </a:p>
          <a:p>
            <a:pPr lvl="1"/>
            <a:r>
              <a:rPr lang="en-US" sz="1500" dirty="0" smtClean="0"/>
              <a:t>employ </a:t>
            </a:r>
            <a:r>
              <a:rPr lang="en-US" sz="1500" dirty="0"/>
              <a:t>lamp holders to connect to the fixture being retrofitted, </a:t>
            </a:r>
            <a:endParaRPr lang="en-US" sz="1500" dirty="0" smtClean="0"/>
          </a:p>
          <a:p>
            <a:pPr lvl="1"/>
            <a:r>
              <a:rPr lang="en-US" sz="1500" dirty="0" smtClean="0"/>
              <a:t>do </a:t>
            </a:r>
            <a:r>
              <a:rPr lang="en-US" sz="1500" dirty="0"/>
              <a:t>not operate off the existing fluorescent ballast, and </a:t>
            </a:r>
            <a:endParaRPr lang="en-US" sz="1500" dirty="0" smtClean="0"/>
          </a:p>
          <a:p>
            <a:pPr lvl="1"/>
            <a:r>
              <a:rPr lang="en-US" sz="1500" dirty="0" smtClean="0"/>
              <a:t>require </a:t>
            </a:r>
            <a:r>
              <a:rPr lang="en-US" sz="1500" dirty="0"/>
              <a:t>rewiring of the existing fixture to replace the ballast with an external driver</a:t>
            </a:r>
            <a:r>
              <a:rPr lang="en-US" sz="1500" dirty="0" smtClean="0"/>
              <a:t>.</a:t>
            </a:r>
          </a:p>
          <a:p>
            <a:endParaRPr lang="en-US" sz="2000" dirty="0" smtClean="0"/>
          </a:p>
          <a:p>
            <a:r>
              <a:rPr lang="en-US" sz="2000" dirty="0" smtClean="0"/>
              <a:t>Lamp </a:t>
            </a:r>
            <a:r>
              <a:rPr lang="en-US" sz="2000" dirty="0"/>
              <a:t>holders are then wired to receive only the low-voltage electricity that is supplied by that external driver. </a:t>
            </a:r>
            <a:endParaRPr lang="en-US" sz="2000" dirty="0" smtClean="0"/>
          </a:p>
          <a:p>
            <a:pPr marL="0" lvl="0" indent="0">
              <a:buNone/>
            </a:pPr>
            <a:endParaRPr lang="en-US" dirty="0" smtClean="0"/>
          </a:p>
        </p:txBody>
      </p:sp>
      <p:sp>
        <p:nvSpPr>
          <p:cNvPr id="16" name="Rectangle 15"/>
          <p:cNvSpPr/>
          <p:nvPr/>
        </p:nvSpPr>
        <p:spPr>
          <a:xfrm>
            <a:off x="7509776" y="228600"/>
            <a:ext cx="1405624" cy="675134"/>
          </a:xfrm>
          <a:prstGeom prst="rect">
            <a:avLst/>
          </a:prstGeom>
          <a:solidFill>
            <a:srgbClr val="FFFFFE"/>
          </a:solidFill>
          <a:ln w="952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7" name="Picture 16" descr="CalTF_Logo.png"/>
          <p:cNvPicPr>
            <a:picLocks noChangeAspect="1"/>
          </p:cNvPicPr>
          <p:nvPr/>
        </p:nvPicPr>
        <p:blipFill>
          <a:blip r:embed="rId3" cstate="print"/>
          <a:stretch>
            <a:fillRect/>
          </a:stretch>
        </p:blipFill>
        <p:spPr>
          <a:xfrm>
            <a:off x="7543800" y="152400"/>
            <a:ext cx="1600200" cy="1066800"/>
          </a:xfrm>
          <a:prstGeom prst="rect">
            <a:avLst/>
          </a:prstGeom>
        </p:spPr>
      </p:pic>
      <p:pic>
        <p:nvPicPr>
          <p:cNvPr id="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51405" y="2667000"/>
            <a:ext cx="1492007" cy="1026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06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fade">
                                      <p:cBhvr>
                                        <p:cTn id="33" dur="500"/>
                                        <p:tgtEl>
                                          <p:spTgt spid="3">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nodeType="clickEffect">
                                  <p:stCondLst>
                                    <p:cond delay="0"/>
                                  </p:stCondLst>
                                  <p:childTnLst>
                                    <p:set>
                                      <p:cBhvr>
                                        <p:cTn id="48" dur="1" fill="hold">
                                          <p:stCondLst>
                                            <p:cond delay="0"/>
                                          </p:stCondLst>
                                        </p:cTn>
                                        <p:tgtEl>
                                          <p:spTgt spid="3">
                                            <p:txEl>
                                              <p:pRg st="13" end="13"/>
                                            </p:txEl>
                                          </p:spTgt>
                                        </p:tgtEl>
                                        <p:attrNameLst>
                                          <p:attrName>style.visibility</p:attrName>
                                        </p:attrNameLst>
                                      </p:cBhvr>
                                      <p:to>
                                        <p:strVal val="visible"/>
                                      </p:to>
                                    </p:set>
                                    <p:animEffect transition="in" filter="fade">
                                      <p:cBhvr>
                                        <p:cTn id="49"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Description</a:t>
            </a:r>
            <a:endParaRPr lang="en-US" dirty="0"/>
          </a:p>
        </p:txBody>
      </p:sp>
      <p:sp>
        <p:nvSpPr>
          <p:cNvPr id="4" name="Date Placeholder 3"/>
          <p:cNvSpPr>
            <a:spLocks noGrp="1"/>
          </p:cNvSpPr>
          <p:nvPr>
            <p:ph type="dt" sz="half" idx="10"/>
          </p:nvPr>
        </p:nvSpPr>
        <p:spPr/>
        <p:txBody>
          <a:bodyPr/>
          <a:lstStyle/>
          <a:p>
            <a:fld id="{9F5EF8D7-8F86-2048-8DE3-D58E19147037}" type="datetime1">
              <a:rPr lang="en-US" smtClean="0"/>
              <a:pPr/>
              <a:t>7/27/2016</a:t>
            </a:fld>
            <a:endParaRPr lang="en-US" dirty="0"/>
          </a:p>
        </p:txBody>
      </p:sp>
      <p:sp>
        <p:nvSpPr>
          <p:cNvPr id="6" name="Footer Placeholder 5"/>
          <p:cNvSpPr>
            <a:spLocks noGrp="1"/>
          </p:cNvSpPr>
          <p:nvPr>
            <p:ph type="ftr" sz="quarter" idx="11"/>
          </p:nvPr>
        </p:nvSpPr>
        <p:spPr>
          <a:xfrm>
            <a:off x="304800" y="6410848"/>
            <a:ext cx="73914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5</a:t>
            </a:fld>
            <a:endParaRPr lang="en-US"/>
          </a:p>
        </p:txBody>
      </p:sp>
      <p:sp>
        <p:nvSpPr>
          <p:cNvPr id="3" name="Content Placeholder 2"/>
          <p:cNvSpPr>
            <a:spLocks noGrp="1"/>
          </p:cNvSpPr>
          <p:nvPr>
            <p:ph sz="quarter" idx="1"/>
          </p:nvPr>
        </p:nvSpPr>
        <p:spPr/>
        <p:txBody>
          <a:bodyPr>
            <a:normAutofit fontScale="85000" lnSpcReduction="20000"/>
          </a:bodyPr>
          <a:lstStyle/>
          <a:p>
            <a:r>
              <a:rPr lang="en-US" sz="2000" b="1" dirty="0" smtClean="0"/>
              <a:t>Units: </a:t>
            </a:r>
            <a:r>
              <a:rPr lang="en-US" sz="2000" dirty="0" smtClean="0"/>
              <a:t>per fixture</a:t>
            </a:r>
          </a:p>
          <a:p>
            <a:pPr marL="0" indent="0">
              <a:buNone/>
            </a:pPr>
            <a:endParaRPr lang="en-US" sz="2000" dirty="0" smtClean="0"/>
          </a:p>
          <a:p>
            <a:r>
              <a:rPr lang="en-US" sz="2000" b="1" dirty="0" smtClean="0"/>
              <a:t>Measure Application and Delivery Type</a:t>
            </a:r>
          </a:p>
          <a:p>
            <a:pPr lvl="1"/>
            <a:r>
              <a:rPr lang="en-US" sz="1500" dirty="0" smtClean="0"/>
              <a:t>Downstream Deemed (ROB)</a:t>
            </a:r>
          </a:p>
          <a:p>
            <a:pPr marL="274320" lvl="1" indent="0">
              <a:buNone/>
            </a:pPr>
            <a:endParaRPr lang="en-US" sz="1500" dirty="0" smtClean="0"/>
          </a:p>
          <a:p>
            <a:r>
              <a:rPr lang="en-US" sz="2000" b="1" dirty="0" smtClean="0"/>
              <a:t>Eligibility</a:t>
            </a:r>
          </a:p>
          <a:p>
            <a:pPr lvl="1"/>
            <a:r>
              <a:rPr lang="en-US" sz="1500" dirty="0" smtClean="0"/>
              <a:t>Climate Zones: All</a:t>
            </a:r>
          </a:p>
          <a:p>
            <a:pPr lvl="1"/>
            <a:r>
              <a:rPr lang="en-US" sz="1500" dirty="0" smtClean="0"/>
              <a:t>Building Types: All</a:t>
            </a:r>
          </a:p>
          <a:p>
            <a:pPr marL="274320" lvl="1" indent="0">
              <a:buNone/>
            </a:pPr>
            <a:endParaRPr lang="en-US" sz="1500" dirty="0" smtClean="0"/>
          </a:p>
          <a:p>
            <a:r>
              <a:rPr lang="en-US" sz="2000" b="1" dirty="0" smtClean="0"/>
              <a:t>Target Market</a:t>
            </a:r>
          </a:p>
          <a:p>
            <a:pPr lvl="1"/>
            <a:r>
              <a:rPr lang="en-US" sz="1500" dirty="0"/>
              <a:t>Commercial </a:t>
            </a:r>
          </a:p>
          <a:p>
            <a:pPr lvl="2"/>
            <a:r>
              <a:rPr lang="en-US" sz="1300" dirty="0" smtClean="0"/>
              <a:t>Large Office</a:t>
            </a:r>
          </a:p>
          <a:p>
            <a:pPr lvl="2"/>
            <a:r>
              <a:rPr lang="en-US" sz="1300" dirty="0" smtClean="0"/>
              <a:t>Large Retail</a:t>
            </a:r>
            <a:endParaRPr lang="en-US" sz="1300" dirty="0"/>
          </a:p>
          <a:p>
            <a:pPr lvl="2"/>
            <a:r>
              <a:rPr lang="en-US" sz="1300" dirty="0" smtClean="0"/>
              <a:t>Hotel</a:t>
            </a:r>
          </a:p>
          <a:p>
            <a:pPr lvl="2"/>
            <a:r>
              <a:rPr lang="en-US" sz="1300" dirty="0" smtClean="0"/>
              <a:t>Hospital</a:t>
            </a:r>
          </a:p>
          <a:p>
            <a:pPr lvl="2"/>
            <a:r>
              <a:rPr lang="en-US" sz="1300" dirty="0" smtClean="0"/>
              <a:t>Education – Universities and Community Colleges</a:t>
            </a:r>
          </a:p>
          <a:p>
            <a:pPr lvl="2"/>
            <a:r>
              <a:rPr lang="en-US" sz="1300" dirty="0" smtClean="0"/>
              <a:t>Mixed </a:t>
            </a:r>
            <a:r>
              <a:rPr lang="en-US" sz="1300" dirty="0"/>
              <a:t>Use both retail and residential sharing the garage</a:t>
            </a:r>
          </a:p>
          <a:p>
            <a:pPr lvl="1"/>
            <a:r>
              <a:rPr lang="en-US" sz="1500" dirty="0"/>
              <a:t>High-rise </a:t>
            </a:r>
            <a:r>
              <a:rPr lang="en-US" sz="1500" dirty="0" smtClean="0"/>
              <a:t>multifamily residential </a:t>
            </a:r>
            <a:r>
              <a:rPr lang="en-US" sz="1500" dirty="0"/>
              <a:t>(8-units or more)</a:t>
            </a:r>
          </a:p>
          <a:p>
            <a:r>
              <a:rPr lang="en-US" sz="2000" b="1" dirty="0" smtClean="0"/>
              <a:t>Market Potential</a:t>
            </a:r>
          </a:p>
          <a:p>
            <a:pPr lvl="1"/>
            <a:r>
              <a:rPr lang="en-US" sz="1500" dirty="0"/>
              <a:t>CA indoor parking garages </a:t>
            </a:r>
            <a:r>
              <a:rPr lang="en-US" sz="1500" dirty="0" smtClean="0"/>
              <a:t>63 </a:t>
            </a:r>
            <a:r>
              <a:rPr lang="en-US" sz="1500" dirty="0" err="1"/>
              <a:t>GWh</a:t>
            </a:r>
            <a:r>
              <a:rPr lang="en-US" sz="1500" dirty="0"/>
              <a:t> energy savings </a:t>
            </a:r>
          </a:p>
          <a:p>
            <a:pPr lvl="2"/>
            <a:r>
              <a:rPr lang="en-US" sz="1300" dirty="0"/>
              <a:t>(Derived from US DOE LED Adoption Report 2015).</a:t>
            </a:r>
          </a:p>
          <a:p>
            <a:pPr marL="0" lvl="0" indent="0">
              <a:buNone/>
            </a:pPr>
            <a:endParaRPr lang="en-US" dirty="0" smtClean="0"/>
          </a:p>
        </p:txBody>
      </p:sp>
      <p:sp>
        <p:nvSpPr>
          <p:cNvPr id="16" name="Rectangle 15"/>
          <p:cNvSpPr/>
          <p:nvPr/>
        </p:nvSpPr>
        <p:spPr>
          <a:xfrm>
            <a:off x="7509776" y="228600"/>
            <a:ext cx="1405624" cy="675134"/>
          </a:xfrm>
          <a:prstGeom prst="rect">
            <a:avLst/>
          </a:prstGeom>
          <a:solidFill>
            <a:srgbClr val="FFFFFE"/>
          </a:solidFill>
          <a:ln w="952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7" name="Picture 16" descr="CalTF_Logo.png"/>
          <p:cNvPicPr>
            <a:picLocks noChangeAspect="1"/>
          </p:cNvPicPr>
          <p:nvPr/>
        </p:nvPicPr>
        <p:blipFill>
          <a:blip r:embed="rId3" cstate="print"/>
          <a:stretch>
            <a:fillRect/>
          </a:stretch>
        </p:blipFill>
        <p:spPr>
          <a:xfrm>
            <a:off x="7543800" y="152400"/>
            <a:ext cx="1600200" cy="1066800"/>
          </a:xfrm>
          <a:prstGeom prst="rect">
            <a:avLst/>
          </a:prstGeom>
        </p:spPr>
      </p:pic>
    </p:spTree>
    <p:extLst>
      <p:ext uri="{BB962C8B-B14F-4D97-AF65-F5344CB8AC3E}">
        <p14:creationId xmlns:p14="http://schemas.microsoft.com/office/powerpoint/2010/main" val="3720651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fade">
                                      <p:cBhvr>
                                        <p:cTn id="30" dur="500"/>
                                        <p:tgtEl>
                                          <p:spTgt spid="3">
                                            <p:txEl>
                                              <p:pRg st="10" end="1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fade">
                                      <p:cBhvr>
                                        <p:cTn id="33" dur="500"/>
                                        <p:tgtEl>
                                          <p:spTgt spid="3">
                                            <p:txEl>
                                              <p:pRg st="11" end="1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fade">
                                      <p:cBhvr>
                                        <p:cTn id="36" dur="500"/>
                                        <p:tgtEl>
                                          <p:spTgt spid="3">
                                            <p:txEl>
                                              <p:pRg st="12" end="1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animEffect transition="in" filter="fade">
                                      <p:cBhvr>
                                        <p:cTn id="39" dur="500"/>
                                        <p:tgtEl>
                                          <p:spTgt spid="3">
                                            <p:txEl>
                                              <p:pRg st="13" end="1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animEffect transition="in" filter="fade">
                                      <p:cBhvr>
                                        <p:cTn id="45" dur="500"/>
                                        <p:tgtEl>
                                          <p:spTgt spid="3">
                                            <p:txEl>
                                              <p:pRg st="15" end="1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3">
                                            <p:txEl>
                                              <p:pRg st="16" end="16"/>
                                            </p:txEl>
                                          </p:spTgt>
                                        </p:tgtEl>
                                        <p:attrNameLst>
                                          <p:attrName>style.visibility</p:attrName>
                                        </p:attrNameLst>
                                      </p:cBhvr>
                                      <p:to>
                                        <p:strVal val="visible"/>
                                      </p:to>
                                    </p:set>
                                    <p:animEffect transition="in" filter="fade">
                                      <p:cBhvr>
                                        <p:cTn id="48" dur="500"/>
                                        <p:tgtEl>
                                          <p:spTgt spid="3">
                                            <p:txEl>
                                              <p:pRg st="16" end="16"/>
                                            </p:txEl>
                                          </p:spTgt>
                                        </p:tgtEl>
                                      </p:cBhvr>
                                    </p:animEffect>
                                  </p:childTnLst>
                                </p:cTn>
                              </p:par>
                              <p:par>
                                <p:cTn id="49" presetID="10" presetClass="entr" presetSubtype="0" fill="hold" nodeType="with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fade">
                                      <p:cBhvr>
                                        <p:cTn id="51" dur="500"/>
                                        <p:tgtEl>
                                          <p:spTgt spid="3">
                                            <p:txEl>
                                              <p:pRg st="17" end="17"/>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18" end="18"/>
                                            </p:txEl>
                                          </p:spTgt>
                                        </p:tgtEl>
                                        <p:attrNameLst>
                                          <p:attrName>style.visibility</p:attrName>
                                        </p:attrNameLst>
                                      </p:cBhvr>
                                      <p:to>
                                        <p:strVal val="visible"/>
                                      </p:to>
                                    </p:set>
                                    <p:animEffect transition="in" filter="fade">
                                      <p:cBhvr>
                                        <p:cTn id="54" dur="500"/>
                                        <p:tgtEl>
                                          <p:spTgt spid="3">
                                            <p:txEl>
                                              <p:pRg st="18" end="18"/>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animEffect transition="in" filter="fade">
                                      <p:cBhvr>
                                        <p:cTn id="57" dur="500"/>
                                        <p:tgtEl>
                                          <p:spTgt spid="3">
                                            <p:txEl>
                                              <p:pRg st="19" end="19"/>
                                            </p:txEl>
                                          </p:spTgt>
                                        </p:tgtEl>
                                      </p:cBhvr>
                                    </p:animEffect>
                                  </p:childTnLst>
                                </p:cTn>
                              </p:par>
                              <p:par>
                                <p:cTn id="58" presetID="10" presetClass="entr" presetSubtype="0" fill="hold" nodeType="withEffect">
                                  <p:stCondLst>
                                    <p:cond delay="0"/>
                                  </p:stCondLst>
                                  <p:childTnLst>
                                    <p:set>
                                      <p:cBhvr>
                                        <p:cTn id="59" dur="1" fill="hold">
                                          <p:stCondLst>
                                            <p:cond delay="0"/>
                                          </p:stCondLst>
                                        </p:cTn>
                                        <p:tgtEl>
                                          <p:spTgt spid="3">
                                            <p:txEl>
                                              <p:pRg st="20" end="20"/>
                                            </p:txEl>
                                          </p:spTgt>
                                        </p:tgtEl>
                                        <p:attrNameLst>
                                          <p:attrName>style.visibility</p:attrName>
                                        </p:attrNameLst>
                                      </p:cBhvr>
                                      <p:to>
                                        <p:strVal val="visible"/>
                                      </p:to>
                                    </p:set>
                                    <p:animEffect transition="in" filter="fade">
                                      <p:cBhvr>
                                        <p:cTn id="60" dur="5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Description</a:t>
            </a:r>
            <a:endParaRPr lang="en-US" dirty="0"/>
          </a:p>
        </p:txBody>
      </p:sp>
      <p:sp>
        <p:nvSpPr>
          <p:cNvPr id="4" name="Date Placeholder 3"/>
          <p:cNvSpPr>
            <a:spLocks noGrp="1"/>
          </p:cNvSpPr>
          <p:nvPr>
            <p:ph type="dt" sz="half" idx="10"/>
          </p:nvPr>
        </p:nvSpPr>
        <p:spPr/>
        <p:txBody>
          <a:bodyPr/>
          <a:lstStyle/>
          <a:p>
            <a:fld id="{9F5EF8D7-8F86-2048-8DE3-D58E19147037}" type="datetime1">
              <a:rPr lang="en-US" smtClean="0"/>
              <a:pPr/>
              <a:t>7/27/2016</a:t>
            </a:fld>
            <a:endParaRPr lang="en-US" dirty="0"/>
          </a:p>
        </p:txBody>
      </p:sp>
      <p:sp>
        <p:nvSpPr>
          <p:cNvPr id="6" name="Footer Placeholder 5"/>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6</a:t>
            </a:fld>
            <a:endParaRPr lang="en-US"/>
          </a:p>
        </p:txBody>
      </p:sp>
      <p:sp>
        <p:nvSpPr>
          <p:cNvPr id="3" name="Content Placeholder 2"/>
          <p:cNvSpPr>
            <a:spLocks noGrp="1"/>
          </p:cNvSpPr>
          <p:nvPr>
            <p:ph sz="quarter" idx="1"/>
          </p:nvPr>
        </p:nvSpPr>
        <p:spPr>
          <a:xfrm>
            <a:off x="301752" y="1527048"/>
            <a:ext cx="8503920" cy="4797552"/>
          </a:xfrm>
        </p:spPr>
        <p:txBody>
          <a:bodyPr>
            <a:normAutofit fontScale="77500" lnSpcReduction="20000"/>
          </a:bodyPr>
          <a:lstStyle/>
          <a:p>
            <a:r>
              <a:rPr lang="en-US" sz="2000" b="1" dirty="0" smtClean="0"/>
              <a:t>Measure Costs</a:t>
            </a:r>
          </a:p>
          <a:p>
            <a:pPr lvl="1"/>
            <a:r>
              <a:rPr lang="en-US" sz="1500" b="1" dirty="0" smtClean="0"/>
              <a:t>Baseline cost:</a:t>
            </a:r>
          </a:p>
          <a:p>
            <a:pPr lvl="2"/>
            <a:r>
              <a:rPr lang="en-US" sz="1300" dirty="0" smtClean="0"/>
              <a:t>Day lit zone fixtures: $322.46/fixture</a:t>
            </a:r>
          </a:p>
          <a:p>
            <a:pPr lvl="3"/>
            <a:r>
              <a:rPr lang="en-US" sz="1300" dirty="0" smtClean="0"/>
              <a:t>Material Cost includes: F32T8 2-lamp fixture, occupancy sensor and photocell</a:t>
            </a:r>
          </a:p>
          <a:p>
            <a:pPr lvl="2"/>
            <a:r>
              <a:rPr lang="en-US" sz="1300" dirty="0" smtClean="0"/>
              <a:t>Non-day lit zone fixtures: $207.07</a:t>
            </a:r>
          </a:p>
          <a:p>
            <a:pPr lvl="3"/>
            <a:r>
              <a:rPr lang="en-US" sz="1300" dirty="0" smtClean="0"/>
              <a:t>Material Cost includes: </a:t>
            </a:r>
            <a:r>
              <a:rPr lang="en-US" sz="1300" dirty="0"/>
              <a:t>F32T8 2-lamp fixture, occupancy sensor and photocell</a:t>
            </a:r>
          </a:p>
          <a:p>
            <a:pPr lvl="3"/>
            <a:endParaRPr lang="en-US" sz="1300" dirty="0" smtClean="0"/>
          </a:p>
          <a:p>
            <a:pPr lvl="1"/>
            <a:r>
              <a:rPr lang="en-US" sz="1500" b="1" dirty="0" smtClean="0"/>
              <a:t>Measure cost:</a:t>
            </a:r>
          </a:p>
          <a:p>
            <a:pPr lvl="2"/>
            <a:r>
              <a:rPr lang="en-US" sz="1300" dirty="0"/>
              <a:t>Day lit zone fixtures: </a:t>
            </a:r>
            <a:r>
              <a:rPr lang="en-US" sz="1300" dirty="0" smtClean="0"/>
              <a:t>$412.22/fixture</a:t>
            </a:r>
            <a:endParaRPr lang="en-US" sz="1300" dirty="0"/>
          </a:p>
          <a:p>
            <a:pPr lvl="3"/>
            <a:r>
              <a:rPr lang="en-US" sz="1300" dirty="0"/>
              <a:t>Material Cost includes: LED External </a:t>
            </a:r>
            <a:r>
              <a:rPr lang="en-US" sz="1300" dirty="0" smtClean="0"/>
              <a:t>Driver Retrofit </a:t>
            </a:r>
            <a:r>
              <a:rPr lang="en-US" sz="1300" dirty="0"/>
              <a:t>Kit </a:t>
            </a:r>
            <a:r>
              <a:rPr lang="en-US" sz="1300" dirty="0" smtClean="0"/>
              <a:t>fixture </a:t>
            </a:r>
            <a:r>
              <a:rPr lang="en-US" sz="1300" dirty="0"/>
              <a:t>, occupancy sensor and photocell</a:t>
            </a:r>
          </a:p>
          <a:p>
            <a:pPr lvl="2"/>
            <a:r>
              <a:rPr lang="en-US" sz="1300" dirty="0"/>
              <a:t>Non-day lit zone fixtures: </a:t>
            </a:r>
            <a:r>
              <a:rPr lang="en-US" sz="1300" dirty="0" smtClean="0"/>
              <a:t>$296.83</a:t>
            </a:r>
            <a:endParaRPr lang="en-US" sz="1300" dirty="0"/>
          </a:p>
          <a:p>
            <a:pPr lvl="3"/>
            <a:r>
              <a:rPr lang="en-US" sz="1300" dirty="0"/>
              <a:t>Material Cost includes: LED External Driver Retrofit Kit </a:t>
            </a:r>
            <a:r>
              <a:rPr lang="en-US" sz="1300" dirty="0" smtClean="0"/>
              <a:t>fixture </a:t>
            </a:r>
            <a:r>
              <a:rPr lang="en-US" sz="1300" dirty="0"/>
              <a:t>, occupancy sensor and photocell</a:t>
            </a:r>
          </a:p>
          <a:p>
            <a:pPr lvl="2"/>
            <a:endParaRPr lang="en-US" sz="1300" dirty="0" smtClean="0"/>
          </a:p>
          <a:p>
            <a:pPr lvl="1"/>
            <a:r>
              <a:rPr lang="en-US" sz="1500" b="1" dirty="0" smtClean="0"/>
              <a:t>Incremental cost:</a:t>
            </a:r>
          </a:p>
          <a:p>
            <a:pPr lvl="2"/>
            <a:r>
              <a:rPr lang="en-US" sz="1300" b="1" dirty="0">
                <a:solidFill>
                  <a:srgbClr val="00B050"/>
                </a:solidFill>
              </a:rPr>
              <a:t>Day lit zone fixtures: $</a:t>
            </a:r>
            <a:r>
              <a:rPr lang="en-US" sz="1300" b="1" dirty="0" smtClean="0">
                <a:solidFill>
                  <a:srgbClr val="00B050"/>
                </a:solidFill>
              </a:rPr>
              <a:t>412.22 - $322.46 = $89.76/fixture</a:t>
            </a:r>
            <a:endParaRPr lang="en-US" sz="1300" b="1" dirty="0">
              <a:solidFill>
                <a:srgbClr val="00B050"/>
              </a:solidFill>
            </a:endParaRPr>
          </a:p>
          <a:p>
            <a:pPr lvl="2"/>
            <a:r>
              <a:rPr lang="en-US" sz="1300" b="1" dirty="0">
                <a:solidFill>
                  <a:srgbClr val="00B050"/>
                </a:solidFill>
              </a:rPr>
              <a:t>Non-day lit zone fixtures: $296.83 - $207.07 = $89.76/fixture</a:t>
            </a:r>
          </a:p>
          <a:p>
            <a:pPr lvl="3"/>
            <a:endParaRPr lang="en-US" sz="1300" dirty="0"/>
          </a:p>
          <a:p>
            <a:r>
              <a:rPr lang="en-US" sz="2000" b="1" dirty="0" smtClean="0"/>
              <a:t>EUL</a:t>
            </a:r>
          </a:p>
          <a:p>
            <a:pPr lvl="1"/>
            <a:r>
              <a:rPr lang="en-US" sz="1500" dirty="0" smtClean="0"/>
              <a:t>Day lit zone fixtures: 16 years (DEER EUL </a:t>
            </a:r>
            <a:r>
              <a:rPr lang="en-US" sz="1500" dirty="0"/>
              <a:t>ID</a:t>
            </a:r>
            <a:r>
              <a:rPr lang="en-US" sz="1500" dirty="0" smtClean="0"/>
              <a:t>: </a:t>
            </a:r>
            <a:r>
              <a:rPr lang="en-US" sz="1500" dirty="0" err="1" smtClean="0"/>
              <a:t>ILtg</a:t>
            </a:r>
            <a:r>
              <a:rPr lang="en-US" sz="1500" dirty="0" smtClean="0"/>
              <a:t>-</a:t>
            </a:r>
            <a:r>
              <a:rPr lang="en-US" sz="1500" dirty="0" err="1" smtClean="0"/>
              <a:t>Lfluor</a:t>
            </a:r>
            <a:r>
              <a:rPr lang="en-US" sz="1500" dirty="0" smtClean="0"/>
              <a:t>-fix)</a:t>
            </a:r>
          </a:p>
          <a:p>
            <a:pPr lvl="1"/>
            <a:r>
              <a:rPr lang="en-US" sz="1500" dirty="0" smtClean="0"/>
              <a:t>Non-day lit zone fixtures: 8.3 years (Need new DEER EUL ID)</a:t>
            </a:r>
          </a:p>
          <a:p>
            <a:pPr marL="274320" lvl="1" indent="0">
              <a:buNone/>
            </a:pPr>
            <a:endParaRPr lang="en-US" sz="1500" dirty="0" smtClean="0"/>
          </a:p>
          <a:p>
            <a:r>
              <a:rPr lang="en-US" sz="2000" b="1" dirty="0" smtClean="0"/>
              <a:t>NTG</a:t>
            </a:r>
          </a:p>
          <a:p>
            <a:pPr lvl="1"/>
            <a:r>
              <a:rPr lang="en-US" sz="1500" dirty="0" smtClean="0"/>
              <a:t>0.70 (DEER NTG ID</a:t>
            </a:r>
            <a:r>
              <a:rPr lang="en-US" sz="1500" dirty="0" smtClean="0">
                <a:sym typeface="Wingdings" panose="05000000000000000000" pitchFamily="2" charset="2"/>
              </a:rPr>
              <a:t>: All-Default</a:t>
            </a:r>
            <a:r>
              <a:rPr lang="en-US" sz="1500" dirty="0">
                <a:sym typeface="Wingdings" panose="05000000000000000000" pitchFamily="2" charset="2"/>
              </a:rPr>
              <a:t>&lt;=</a:t>
            </a:r>
            <a:r>
              <a:rPr lang="en-US" sz="1500" dirty="0" smtClean="0">
                <a:sym typeface="Wingdings" panose="05000000000000000000" pitchFamily="2" charset="2"/>
              </a:rPr>
              <a:t>2yrs)</a:t>
            </a:r>
          </a:p>
          <a:p>
            <a:pPr lvl="2"/>
            <a:r>
              <a:rPr lang="en-US" sz="1300" dirty="0" smtClean="0">
                <a:sym typeface="Wingdings" panose="05000000000000000000" pitchFamily="2" charset="2"/>
              </a:rPr>
              <a:t>All </a:t>
            </a:r>
            <a:r>
              <a:rPr lang="en-US" sz="1300" dirty="0">
                <a:sym typeface="Wingdings" panose="05000000000000000000" pitchFamily="2" charset="2"/>
              </a:rPr>
              <a:t>other EEM with no evaluated NTGR; new technology in program for 2 or fewer years</a:t>
            </a:r>
            <a:endParaRPr lang="en-US" sz="1300" dirty="0" smtClean="0">
              <a:sym typeface="Wingdings" panose="05000000000000000000" pitchFamily="2" charset="2"/>
            </a:endParaRPr>
          </a:p>
          <a:p>
            <a:pPr lvl="1"/>
            <a:r>
              <a:rPr lang="en-US" sz="1500" dirty="0" smtClean="0">
                <a:sym typeface="Wingdings" panose="05000000000000000000" pitchFamily="2" charset="2"/>
              </a:rPr>
              <a:t>0.85 </a:t>
            </a:r>
            <a:r>
              <a:rPr lang="en-US" sz="1500" dirty="0"/>
              <a:t>(DEER NTG ID</a:t>
            </a:r>
            <a:r>
              <a:rPr lang="en-US" sz="1500" dirty="0">
                <a:sym typeface="Wingdings" panose="05000000000000000000" pitchFamily="2" charset="2"/>
              </a:rPr>
              <a:t>: Res-Default-HTR-di</a:t>
            </a:r>
            <a:r>
              <a:rPr lang="en-US" sz="1500" dirty="0" smtClean="0">
                <a:sym typeface="Wingdings" panose="05000000000000000000" pitchFamily="2" charset="2"/>
              </a:rPr>
              <a:t>)  </a:t>
            </a:r>
            <a:r>
              <a:rPr lang="en-US" sz="1500" dirty="0">
                <a:sym typeface="Wingdings" panose="05000000000000000000" pitchFamily="2" charset="2"/>
              </a:rPr>
              <a:t>All other EEM with no evaluated NTGR; direct install hard-to-reach only.</a:t>
            </a:r>
            <a:endParaRPr lang="en-US" sz="1500" dirty="0" smtClean="0">
              <a:sym typeface="Wingdings" panose="05000000000000000000" pitchFamily="2" charset="2"/>
            </a:endParaRPr>
          </a:p>
          <a:p>
            <a:pPr lvl="1"/>
            <a:r>
              <a:rPr lang="en-US" sz="1500" dirty="0">
                <a:sym typeface="Wingdings" panose="05000000000000000000" pitchFamily="2" charset="2"/>
              </a:rPr>
              <a:t>0.85 </a:t>
            </a:r>
            <a:r>
              <a:rPr lang="en-US" sz="1500" dirty="0"/>
              <a:t>(DEER NTG ID</a:t>
            </a:r>
            <a:r>
              <a:rPr lang="en-US" sz="1500" dirty="0">
                <a:sym typeface="Wingdings" panose="05000000000000000000" pitchFamily="2" charset="2"/>
              </a:rPr>
              <a:t>: </a:t>
            </a:r>
            <a:r>
              <a:rPr lang="en-US" sz="1500" dirty="0" smtClean="0">
                <a:sym typeface="Wingdings" panose="05000000000000000000" pitchFamily="2" charset="2"/>
              </a:rPr>
              <a:t>Com-Default-HTR-di) All </a:t>
            </a:r>
            <a:r>
              <a:rPr lang="en-US" sz="1500" dirty="0">
                <a:sym typeface="Wingdings" panose="05000000000000000000" pitchFamily="2" charset="2"/>
              </a:rPr>
              <a:t>other EEM with no evaluated NTGR; direct install hard-to-reach only.</a:t>
            </a:r>
            <a:endParaRPr lang="en-US" sz="1500" dirty="0" smtClean="0"/>
          </a:p>
          <a:p>
            <a:pPr marL="274320" lvl="1" indent="0">
              <a:buNone/>
            </a:pPr>
            <a:endParaRPr lang="en-US" sz="1500" dirty="0" smtClean="0"/>
          </a:p>
          <a:p>
            <a:pPr marL="0" lvl="0" indent="0">
              <a:buNone/>
            </a:pPr>
            <a:endParaRPr lang="en-US" dirty="0" smtClean="0"/>
          </a:p>
        </p:txBody>
      </p:sp>
      <p:sp>
        <p:nvSpPr>
          <p:cNvPr id="16" name="Rectangle 15"/>
          <p:cNvSpPr/>
          <p:nvPr/>
        </p:nvSpPr>
        <p:spPr>
          <a:xfrm>
            <a:off x="7509776" y="228600"/>
            <a:ext cx="1405624" cy="675134"/>
          </a:xfrm>
          <a:prstGeom prst="rect">
            <a:avLst/>
          </a:prstGeom>
          <a:solidFill>
            <a:srgbClr val="FFFFFE"/>
          </a:solidFill>
          <a:ln w="952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7" name="Picture 16" descr="CalTF_Logo.png"/>
          <p:cNvPicPr>
            <a:picLocks noChangeAspect="1"/>
          </p:cNvPicPr>
          <p:nvPr/>
        </p:nvPicPr>
        <p:blipFill>
          <a:blip r:embed="rId3" cstate="print"/>
          <a:stretch>
            <a:fillRect/>
          </a:stretch>
        </p:blipFill>
        <p:spPr>
          <a:xfrm>
            <a:off x="7543800" y="152400"/>
            <a:ext cx="1600200" cy="1066800"/>
          </a:xfrm>
          <a:prstGeom prst="rect">
            <a:avLst/>
          </a:prstGeom>
        </p:spPr>
      </p:pic>
    </p:spTree>
    <p:extLst>
      <p:ext uri="{BB962C8B-B14F-4D97-AF65-F5344CB8AC3E}">
        <p14:creationId xmlns:p14="http://schemas.microsoft.com/office/powerpoint/2010/main" val="3687516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fade">
                                      <p:cBhvr>
                                        <p:cTn id="34" dur="500"/>
                                        <p:tgtEl>
                                          <p:spTgt spid="3">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fade">
                                      <p:cBhvr>
                                        <p:cTn id="37" dur="500"/>
                                        <p:tgtEl>
                                          <p:spTgt spid="3">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3" end="13"/>
                                            </p:txEl>
                                          </p:spTgt>
                                        </p:tgtEl>
                                        <p:attrNameLst>
                                          <p:attrName>style.visibility</p:attrName>
                                        </p:attrNameLst>
                                      </p:cBhvr>
                                      <p:to>
                                        <p:strVal val="visible"/>
                                      </p:to>
                                    </p:set>
                                    <p:animEffect transition="in" filter="fade">
                                      <p:cBhvr>
                                        <p:cTn id="40" dur="500"/>
                                        <p:tgtEl>
                                          <p:spTgt spid="3">
                                            <p:txEl>
                                              <p:pRg st="13" end="13"/>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animEffect transition="in" filter="fade">
                                      <p:cBhvr>
                                        <p:cTn id="43" dur="500"/>
                                        <p:tgtEl>
                                          <p:spTgt spid="3">
                                            <p:txEl>
                                              <p:pRg st="14" end="14"/>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5" end="15"/>
                                            </p:txEl>
                                          </p:spTgt>
                                        </p:tgtEl>
                                        <p:attrNameLst>
                                          <p:attrName>style.visibility</p:attrName>
                                        </p:attrNameLst>
                                      </p:cBhvr>
                                      <p:to>
                                        <p:strVal val="visible"/>
                                      </p:to>
                                    </p:set>
                                    <p:animEffect transition="in" filter="fade">
                                      <p:cBhvr>
                                        <p:cTn id="46" dur="500"/>
                                        <p:tgtEl>
                                          <p:spTgt spid="3">
                                            <p:txEl>
                                              <p:pRg st="15" end="1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17" end="17"/>
                                            </p:txEl>
                                          </p:spTgt>
                                        </p:tgtEl>
                                        <p:attrNameLst>
                                          <p:attrName>style.visibility</p:attrName>
                                        </p:attrNameLst>
                                      </p:cBhvr>
                                      <p:to>
                                        <p:strVal val="visible"/>
                                      </p:to>
                                    </p:set>
                                    <p:animEffect transition="in" filter="fade">
                                      <p:cBhvr>
                                        <p:cTn id="51" dur="500"/>
                                        <p:tgtEl>
                                          <p:spTgt spid="3">
                                            <p:txEl>
                                              <p:pRg st="17" end="17"/>
                                            </p:txEl>
                                          </p:spTgt>
                                        </p:tgtEl>
                                      </p:cBhvr>
                                    </p:animEffect>
                                  </p:childTnLst>
                                </p:cTn>
                              </p:par>
                              <p:par>
                                <p:cTn id="52" presetID="10" presetClass="entr" presetSubtype="0" fill="hold" nodeType="withEffect">
                                  <p:stCondLst>
                                    <p:cond delay="0"/>
                                  </p:stCondLst>
                                  <p:childTnLst>
                                    <p:set>
                                      <p:cBhvr>
                                        <p:cTn id="53" dur="1" fill="hold">
                                          <p:stCondLst>
                                            <p:cond delay="0"/>
                                          </p:stCondLst>
                                        </p:cTn>
                                        <p:tgtEl>
                                          <p:spTgt spid="3">
                                            <p:txEl>
                                              <p:pRg st="18" end="18"/>
                                            </p:txEl>
                                          </p:spTgt>
                                        </p:tgtEl>
                                        <p:attrNameLst>
                                          <p:attrName>style.visibility</p:attrName>
                                        </p:attrNameLst>
                                      </p:cBhvr>
                                      <p:to>
                                        <p:strVal val="visible"/>
                                      </p:to>
                                    </p:set>
                                    <p:animEffect transition="in" filter="fade">
                                      <p:cBhvr>
                                        <p:cTn id="54" dur="500"/>
                                        <p:tgtEl>
                                          <p:spTgt spid="3">
                                            <p:txEl>
                                              <p:pRg st="18" end="18"/>
                                            </p:txEl>
                                          </p:spTgt>
                                        </p:tgtEl>
                                      </p:cBhvr>
                                    </p:animEffect>
                                  </p:childTnLst>
                                </p:cTn>
                              </p:par>
                              <p:par>
                                <p:cTn id="55" presetID="10" presetClass="entr" presetSubtype="0" fill="hold" nodeType="withEffect">
                                  <p:stCondLst>
                                    <p:cond delay="0"/>
                                  </p:stCondLst>
                                  <p:childTnLst>
                                    <p:set>
                                      <p:cBhvr>
                                        <p:cTn id="56" dur="1" fill="hold">
                                          <p:stCondLst>
                                            <p:cond delay="0"/>
                                          </p:stCondLst>
                                        </p:cTn>
                                        <p:tgtEl>
                                          <p:spTgt spid="3">
                                            <p:txEl>
                                              <p:pRg st="19" end="19"/>
                                            </p:txEl>
                                          </p:spTgt>
                                        </p:tgtEl>
                                        <p:attrNameLst>
                                          <p:attrName>style.visibility</p:attrName>
                                        </p:attrNameLst>
                                      </p:cBhvr>
                                      <p:to>
                                        <p:strVal val="visible"/>
                                      </p:to>
                                    </p:set>
                                    <p:animEffect transition="in" filter="fade">
                                      <p:cBhvr>
                                        <p:cTn id="57" dur="500"/>
                                        <p:tgtEl>
                                          <p:spTgt spid="3">
                                            <p:txEl>
                                              <p:pRg st="19" end="1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21" end="21"/>
                                            </p:txEl>
                                          </p:spTgt>
                                        </p:tgtEl>
                                        <p:attrNameLst>
                                          <p:attrName>style.visibility</p:attrName>
                                        </p:attrNameLst>
                                      </p:cBhvr>
                                      <p:to>
                                        <p:strVal val="visible"/>
                                      </p:to>
                                    </p:set>
                                    <p:animEffect transition="in" filter="fade">
                                      <p:cBhvr>
                                        <p:cTn id="62" dur="500"/>
                                        <p:tgtEl>
                                          <p:spTgt spid="3">
                                            <p:txEl>
                                              <p:pRg st="21" end="21"/>
                                            </p:txEl>
                                          </p:spTgt>
                                        </p:tgtEl>
                                      </p:cBhvr>
                                    </p:animEffect>
                                  </p:childTnLst>
                                </p:cTn>
                              </p:par>
                              <p:par>
                                <p:cTn id="63" presetID="10" presetClass="entr" presetSubtype="0" fill="hold" nodeType="withEffect">
                                  <p:stCondLst>
                                    <p:cond delay="0"/>
                                  </p:stCondLst>
                                  <p:childTnLst>
                                    <p:set>
                                      <p:cBhvr>
                                        <p:cTn id="64" dur="1" fill="hold">
                                          <p:stCondLst>
                                            <p:cond delay="0"/>
                                          </p:stCondLst>
                                        </p:cTn>
                                        <p:tgtEl>
                                          <p:spTgt spid="3">
                                            <p:txEl>
                                              <p:pRg st="22" end="22"/>
                                            </p:txEl>
                                          </p:spTgt>
                                        </p:tgtEl>
                                        <p:attrNameLst>
                                          <p:attrName>style.visibility</p:attrName>
                                        </p:attrNameLst>
                                      </p:cBhvr>
                                      <p:to>
                                        <p:strVal val="visible"/>
                                      </p:to>
                                    </p:set>
                                    <p:animEffect transition="in" filter="fade">
                                      <p:cBhvr>
                                        <p:cTn id="65" dur="500"/>
                                        <p:tgtEl>
                                          <p:spTgt spid="3">
                                            <p:txEl>
                                              <p:pRg st="22" end="22"/>
                                            </p:txEl>
                                          </p:spTgt>
                                        </p:tgtEl>
                                      </p:cBhvr>
                                    </p:animEffect>
                                  </p:childTnLst>
                                </p:cTn>
                              </p:par>
                              <p:par>
                                <p:cTn id="66" presetID="10" presetClass="entr" presetSubtype="0" fill="hold" nodeType="withEffect">
                                  <p:stCondLst>
                                    <p:cond delay="0"/>
                                  </p:stCondLst>
                                  <p:childTnLst>
                                    <p:set>
                                      <p:cBhvr>
                                        <p:cTn id="67" dur="1" fill="hold">
                                          <p:stCondLst>
                                            <p:cond delay="0"/>
                                          </p:stCondLst>
                                        </p:cTn>
                                        <p:tgtEl>
                                          <p:spTgt spid="3">
                                            <p:txEl>
                                              <p:pRg st="23" end="23"/>
                                            </p:txEl>
                                          </p:spTgt>
                                        </p:tgtEl>
                                        <p:attrNameLst>
                                          <p:attrName>style.visibility</p:attrName>
                                        </p:attrNameLst>
                                      </p:cBhvr>
                                      <p:to>
                                        <p:strVal val="visible"/>
                                      </p:to>
                                    </p:set>
                                    <p:animEffect transition="in" filter="fade">
                                      <p:cBhvr>
                                        <p:cTn id="68" dur="500"/>
                                        <p:tgtEl>
                                          <p:spTgt spid="3">
                                            <p:txEl>
                                              <p:pRg st="23" end="23"/>
                                            </p:txEl>
                                          </p:spTgt>
                                        </p:tgtEl>
                                      </p:cBhvr>
                                    </p:animEffect>
                                  </p:childTnLst>
                                </p:cTn>
                              </p:par>
                              <p:par>
                                <p:cTn id="69" presetID="10" presetClass="entr" presetSubtype="0" fill="hold" nodeType="withEffect">
                                  <p:stCondLst>
                                    <p:cond delay="0"/>
                                  </p:stCondLst>
                                  <p:childTnLst>
                                    <p:set>
                                      <p:cBhvr>
                                        <p:cTn id="70" dur="1" fill="hold">
                                          <p:stCondLst>
                                            <p:cond delay="0"/>
                                          </p:stCondLst>
                                        </p:cTn>
                                        <p:tgtEl>
                                          <p:spTgt spid="3">
                                            <p:txEl>
                                              <p:pRg st="24" end="24"/>
                                            </p:txEl>
                                          </p:spTgt>
                                        </p:tgtEl>
                                        <p:attrNameLst>
                                          <p:attrName>style.visibility</p:attrName>
                                        </p:attrNameLst>
                                      </p:cBhvr>
                                      <p:to>
                                        <p:strVal val="visible"/>
                                      </p:to>
                                    </p:set>
                                    <p:animEffect transition="in" filter="fade">
                                      <p:cBhvr>
                                        <p:cTn id="71" dur="500"/>
                                        <p:tgtEl>
                                          <p:spTgt spid="3">
                                            <p:txEl>
                                              <p:pRg st="24" end="24"/>
                                            </p:txEl>
                                          </p:spTgt>
                                        </p:tgtEl>
                                      </p:cBhvr>
                                    </p:animEffect>
                                  </p:childTnLst>
                                </p:cTn>
                              </p:par>
                              <p:par>
                                <p:cTn id="72" presetID="10" presetClass="entr" presetSubtype="0" fill="hold" nodeType="withEffect">
                                  <p:stCondLst>
                                    <p:cond delay="0"/>
                                  </p:stCondLst>
                                  <p:childTnLst>
                                    <p:set>
                                      <p:cBhvr>
                                        <p:cTn id="73" dur="1" fill="hold">
                                          <p:stCondLst>
                                            <p:cond delay="0"/>
                                          </p:stCondLst>
                                        </p:cTn>
                                        <p:tgtEl>
                                          <p:spTgt spid="3">
                                            <p:txEl>
                                              <p:pRg st="25" end="25"/>
                                            </p:txEl>
                                          </p:spTgt>
                                        </p:tgtEl>
                                        <p:attrNameLst>
                                          <p:attrName>style.visibility</p:attrName>
                                        </p:attrNameLst>
                                      </p:cBhvr>
                                      <p:to>
                                        <p:strVal val="visible"/>
                                      </p:to>
                                    </p:set>
                                    <p:animEffect transition="in" filter="fade">
                                      <p:cBhvr>
                                        <p:cTn id="74" dur="5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7</a:t>
            </a:fld>
            <a:endParaRPr lang="en-US"/>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smtClean="0"/>
              <a:t>Baseline data collection – Operating Hours</a:t>
            </a:r>
          </a:p>
          <a:p>
            <a:pPr marL="731520" lvl="1" indent="-457200">
              <a:buFont typeface="+mj-lt"/>
              <a:buAutoNum type="arabicPeriod"/>
            </a:pPr>
            <a:r>
              <a:rPr lang="en-US" dirty="0"/>
              <a:t>CPUC 2015 </a:t>
            </a:r>
            <a:r>
              <a:rPr lang="en-US" dirty="0" err="1"/>
              <a:t>Workpaper</a:t>
            </a:r>
            <a:r>
              <a:rPr lang="en-US" dirty="0"/>
              <a:t> Guidance – Lighting Retrofits, dated January 27, </a:t>
            </a:r>
            <a:r>
              <a:rPr lang="en-US" dirty="0" smtClean="0"/>
              <a:t>2015</a:t>
            </a:r>
          </a:p>
          <a:p>
            <a:pPr marL="731520" lvl="1" indent="-457200">
              <a:buFont typeface="+mj-lt"/>
              <a:buAutoNum type="arabicPeriod"/>
            </a:pPr>
            <a:endParaRPr lang="en-US" dirty="0" smtClean="0"/>
          </a:p>
          <a:p>
            <a:pPr marL="731520" lvl="1" indent="-457200">
              <a:buFont typeface="+mj-lt"/>
              <a:buAutoNum type="arabicPeriod"/>
            </a:pPr>
            <a:r>
              <a:rPr lang="en-US" dirty="0" smtClean="0"/>
              <a:t>California </a:t>
            </a:r>
            <a:r>
              <a:rPr lang="en-US" dirty="0"/>
              <a:t>Marshal 2014 Code Interpretation Means of Egress </a:t>
            </a:r>
            <a:r>
              <a:rPr lang="en-US" dirty="0" smtClean="0"/>
              <a:t>Illumination</a:t>
            </a:r>
          </a:p>
          <a:p>
            <a:pPr marL="731520" lvl="1" indent="-457200">
              <a:buFont typeface="+mj-lt"/>
              <a:buAutoNum type="arabicPeriod"/>
            </a:pPr>
            <a:endParaRPr lang="en-US" dirty="0" smtClean="0"/>
          </a:p>
          <a:p>
            <a:pPr marL="731520" lvl="1" indent="-457200">
              <a:buFont typeface="+mj-lt"/>
              <a:buAutoNum type="arabicPeriod"/>
            </a:pPr>
            <a:r>
              <a:rPr lang="en-US" dirty="0" smtClean="0"/>
              <a:t>California </a:t>
            </a:r>
            <a:r>
              <a:rPr lang="en-US" dirty="0"/>
              <a:t>Utilities Codes and Standards Team 2011 Statewide Parking Garage Lighting and Controls Codes and Standards Enhancement (CASE) Initiative Draft Measure Report </a:t>
            </a:r>
            <a:endParaRPr lang="en-US" dirty="0" smtClean="0"/>
          </a:p>
          <a:p>
            <a:pPr marL="731520" lvl="1" indent="-457200">
              <a:buFont typeface="+mj-lt"/>
              <a:buAutoNum type="arabicPeriod"/>
            </a:pPr>
            <a:endParaRPr lang="en-US" dirty="0" smtClean="0"/>
          </a:p>
          <a:p>
            <a:pPr marL="731520" lvl="1" indent="-457200">
              <a:buFont typeface="+mj-lt"/>
              <a:buAutoNum type="arabicPeriod"/>
            </a:pPr>
            <a:r>
              <a:rPr lang="en-US" dirty="0" smtClean="0"/>
              <a:t>Energy </a:t>
            </a:r>
            <a:r>
              <a:rPr lang="en-US" dirty="0"/>
              <a:t>Solutions’ 2012 Energy Technology Assistance Program Field Study Final Report (ETAP Report</a:t>
            </a:r>
            <a:r>
              <a:rPr lang="en-US" dirty="0" smtClean="0"/>
              <a:t>)</a:t>
            </a:r>
          </a:p>
          <a:p>
            <a:pPr marL="731520" lvl="1" indent="-457200">
              <a:buFont typeface="+mj-lt"/>
              <a:buAutoNum type="arabicPeriod"/>
            </a:pPr>
            <a:endParaRPr lang="en-US" dirty="0" smtClean="0"/>
          </a:p>
          <a:p>
            <a:pPr marL="731520" lvl="1" indent="-457200">
              <a:buFont typeface="+mj-lt"/>
              <a:buAutoNum type="arabicPeriod"/>
            </a:pPr>
            <a:r>
              <a:rPr lang="en-US" dirty="0" smtClean="0"/>
              <a:t>IOU </a:t>
            </a:r>
            <a:r>
              <a:rPr lang="en-US" dirty="0"/>
              <a:t>Table of Standard Fixture Wattages</a:t>
            </a:r>
          </a:p>
          <a:p>
            <a:pPr marL="731520" lvl="1" indent="-457200">
              <a:buFont typeface="+mj-lt"/>
              <a:buAutoNum type="arabicPeriod"/>
            </a:pPr>
            <a:endParaRPr lang="en-US" dirty="0" smtClean="0"/>
          </a:p>
          <a:p>
            <a:pPr marL="731520" lvl="1" indent="-457200">
              <a:buFont typeface="+mj-lt"/>
              <a:buAutoNum type="arabicPeriod"/>
            </a:pPr>
            <a:endParaRPr lang="en-US" dirty="0" smtClean="0"/>
          </a:p>
          <a:p>
            <a:pPr marL="731520" lvl="1" indent="-457200">
              <a:buFont typeface="+mj-lt"/>
              <a:buAutoNum type="arabicPeriod"/>
            </a:pPr>
            <a:endParaRPr lang="en-US" dirty="0"/>
          </a:p>
          <a:p>
            <a:pPr marL="274320" lvl="1" indent="0">
              <a:buNone/>
            </a:pPr>
            <a:endParaRPr lang="en-US" dirty="0" smtClean="0"/>
          </a:p>
        </p:txBody>
      </p:sp>
    </p:spTree>
    <p:extLst>
      <p:ext uri="{BB962C8B-B14F-4D97-AF65-F5344CB8AC3E}">
        <p14:creationId xmlns:p14="http://schemas.microsoft.com/office/powerpoint/2010/main" val="3042021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fade">
                                      <p:cBhvr>
                                        <p:cTn id="16" dur="500"/>
                                        <p:tgtEl>
                                          <p:spTgt spid="6">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fade">
                                      <p:cBhvr>
                                        <p:cTn id="19" dur="500"/>
                                        <p:tgtEl>
                                          <p:spTgt spid="6">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9" end="9"/>
                                            </p:txEl>
                                          </p:spTgt>
                                        </p:tgtEl>
                                        <p:attrNameLst>
                                          <p:attrName>style.visibility</p:attrName>
                                        </p:attrNameLst>
                                      </p:cBhvr>
                                      <p:to>
                                        <p:strVal val="visible"/>
                                      </p:to>
                                    </p:set>
                                    <p:animEffect transition="in" filter="fade">
                                      <p:cBhvr>
                                        <p:cTn id="2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8</a:t>
            </a:fld>
            <a:endParaRPr lang="en-US"/>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smtClean="0"/>
              <a:t>Baseline data collection – Existing Base Case Fixtures</a:t>
            </a:r>
          </a:p>
          <a:p>
            <a:pPr marL="731520" lvl="1" indent="-457200">
              <a:buFont typeface="+mj-lt"/>
              <a:buAutoNum type="arabicPeriod"/>
            </a:pPr>
            <a:r>
              <a:rPr lang="en-US" dirty="0" smtClean="0"/>
              <a:t>Energy </a:t>
            </a:r>
            <a:r>
              <a:rPr lang="en-US" dirty="0"/>
              <a:t>Solutions’ 2012 Energy Technology Assistance Program Field Study Final Report (ETAP Report</a:t>
            </a:r>
            <a:r>
              <a:rPr lang="en-US" dirty="0" smtClean="0"/>
              <a:t>)</a:t>
            </a:r>
          </a:p>
          <a:p>
            <a:pPr marL="731520" lvl="1" indent="-457200">
              <a:buFont typeface="+mj-lt"/>
              <a:buAutoNum type="arabicPeriod"/>
            </a:pPr>
            <a:endParaRPr lang="en-US" dirty="0" smtClean="0"/>
          </a:p>
          <a:p>
            <a:pPr marL="731520" lvl="1" indent="-457200">
              <a:buFont typeface="+mj-lt"/>
              <a:buAutoNum type="arabicPeriod"/>
            </a:pPr>
            <a:r>
              <a:rPr lang="en-US" dirty="0"/>
              <a:t>California Utilities Codes and Standards Team 2011 Statewide Parking Garage Lighting and Controls Codes and Standards Enhancement (CASE) Initiative Draft Measure Report </a:t>
            </a:r>
          </a:p>
          <a:p>
            <a:pPr marL="731520" lvl="1" indent="-457200">
              <a:buFont typeface="+mj-lt"/>
              <a:buAutoNum type="arabicPeriod"/>
            </a:pPr>
            <a:endParaRPr lang="en-US" dirty="0" smtClean="0"/>
          </a:p>
          <a:p>
            <a:pPr marL="731520" lvl="1" indent="-457200">
              <a:buFont typeface="+mj-lt"/>
              <a:buAutoNum type="arabicPeriod"/>
            </a:pPr>
            <a:r>
              <a:rPr lang="en-US" dirty="0" smtClean="0"/>
              <a:t>DOE’s </a:t>
            </a:r>
            <a:r>
              <a:rPr lang="en-US" dirty="0"/>
              <a:t>July 2015 Adoption of Light-Emitting Diodes in Common Lighting </a:t>
            </a:r>
            <a:r>
              <a:rPr lang="en-US" dirty="0" smtClean="0"/>
              <a:t>Applications</a:t>
            </a:r>
          </a:p>
          <a:p>
            <a:pPr marL="731520" lvl="1" indent="-457200">
              <a:buFont typeface="+mj-lt"/>
              <a:buAutoNum type="arabicPeriod"/>
            </a:pPr>
            <a:endParaRPr lang="en-US" dirty="0" smtClean="0"/>
          </a:p>
          <a:p>
            <a:pPr marL="731520" lvl="1" indent="-457200">
              <a:buFont typeface="+mj-lt"/>
              <a:buAutoNum type="arabicPeriod"/>
            </a:pPr>
            <a:r>
              <a:rPr lang="en-US" dirty="0"/>
              <a:t>Southern California Edison (SCE) 2013-2015 Custom Project Files </a:t>
            </a:r>
            <a:endParaRPr lang="en-US" dirty="0" smtClean="0"/>
          </a:p>
          <a:p>
            <a:pPr marL="731520" lvl="1" indent="-457200">
              <a:buFont typeface="+mj-lt"/>
              <a:buAutoNum type="arabicPeriod"/>
            </a:pPr>
            <a:endParaRPr lang="en-US" dirty="0" smtClean="0"/>
          </a:p>
          <a:p>
            <a:pPr marL="731520" lvl="1" indent="-457200">
              <a:buFont typeface="+mj-lt"/>
              <a:buAutoNum type="arabicPeriod"/>
            </a:pPr>
            <a:r>
              <a:rPr lang="en-US" dirty="0" smtClean="0"/>
              <a:t>Benya </a:t>
            </a:r>
            <a:r>
              <a:rPr lang="en-US" dirty="0"/>
              <a:t>Burnett Consultancy Parking Garage Lighting Background and Basis of </a:t>
            </a:r>
            <a:r>
              <a:rPr lang="en-US" dirty="0" smtClean="0"/>
              <a:t>Recommendations</a:t>
            </a:r>
          </a:p>
          <a:p>
            <a:pPr marL="731520" lvl="1" indent="-457200">
              <a:buFont typeface="+mj-lt"/>
              <a:buAutoNum type="arabicPeriod"/>
            </a:pPr>
            <a:endParaRPr lang="en-US" dirty="0" smtClean="0"/>
          </a:p>
          <a:p>
            <a:pPr marL="731520" lvl="1" indent="-457200">
              <a:buFont typeface="+mj-lt"/>
              <a:buAutoNum type="arabicPeriod"/>
            </a:pPr>
            <a:endParaRPr lang="en-US" dirty="0" smtClean="0"/>
          </a:p>
          <a:p>
            <a:pPr marL="731520" lvl="1" indent="-457200">
              <a:buFont typeface="+mj-lt"/>
              <a:buAutoNum type="arabicPeriod"/>
            </a:pPr>
            <a:endParaRPr lang="en-US" dirty="0"/>
          </a:p>
          <a:p>
            <a:pPr marL="274320" lvl="1" indent="0">
              <a:buNone/>
            </a:pPr>
            <a:endParaRPr lang="en-US" dirty="0" smtClean="0"/>
          </a:p>
        </p:txBody>
      </p:sp>
    </p:spTree>
    <p:extLst>
      <p:ext uri="{BB962C8B-B14F-4D97-AF65-F5344CB8AC3E}">
        <p14:creationId xmlns:p14="http://schemas.microsoft.com/office/powerpoint/2010/main" val="1247929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Effect transition="in" filter="fade">
                                      <p:cBhvr>
                                        <p:cTn id="13" dur="500"/>
                                        <p:tgtEl>
                                          <p:spTgt spid="6">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fade">
                                      <p:cBhvr>
                                        <p:cTn id="16" dur="500"/>
                                        <p:tgtEl>
                                          <p:spTgt spid="6">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fade">
                                      <p:cBhvr>
                                        <p:cTn id="19" dur="500"/>
                                        <p:tgtEl>
                                          <p:spTgt spid="6">
                                            <p:txEl>
                                              <p:pRg st="7" end="7"/>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6">
                                            <p:txEl>
                                              <p:pRg st="9" end="9"/>
                                            </p:txEl>
                                          </p:spTgt>
                                        </p:tgtEl>
                                        <p:attrNameLst>
                                          <p:attrName>style.visibility</p:attrName>
                                        </p:attrNameLst>
                                      </p:cBhvr>
                                      <p:to>
                                        <p:strVal val="visible"/>
                                      </p:to>
                                    </p:set>
                                    <p:animEffect transition="in" filter="fade">
                                      <p:cBhvr>
                                        <p:cTn id="2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Workpaper</a:t>
            </a:r>
            <a:r>
              <a:rPr lang="en-US" dirty="0" smtClean="0"/>
              <a:t> Methodology: Baseline</a:t>
            </a:r>
            <a:endParaRPr lang="en-US" dirty="0"/>
          </a:p>
        </p:txBody>
      </p:sp>
      <p:sp>
        <p:nvSpPr>
          <p:cNvPr id="3" name="Date Placeholder 2"/>
          <p:cNvSpPr>
            <a:spLocks noGrp="1"/>
          </p:cNvSpPr>
          <p:nvPr>
            <p:ph type="dt" sz="half" idx="10"/>
          </p:nvPr>
        </p:nvSpPr>
        <p:spPr/>
        <p:txBody>
          <a:bodyPr/>
          <a:lstStyle/>
          <a:p>
            <a:fld id="{13B275FC-95AE-5F43-84DE-7325704F4380}" type="datetime1">
              <a:rPr lang="en-US" smtClean="0"/>
              <a:pPr/>
              <a:t>7/27/2016</a:t>
            </a:fld>
            <a:endParaRPr lang="en-US"/>
          </a:p>
        </p:txBody>
      </p:sp>
      <p:sp>
        <p:nvSpPr>
          <p:cNvPr id="4" name="Footer Placeholder 3"/>
          <p:cNvSpPr>
            <a:spLocks noGrp="1"/>
          </p:cNvSpPr>
          <p:nvPr>
            <p:ph type="ftr" sz="quarter" idx="11"/>
          </p:nvPr>
        </p:nvSpPr>
        <p:spPr>
          <a:xfrm>
            <a:off x="304800" y="6410848"/>
            <a:ext cx="7543800" cy="365760"/>
          </a:xfrm>
        </p:spPr>
        <p:txBody>
          <a:bodyPr/>
          <a:lstStyle/>
          <a:p>
            <a:r>
              <a:rPr lang="en-US" b="1" dirty="0"/>
              <a:t>Interior LED Parking Garage External Driver Lamp-Style Retrofit Kits (UL Type C)</a:t>
            </a:r>
            <a:endParaRPr lang="en-US" dirty="0"/>
          </a:p>
          <a:p>
            <a:endParaRPr lang="en-US" dirty="0"/>
          </a:p>
        </p:txBody>
      </p:sp>
      <p:sp>
        <p:nvSpPr>
          <p:cNvPr id="5" name="Slide Number Placeholder 4"/>
          <p:cNvSpPr>
            <a:spLocks noGrp="1"/>
          </p:cNvSpPr>
          <p:nvPr>
            <p:ph type="sldNum" sz="quarter" idx="12"/>
          </p:nvPr>
        </p:nvSpPr>
        <p:spPr/>
        <p:txBody>
          <a:bodyPr/>
          <a:lstStyle/>
          <a:p>
            <a:fld id="{909A63E0-9C55-41FE-BE94-C73968ED251E}" type="slidenum">
              <a:rPr lang="en-US" smtClean="0"/>
              <a:pPr/>
              <a:t>9</a:t>
            </a:fld>
            <a:endParaRPr lang="en-US"/>
          </a:p>
        </p:txBody>
      </p:sp>
      <p:sp>
        <p:nvSpPr>
          <p:cNvPr id="6" name="Content Placeholder 5"/>
          <p:cNvSpPr>
            <a:spLocks noGrp="1"/>
          </p:cNvSpPr>
          <p:nvPr>
            <p:ph sz="quarter" idx="1"/>
          </p:nvPr>
        </p:nvSpPr>
        <p:spPr/>
        <p:txBody>
          <a:bodyPr>
            <a:normAutofit fontScale="92500" lnSpcReduction="20000"/>
          </a:bodyPr>
          <a:lstStyle/>
          <a:p>
            <a:pPr marL="0" indent="0">
              <a:buNone/>
            </a:pPr>
            <a:r>
              <a:rPr lang="en-US" dirty="0" smtClean="0"/>
              <a:t>Baseline </a:t>
            </a:r>
            <a:r>
              <a:rPr lang="en-US" dirty="0"/>
              <a:t>M</a:t>
            </a:r>
            <a:r>
              <a:rPr lang="en-US" dirty="0" smtClean="0"/>
              <a:t>ethodology</a:t>
            </a:r>
          </a:p>
          <a:p>
            <a:r>
              <a:rPr lang="en-US" sz="2800" dirty="0"/>
              <a:t>Based on 2012 ETAP Report, </a:t>
            </a:r>
            <a:r>
              <a:rPr lang="en-US" sz="2800" dirty="0" smtClean="0"/>
              <a:t>existing </a:t>
            </a:r>
            <a:r>
              <a:rPr lang="en-US" sz="2800" dirty="0"/>
              <a:t>fixtures </a:t>
            </a:r>
            <a:r>
              <a:rPr lang="en-US" sz="2800" dirty="0" smtClean="0"/>
              <a:t>located in non-day lit zones are</a:t>
            </a:r>
          </a:p>
          <a:p>
            <a:pPr lvl="1"/>
            <a:r>
              <a:rPr lang="en-US" sz="2300" dirty="0" smtClean="0"/>
              <a:t>in </a:t>
            </a:r>
            <a:r>
              <a:rPr lang="en-US" sz="2300" dirty="0"/>
              <a:t>low power mode 62% of the time. </a:t>
            </a:r>
            <a:endParaRPr lang="en-US" sz="2300" dirty="0" smtClean="0"/>
          </a:p>
          <a:p>
            <a:pPr lvl="2"/>
            <a:r>
              <a:rPr lang="en-US" sz="2100" dirty="0" smtClean="0"/>
              <a:t>Low </a:t>
            </a:r>
            <a:r>
              <a:rPr lang="en-US" sz="2100" dirty="0"/>
              <a:t>power mode is estimated to be 50% of full power. </a:t>
            </a:r>
            <a:endParaRPr lang="en-US" sz="2100" dirty="0" smtClean="0"/>
          </a:p>
          <a:p>
            <a:pPr lvl="1"/>
            <a:r>
              <a:rPr lang="en-US" sz="2300" dirty="0" smtClean="0"/>
              <a:t>in </a:t>
            </a:r>
            <a:r>
              <a:rPr lang="en-US" sz="2300" dirty="0"/>
              <a:t>high power mode for 38% at </a:t>
            </a:r>
            <a:r>
              <a:rPr lang="en-US" sz="2300" dirty="0" smtClean="0"/>
              <a:t>100% full </a:t>
            </a:r>
            <a:r>
              <a:rPr lang="en-US" sz="2300" dirty="0"/>
              <a:t>power. </a:t>
            </a:r>
          </a:p>
          <a:p>
            <a:pPr marL="0" indent="0">
              <a:buNone/>
            </a:pPr>
            <a:r>
              <a:rPr lang="en-US" sz="2800" dirty="0"/>
              <a:t> </a:t>
            </a:r>
          </a:p>
          <a:p>
            <a:pPr marL="0" indent="0" algn="ctr">
              <a:buNone/>
            </a:pPr>
            <a:r>
              <a:rPr lang="en-US" sz="2800" dirty="0" smtClean="0"/>
              <a:t>[(</a:t>
            </a:r>
            <a:r>
              <a:rPr lang="en-US" sz="2800" dirty="0"/>
              <a:t>0.059 kW*0.5*8760*0.62) + (0.059 kW*1.0*8760*0.38)] = 357 kWh</a:t>
            </a:r>
          </a:p>
          <a:p>
            <a:pPr marL="0" indent="0" algn="ctr">
              <a:buNone/>
            </a:pPr>
            <a:endParaRPr lang="en-US" sz="2800" b="1" dirty="0" smtClean="0"/>
          </a:p>
          <a:p>
            <a:pPr marL="0" indent="0" algn="ctr">
              <a:buNone/>
            </a:pPr>
            <a:r>
              <a:rPr lang="en-US" sz="2800" b="1" dirty="0" smtClean="0"/>
              <a:t>Equation </a:t>
            </a:r>
            <a:r>
              <a:rPr lang="en-US" sz="2800" b="1" dirty="0"/>
              <a:t>1.</a:t>
            </a:r>
            <a:r>
              <a:rPr lang="en-US" sz="2800" dirty="0"/>
              <a:t> Baseline kWh for a four foot 2-lamp 2nd generation F32T8 NLO fixture in non-day lit zones</a:t>
            </a:r>
          </a:p>
          <a:p>
            <a:pPr lvl="1"/>
            <a:endParaRPr lang="en-US" dirty="0" smtClean="0"/>
          </a:p>
          <a:p>
            <a:pPr marL="274320" lvl="1" indent="0">
              <a:buNone/>
            </a:pPr>
            <a:endParaRPr lang="en-US" i="1" dirty="0" smtClean="0"/>
          </a:p>
        </p:txBody>
      </p:sp>
    </p:spTree>
    <p:extLst>
      <p:ext uri="{BB962C8B-B14F-4D97-AF65-F5344CB8AC3E}">
        <p14:creationId xmlns:p14="http://schemas.microsoft.com/office/powerpoint/2010/main" val="519256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3" end="3"/>
                                            </p:txEl>
                                          </p:spTgt>
                                        </p:tgtEl>
                                        <p:attrNameLst>
                                          <p:attrName>style.visibility</p:attrName>
                                        </p:attrNameLst>
                                      </p:cBhvr>
                                      <p:to>
                                        <p:strVal val="visible"/>
                                      </p:to>
                                    </p:set>
                                    <p:animEffect transition="in" filter="fade">
                                      <p:cBhvr>
                                        <p:cTn id="16" dur="500"/>
                                        <p:tgtEl>
                                          <p:spTgt spid="6">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Effect transition="in" filter="fade">
                                      <p:cBhvr>
                                        <p:cTn id="19" dur="500"/>
                                        <p:tgtEl>
                                          <p:spTgt spid="6">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6">
                                            <p:txEl>
                                              <p:pRg st="6" end="6"/>
                                            </p:txEl>
                                          </p:spTgt>
                                        </p:tgtEl>
                                        <p:attrNameLst>
                                          <p:attrName>style.visibility</p:attrName>
                                        </p:attrNameLst>
                                      </p:cBhvr>
                                      <p:to>
                                        <p:strVal val="visible"/>
                                      </p:to>
                                    </p:set>
                                    <p:animEffect transition="in" filter="fade">
                                      <p:cBhvr>
                                        <p:cTn id="24" dur="500"/>
                                        <p:tgtEl>
                                          <p:spTgt spid="6">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animEffect transition="in" filter="fade">
                                      <p:cBhvr>
                                        <p:cTn id="2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5">
      <a:dk1>
        <a:srgbClr val="141313"/>
      </a:dk1>
      <a:lt1>
        <a:sysClr val="window" lastClr="FFFFFF"/>
      </a:lt1>
      <a:dk2>
        <a:srgbClr val="000B00"/>
      </a:dk2>
      <a:lt2>
        <a:srgbClr val="FFFFFE"/>
      </a:lt2>
      <a:accent1>
        <a:srgbClr val="F8C01B"/>
      </a:accent1>
      <a:accent2>
        <a:srgbClr val="CCB400"/>
      </a:accent2>
      <a:accent3>
        <a:srgbClr val="B79462"/>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3834</TotalTime>
  <Words>2095</Words>
  <Application>Microsoft Office PowerPoint</Application>
  <PresentationFormat>On-screen Show (4:3)</PresentationFormat>
  <Paragraphs>371</Paragraphs>
  <Slides>20</Slides>
  <Notes>5</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Civic</vt:lpstr>
      <vt:lpstr>Document</vt:lpstr>
      <vt:lpstr>Microsoft Word Document</vt:lpstr>
      <vt:lpstr> Interior LED Parking Garage External Driver Lamp-Style Retrofit Kits (UL Type C) </vt:lpstr>
      <vt:lpstr>Presentation Overview</vt:lpstr>
      <vt:lpstr>Measure Description</vt:lpstr>
      <vt:lpstr>Measure Description</vt:lpstr>
      <vt:lpstr>Measure Description</vt:lpstr>
      <vt:lpstr>Measure Description</vt:lpstr>
      <vt:lpstr>Workpaper Methodology: Baseline</vt:lpstr>
      <vt:lpstr>Workpaper Methodology: Baseline</vt:lpstr>
      <vt:lpstr>Workpaper Methodology: Baseline</vt:lpstr>
      <vt:lpstr>Workpaper Methodology: Baseline</vt:lpstr>
      <vt:lpstr>Workpaper Methodology: Measure</vt:lpstr>
      <vt:lpstr>Workpaper Methodology: Measure</vt:lpstr>
      <vt:lpstr>Workpaper Methodology: Baseline</vt:lpstr>
      <vt:lpstr>Workpaper Methodology: Baseline</vt:lpstr>
      <vt:lpstr>Results</vt:lpstr>
      <vt:lpstr>Issues and Concerns</vt:lpstr>
      <vt:lpstr>Issues and Concerns – Other Comments</vt:lpstr>
      <vt:lpstr>Issues and Concerns – Future Updates</vt:lpstr>
      <vt:lpstr>Issues and Concerns – Future Updates</vt:lpstr>
      <vt:lpstr>Questions or Comments?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ASB</dc:creator>
  <cp:lastModifiedBy>Martin Vu</cp:lastModifiedBy>
  <cp:revision>69</cp:revision>
  <dcterms:created xsi:type="dcterms:W3CDTF">2014-07-29T23:26:12Z</dcterms:created>
  <dcterms:modified xsi:type="dcterms:W3CDTF">2016-07-27T12:54:49Z</dcterms:modified>
</cp:coreProperties>
</file>