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330" r:id="rId4"/>
    <p:sldId id="287" r:id="rId5"/>
    <p:sldId id="292" r:id="rId6"/>
    <p:sldId id="331" r:id="rId7"/>
    <p:sldId id="288" r:id="rId8"/>
    <p:sldId id="290" r:id="rId9"/>
    <p:sldId id="289" r:id="rId10"/>
    <p:sldId id="327" r:id="rId11"/>
    <p:sldId id="325" r:id="rId12"/>
    <p:sldId id="317" r:id="rId13"/>
    <p:sldId id="291" r:id="rId14"/>
    <p:sldId id="332" r:id="rId15"/>
    <p:sldId id="326" r:id="rId16"/>
    <p:sldId id="329" r:id="rId17"/>
    <p:sldId id="333" r:id="rId18"/>
    <p:sldId id="334" r:id="rId19"/>
    <p:sldId id="320" r:id="rId20"/>
    <p:sldId id="285" r:id="rId21"/>
    <p:sldId id="286" r:id="rId22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632"/>
    <a:srgbClr val="F8C01B"/>
    <a:srgbClr val="89D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7" autoAdjust="0"/>
    <p:restoredTop sz="99611" autoAdjust="0"/>
  </p:normalViewPr>
  <p:slideViewPr>
    <p:cSldViewPr>
      <p:cViewPr>
        <p:scale>
          <a:sx n="82" d="100"/>
          <a:sy n="82" d="100"/>
        </p:scale>
        <p:origin x="-678" y="29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2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9805-B75C-EE43-AA2A-06D61467EE75}" type="datetime1">
              <a:rPr lang="en-US" smtClean="0"/>
              <a:t>1/26/2016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6801-06D8-AE44-9D1D-EF3C47EF20CA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34B818-C3AB-F641-8CEB-AD500251ADBE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D1A6-82D8-D94C-8246-AAF7F821F74D}" type="datetime1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2368-B334-7944-A9E7-0AB52487FD77}" type="datetime1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979A-BC25-5F44-BAF6-994BF06380F8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0E770D-2D53-F84D-B5E0-5443547C3088}" type="datetime1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5B1E-D8FC-2645-B6D3-12F103342B33}" type="datetime1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66EE3-6616-F94A-B3CF-75939F444685}" type="datetime1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8.xml"/><Relationship Id="rId10" Type="http://schemas.openxmlformats.org/officeDocument/2006/relationships/slide" Target="slide17.xml"/><Relationship Id="rId4" Type="http://schemas.openxmlformats.org/officeDocument/2006/relationships/slide" Target="slide6.xml"/><Relationship Id="rId9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/>
          <a:lstStyle/>
          <a:p>
            <a:r>
              <a:rPr lang="en-US" dirty="0" smtClean="0"/>
              <a:t>Martin Vu</a:t>
            </a:r>
          </a:p>
          <a:p>
            <a:r>
              <a:rPr lang="en-US" dirty="0" smtClean="0"/>
              <a:t>January 2016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4000" dirty="0" smtClean="0"/>
              <a:t>Tier 2 Advanced Power Strip (APS)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sldjump"/>
              </a:rPr>
              <a:t>Phase 2 Performance Results </a:t>
            </a:r>
            <a:r>
              <a:rPr lang="en-US" dirty="0" smtClean="0">
                <a:hlinkClick r:id="rId2" action="ppaction://hlinksldjump"/>
              </a:rPr>
              <a:t/>
            </a:r>
            <a:br>
              <a:rPr lang="en-US" dirty="0" smtClean="0">
                <a:hlinkClick r:id="rId2" action="ppaction://hlinksldjump"/>
              </a:rPr>
            </a:br>
            <a:r>
              <a:rPr lang="en-US" dirty="0" smtClean="0">
                <a:hlinkClick r:id="rId2" action="ppaction://hlinksldjump"/>
              </a:rPr>
              <a:t>via </a:t>
            </a:r>
            <a:r>
              <a:rPr lang="en-US" dirty="0">
                <a:hlinkClick r:id="rId2" action="ppaction://hlinksldjump"/>
              </a:rPr>
              <a:t>Field Trial </a:t>
            </a:r>
            <a:r>
              <a:rPr lang="en-US" dirty="0" smtClean="0">
                <a:hlinkClick r:id="rId2" action="ppaction://hlinksldjump"/>
              </a:rPr>
              <a:t>Methods</a:t>
            </a:r>
            <a:br>
              <a:rPr lang="en-US" dirty="0" smtClean="0">
                <a:hlinkClick r:id="rId2" action="ppaction://hlinksldjump"/>
              </a:rPr>
            </a:br>
            <a:r>
              <a:rPr lang="en-US" dirty="0" smtClean="0">
                <a:hlinkClick r:id="rId2" action="ppaction://hlinksldjump"/>
              </a:rPr>
              <a:t>Energy Savings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Field Trial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56 Host Sites</a:t>
            </a:r>
          </a:p>
          <a:p>
            <a:r>
              <a:rPr lang="en-US" dirty="0" smtClean="0"/>
              <a:t>Participants: SDG&amp;E </a:t>
            </a:r>
            <a:r>
              <a:rPr lang="en-US" dirty="0"/>
              <a:t>customers </a:t>
            </a:r>
            <a:r>
              <a:rPr lang="en-US" dirty="0" smtClean="0"/>
              <a:t>representative </a:t>
            </a:r>
            <a:r>
              <a:rPr lang="en-US" dirty="0"/>
              <a:t>subset of </a:t>
            </a:r>
            <a:r>
              <a:rPr lang="en-US" dirty="0" smtClean="0"/>
              <a:t>its territory</a:t>
            </a:r>
          </a:p>
          <a:p>
            <a:r>
              <a:rPr lang="en-US" dirty="0" smtClean="0"/>
              <a:t>SVS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simulation method was </a:t>
            </a:r>
            <a:r>
              <a:rPr lang="en-US" dirty="0" smtClean="0"/>
              <a:t>applied </a:t>
            </a:r>
            <a:r>
              <a:rPr lang="en-US" dirty="0"/>
              <a:t>to 52 sites during phase 2 for both the IR and the IR-OS </a:t>
            </a:r>
            <a:r>
              <a:rPr lang="en-US" dirty="0" smtClean="0"/>
              <a:t>models and involved </a:t>
            </a:r>
            <a:r>
              <a:rPr lang="en-US" dirty="0"/>
              <a:t>measuring baseline AV power and consumption while simultaneously measuring signals from remote controls and motion </a:t>
            </a:r>
            <a:r>
              <a:rPr lang="en-US" dirty="0" smtClean="0"/>
              <a:t>sensors to calculate energy savings</a:t>
            </a:r>
          </a:p>
          <a:p>
            <a:r>
              <a:rPr lang="en-US" dirty="0" smtClean="0"/>
              <a:t>Pre/Post</a:t>
            </a:r>
          </a:p>
          <a:p>
            <a:pPr lvl="1"/>
            <a:r>
              <a:rPr lang="en-US" dirty="0" smtClean="0"/>
              <a:t>The pre/post method </a:t>
            </a:r>
            <a:r>
              <a:rPr lang="en-US" dirty="0"/>
              <a:t>compared demand and energy consumption between the baseline and post-installation </a:t>
            </a:r>
            <a:r>
              <a:rPr lang="en-US" dirty="0" smtClean="0"/>
              <a:t>periods for 56 sites to calculate energy savings for the IR-OS model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and 2 Field Trial Host Sites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08392"/>
              </p:ext>
            </p:extLst>
          </p:nvPr>
        </p:nvGraphicFramePr>
        <p:xfrm>
          <a:off x="3643795" y="1905000"/>
          <a:ext cx="5161595" cy="3218020"/>
        </p:xfrm>
        <a:graphic>
          <a:graphicData uri="http://schemas.openxmlformats.org/drawingml/2006/table">
            <a:tbl>
              <a:tblPr firstRow="1" firstCol="1" bandRow="1"/>
              <a:tblGrid>
                <a:gridCol w="3267057"/>
                <a:gridCol w="501944"/>
                <a:gridCol w="705131"/>
                <a:gridCol w="687463"/>
              </a:tblGrid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IR-OS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usage baseline consumption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usable post consumption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usable simulated savings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94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Average number of controlled AV devices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MFR sites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SFR sites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Number of households with children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Average number of residents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  <a:tr h="3218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Average self-reported weekly TV hours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33</a:t>
                      </a:r>
                      <a:endParaRPr lang="en-US" sz="1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28888" y="2795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657600" y="5180856"/>
            <a:ext cx="5147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NOTE: Total may not be sum of each type due to overlap of control strategies studied at individual sites.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152693"/>
              </p:ext>
            </p:extLst>
          </p:nvPr>
        </p:nvGraphicFramePr>
        <p:xfrm>
          <a:off x="272097" y="1447800"/>
          <a:ext cx="3113405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792605"/>
                <a:gridCol w="660400"/>
                <a:gridCol w="6604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Phase 1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Phase 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 simulated savings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 pre-post savings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IR-OS simulated savings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IR-OS pre-post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2971800"/>
            <a:ext cx="2819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IR-OS studied in Phase 2 Only - Both SVS and Pre/Post Modes across 56 sites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IR studied in both phases in SVS mode only across 98 sites and 9 sites in phase 1 for pre/post mode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221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3" action="ppaction://hlinksldjump"/>
              </a:rPr>
              <a:t>Phase </a:t>
            </a:r>
            <a:r>
              <a:rPr lang="en-US" dirty="0">
                <a:hlinkClick r:id="rId3" action="ppaction://hlinksldjump"/>
              </a:rPr>
              <a:t>2 </a:t>
            </a:r>
            <a:r>
              <a:rPr lang="en-US" dirty="0" smtClean="0">
                <a:hlinkClick r:id="rId3" action="ppaction://hlinksldjump"/>
              </a:rPr>
              <a:t>Energy Savings </a:t>
            </a:r>
            <a:br>
              <a:rPr lang="en-US" dirty="0" smtClean="0">
                <a:hlinkClick r:id="rId3" action="ppaction://hlinksldjump"/>
              </a:rPr>
            </a:br>
            <a:r>
              <a:rPr lang="en-US" dirty="0" smtClean="0">
                <a:hlinkClick r:id="rId3" action="ppaction://hlinksldjump"/>
              </a:rPr>
              <a:t>Performance </a:t>
            </a:r>
            <a:r>
              <a:rPr lang="en-US" dirty="0">
                <a:hlinkClick r:id="rId3" action="ppaction://hlinksldjump"/>
              </a:rPr>
              <a:t>Results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4195"/>
              </p:ext>
            </p:extLst>
          </p:nvPr>
        </p:nvGraphicFramePr>
        <p:xfrm>
          <a:off x="457200" y="4724400"/>
          <a:ext cx="8229601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1611983"/>
                <a:gridCol w="2036190"/>
                <a:gridCol w="2333135"/>
                <a:gridCol w="2248293"/>
              </a:tblGrid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Baseline on-peak demand [W</a:t>
                      </a: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N=56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 simulated on-peak demand reduction [W</a:t>
                      </a: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N=56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IR-OS simulated on-peak demand reduction [W</a:t>
                      </a: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N=52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IR-OS pre-post on-peak demand reduction [W</a:t>
                      </a: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]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N=56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44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73379"/>
              </p:ext>
            </p:extLst>
          </p:nvPr>
        </p:nvGraphicFramePr>
        <p:xfrm>
          <a:off x="457200" y="1828800"/>
          <a:ext cx="8305800" cy="1981201"/>
        </p:xfrm>
        <a:graphic>
          <a:graphicData uri="http://schemas.openxmlformats.org/drawingml/2006/table">
            <a:tbl>
              <a:tblPr firstRow="1" firstCol="1" bandRow="1"/>
              <a:tblGrid>
                <a:gridCol w="2181321"/>
                <a:gridCol w="1006764"/>
                <a:gridCol w="1257522"/>
                <a:gridCol w="1175490"/>
                <a:gridCol w="1426248"/>
                <a:gridCol w="1258455"/>
              </a:tblGrid>
              <a:tr h="1033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  <a:hlinkClick r:id="" action="ppaction://noaction"/>
                        </a:rPr>
                        <a:t>Phase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Baseline usage [kWh]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 simulated savings [kWh]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 pre-post savings [kWh]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IR-OS simulated savings [kWh]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IR-OS pre-post savings [kWh]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44557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Phase 1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463 (n=42)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234 (51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</a:t>
                      </a:r>
                      <a:r>
                        <a:rPr lang="en-US" sz="9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=42)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134 (29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(n=9)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258417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Phase 2</a:t>
                      </a:r>
                      <a:endParaRPr lang="en-US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409 (n=56)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199 (49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(n=56)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n/a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112 (27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(n=52)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104 (25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(n=56)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344557"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Combined and normalized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432 (n=98)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214 (50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(n=98)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125 (29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(n=9)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118 (27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(n=56)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110 (25</a:t>
                      </a:r>
                      <a:r>
                        <a:rPr lang="en-US" sz="9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%) (n=56)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60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Phase </a:t>
            </a:r>
            <a:r>
              <a:rPr lang="en-US" dirty="0" smtClean="0"/>
              <a:t>2</a:t>
            </a:r>
            <a:br>
              <a:rPr lang="en-US" dirty="0" smtClean="0"/>
            </a:br>
            <a:r>
              <a:rPr lang="en-US" dirty="0" smtClean="0"/>
              <a:t>Survey Persistence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2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Plan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Targeted </a:t>
            </a:r>
            <a:r>
              <a:rPr lang="en-US" dirty="0"/>
              <a:t>1,100 total installs </a:t>
            </a:r>
            <a:r>
              <a:rPr lang="en-US" dirty="0" smtClean="0"/>
              <a:t>across </a:t>
            </a:r>
            <a:r>
              <a:rPr lang="en-US" dirty="0"/>
              <a:t>three zip codes in SDG&amp;E territory. </a:t>
            </a:r>
            <a:endParaRPr lang="en-US" dirty="0" smtClean="0"/>
          </a:p>
          <a:p>
            <a:pPr lvl="1"/>
            <a:r>
              <a:rPr lang="pt-BR" dirty="0"/>
              <a:t>(750 IR and 350 IR-OS) </a:t>
            </a:r>
            <a:endParaRPr lang="en-US" dirty="0" smtClean="0"/>
          </a:p>
          <a:p>
            <a:r>
              <a:rPr lang="en-US" dirty="0" smtClean="0"/>
              <a:t>Designed </a:t>
            </a:r>
            <a:r>
              <a:rPr lang="en-US" dirty="0"/>
              <a:t>to explore customers’ experiences with the APS devices and factors that could affect persistence. </a:t>
            </a:r>
            <a:endParaRPr lang="en-US" dirty="0" smtClean="0"/>
          </a:p>
          <a:p>
            <a:r>
              <a:rPr lang="en-US" dirty="0" smtClean="0"/>
              <a:t>Participating customers were </a:t>
            </a:r>
            <a:r>
              <a:rPr lang="en-US" dirty="0"/>
              <a:t>contacted via email and subsequent phone survey requests about 6-8 weeks after the APS was installed. </a:t>
            </a:r>
            <a:endParaRPr lang="en-US" dirty="0" smtClean="0"/>
          </a:p>
          <a:p>
            <a:pPr lvl="1"/>
            <a:r>
              <a:rPr lang="en-US" dirty="0" smtClean="0"/>
              <a:t>125 </a:t>
            </a:r>
            <a:r>
              <a:rPr lang="en-US" dirty="0"/>
              <a:t>IR and 77 IR-OS customers responded and provided survey responses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TechniArt</a:t>
            </a:r>
            <a:r>
              <a:rPr lang="en-US" dirty="0">
                <a:solidFill>
                  <a:schemeClr val="tx1"/>
                </a:solidFill>
              </a:rPr>
              <a:t> installed the devices in two waves. They first installed IR model Tier 2 advanced power strips from October 2014 to January 2015. They then installed IR-OS model Tier 2 advanced power strips from April to June 2015. </a:t>
            </a:r>
          </a:p>
        </p:txBody>
      </p:sp>
    </p:spTree>
    <p:extLst>
      <p:ext uri="{BB962C8B-B14F-4D97-AF65-F5344CB8AC3E}">
        <p14:creationId xmlns:p14="http://schemas.microsoft.com/office/powerpoint/2010/main" val="29280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Phase 1 and Phase 2 Survey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3459481"/>
            <a:ext cx="3581400" cy="3017519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 smtClean="0"/>
              <a:t>About </a:t>
            </a:r>
            <a:r>
              <a:rPr lang="en-US" sz="1800" dirty="0"/>
              <a:t>82% of direct install customers still had their power strips installed after 1 month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Persistence </a:t>
            </a:r>
            <a:r>
              <a:rPr lang="en-US" sz="1800" dirty="0"/>
              <a:t>rates for the IR and IR-OS models were 80% and 87%, respectively</a:t>
            </a:r>
            <a:r>
              <a:rPr lang="en-US" sz="1800" dirty="0" smtClean="0"/>
              <a:t>. The data was not normalized and other factors (i.e. IR deployment had significantly more retirees during deployment and duration of surveys was longer for IR than for IR-OS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There exists a difference in demographics and installation time which would impact the retention rate and other satisfaction rates of the IR model and the IR-OS models.</a:t>
            </a:r>
            <a:endParaRPr lang="en-US" sz="1800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655" y="3677245"/>
            <a:ext cx="4462145" cy="2837180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295400"/>
            <a:ext cx="3505200" cy="2011680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25138"/>
            <a:ext cx="1616075" cy="201168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410200" y="1410831"/>
            <a:ext cx="350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Retirees and customers 65 and older were less satisfied with the APS and were less likely to recommend them to a friend or purchase additional units.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Households with children are significantly more likely to show interest in purchasing additional APS units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and more accepting of the technology than households without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children.</a:t>
            </a:r>
          </a:p>
        </p:txBody>
      </p:sp>
    </p:spTree>
    <p:extLst>
      <p:ext uri="{BB962C8B-B14F-4D97-AF65-F5344CB8AC3E}">
        <p14:creationId xmlns:p14="http://schemas.microsoft.com/office/powerpoint/2010/main" val="290262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sldjump"/>
              </a:rPr>
              <a:t>TF Input on How to Manage Differences in </a:t>
            </a:r>
            <a:r>
              <a:rPr lang="en-US" dirty="0" smtClean="0">
                <a:hlinkClick r:id="rId2" action="ppaction://hlinksldjump"/>
              </a:rPr>
              <a:t>Results – Energy Savings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sldjump"/>
              </a:rPr>
              <a:t>TF Input on How to Manage Differences in </a:t>
            </a:r>
            <a:r>
              <a:rPr lang="en-US" dirty="0" smtClean="0">
                <a:hlinkClick r:id="rId2" action="ppaction://hlinksldjump"/>
              </a:rPr>
              <a:t>Results – Survey Persistence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534400" cy="758952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Phase 3 and Additional Developments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2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EF8D7-8F86-2048-8DE3-D58E19147037}" type="datetime1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Tier 2 Advanced Power Strip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 action="ppaction://hlinksldjump"/>
              </a:rPr>
              <a:t>Brief WP Procedural History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Foundational Understanding on Field Trial Methods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tx1"/>
                </a:solidFill>
                <a:hlinkClick r:id="rId5" action="ppaction://hlinksldjump"/>
              </a:rPr>
              <a:t>CalPlug</a:t>
            </a:r>
            <a:r>
              <a:rPr lang="en-US" dirty="0" smtClean="0">
                <a:solidFill>
                  <a:schemeClr val="tx1"/>
                </a:solidFill>
                <a:hlinkClick r:id="rId5" action="ppaction://hlinksldjump"/>
              </a:rPr>
              <a:t> Savings Verification System (SVS) Logging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6" action="ppaction://hlinksldjump"/>
              </a:rPr>
              <a:t>Pre/Post Hobo Logging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hlinkClick r:id="rId7" action="ppaction://hlinksldjump"/>
              </a:rPr>
              <a:t>Phase 2 Performance </a:t>
            </a:r>
            <a:r>
              <a:rPr lang="en-US" dirty="0" smtClean="0">
                <a:hlinkClick r:id="rId7" action="ppaction://hlinksldjump"/>
              </a:rPr>
              <a:t>Results via Field Trial Methods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8" action="ppaction://hlinksldjump"/>
              </a:rPr>
              <a:t>Energy Savings Performance Results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9" action="ppaction://hlinksldjump"/>
              </a:rPr>
              <a:t>Survey Persistence Results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hlinkClick r:id="rId10" action="ppaction://hlinksldjump"/>
              </a:rPr>
              <a:t>TF Input on How to Manage </a:t>
            </a:r>
            <a:r>
              <a:rPr lang="en-US" dirty="0">
                <a:hlinkClick r:id="rId10" action="ppaction://hlinksldjump"/>
              </a:rPr>
              <a:t>D</a:t>
            </a:r>
            <a:r>
              <a:rPr lang="en-US" dirty="0" smtClean="0">
                <a:hlinkClick r:id="rId10" action="ppaction://hlinksldjump"/>
              </a:rPr>
              <a:t>ifferences in Results</a:t>
            </a:r>
            <a:endParaRPr lang="en-US" dirty="0" smtClean="0"/>
          </a:p>
          <a:p>
            <a:r>
              <a:rPr lang="en-US" dirty="0" smtClean="0">
                <a:hlinkClick r:id="rId11" action="ppaction://hlinksldjump"/>
              </a:rPr>
              <a:t>Phase 3 Other Channels and Additional Developments</a:t>
            </a: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7509776" y="228600"/>
            <a:ext cx="1405624" cy="675134"/>
          </a:xfrm>
          <a:prstGeom prst="rect">
            <a:avLst/>
          </a:prstGeom>
          <a:solidFill>
            <a:srgbClr val="FFFFFE"/>
          </a:solidFill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16" descr="CalTF_Logo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543800" y="152400"/>
            <a:ext cx="1600200" cy="106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Additional Development – Phase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>
                <a:solidFill>
                  <a:srgbClr val="B79462">
                    <a:shade val="75000"/>
                  </a:srgbClr>
                </a:solidFill>
              </a:rPr>
              <a:pPr/>
              <a:t>20</a:t>
            </a:fld>
            <a:endParaRPr lang="en-US" dirty="0">
              <a:solidFill>
                <a:srgbClr val="B79462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Upstream/Midstream Channel</a:t>
            </a:r>
          </a:p>
          <a:p>
            <a:pPr lvl="1"/>
            <a:r>
              <a:rPr lang="en-US" dirty="0"/>
              <a:t>Pop-up Assisted </a:t>
            </a:r>
            <a:r>
              <a:rPr lang="en-US" dirty="0" smtClean="0"/>
              <a:t>Retail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tility-branded </a:t>
            </a:r>
            <a:r>
              <a:rPr lang="en-US" dirty="0"/>
              <a:t>mobile retail locations hosted at </a:t>
            </a:r>
            <a:r>
              <a:rPr lang="en-US" dirty="0" smtClean="0"/>
              <a:t>high traffic locations (office </a:t>
            </a:r>
            <a:r>
              <a:rPr lang="en-US" dirty="0"/>
              <a:t>buildings, </a:t>
            </a:r>
            <a:r>
              <a:rPr lang="en-US" dirty="0" smtClean="0"/>
              <a:t>hospitals</a:t>
            </a:r>
            <a:r>
              <a:rPr lang="en-US" dirty="0"/>
              <a:t>, universities, </a:t>
            </a:r>
            <a:r>
              <a:rPr lang="en-US" dirty="0" smtClean="0"/>
              <a:t>public events, etc.)</a:t>
            </a:r>
          </a:p>
          <a:p>
            <a:pPr lvl="2"/>
            <a:r>
              <a:rPr lang="en-US" dirty="0"/>
              <a:t>Leverages an assisted sale methodology to deploy one-to-one customer education and encourage </a:t>
            </a:r>
            <a:r>
              <a:rPr lang="en-US" dirty="0" smtClean="0"/>
              <a:t>adoption.</a:t>
            </a:r>
          </a:p>
          <a:p>
            <a:pPr lvl="1"/>
            <a:r>
              <a:rPr lang="en-US" dirty="0" smtClean="0"/>
              <a:t>Limited </a:t>
            </a:r>
            <a:r>
              <a:rPr lang="en-US" dirty="0"/>
              <a:t>Time Offers </a:t>
            </a:r>
            <a:r>
              <a:rPr lang="en-US" dirty="0" smtClean="0"/>
              <a:t>(LTO) </a:t>
            </a:r>
          </a:p>
          <a:p>
            <a:pPr lvl="2"/>
            <a:r>
              <a:rPr lang="en-US" dirty="0" smtClean="0"/>
              <a:t>Utility branded online portal offers product at reduced price.</a:t>
            </a:r>
          </a:p>
          <a:p>
            <a:pPr lvl="2"/>
            <a:r>
              <a:rPr lang="en-US" dirty="0" smtClean="0"/>
              <a:t>Leverage </a:t>
            </a:r>
            <a:r>
              <a:rPr lang="en-US" dirty="0"/>
              <a:t>the power of digital and social media to target </a:t>
            </a:r>
            <a:r>
              <a:rPr lang="en-US" dirty="0" smtClean="0"/>
              <a:t>customers.</a:t>
            </a:r>
            <a:endParaRPr lang="en-US" dirty="0"/>
          </a:p>
          <a:p>
            <a:r>
              <a:rPr lang="en-US" dirty="0" smtClean="0"/>
              <a:t>Data Collection</a:t>
            </a:r>
            <a:endParaRPr lang="en-US" dirty="0"/>
          </a:p>
          <a:p>
            <a:pPr lvl="1"/>
            <a:r>
              <a:rPr lang="en-US" dirty="0" smtClean="0"/>
              <a:t>Persistence and installation rate (but no field testing) for new channel</a:t>
            </a:r>
          </a:p>
          <a:p>
            <a:pPr lvl="1"/>
            <a:r>
              <a:rPr lang="en-US" dirty="0" smtClean="0"/>
              <a:t>Pre/post field test for outstanding Phase 2 locations (IR units)</a:t>
            </a:r>
          </a:p>
          <a:p>
            <a:pPr lvl="1"/>
            <a:r>
              <a:rPr lang="en-US" dirty="0" smtClean="0"/>
              <a:t>Persistence for Phase 2 sites (after longer period of time)</a:t>
            </a:r>
          </a:p>
          <a:p>
            <a:r>
              <a:rPr lang="en-US" dirty="0" smtClean="0"/>
              <a:t>Measurement and Evaluation</a:t>
            </a:r>
          </a:p>
          <a:p>
            <a:pPr lvl="1"/>
            <a:r>
              <a:rPr lang="en-US" dirty="0" smtClean="0"/>
              <a:t>Upstream/Midstream – EUL, NTG?</a:t>
            </a:r>
          </a:p>
          <a:p>
            <a:pPr lvl="1"/>
            <a:r>
              <a:rPr lang="en-US" dirty="0" smtClean="0"/>
              <a:t>DI – Savings, EUL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5105400" y="1066800"/>
            <a:ext cx="1828800" cy="906387"/>
            <a:chOff x="10038806" y="-4811622"/>
            <a:chExt cx="5257800" cy="2739398"/>
          </a:xfrm>
        </p:grpSpPr>
        <p:pic>
          <p:nvPicPr>
            <p:cNvPr id="11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38806" y="-4811622"/>
              <a:ext cx="5257800" cy="2739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 rot="20050361">
              <a:off x="11560949" y="-3746427"/>
              <a:ext cx="2776894" cy="837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C000"/>
                  </a:solidFill>
                </a:rPr>
                <a:t>Example</a:t>
              </a:r>
              <a:endParaRPr lang="en-US" sz="12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62799" y="914400"/>
            <a:ext cx="1683832" cy="1167790"/>
            <a:chOff x="10282298" y="-6251886"/>
            <a:chExt cx="4344886" cy="359566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2298" y="-6251886"/>
              <a:ext cx="4129088" cy="3595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 rot="20050361">
              <a:off x="11212834" y="-5171185"/>
              <a:ext cx="3414350" cy="829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C000"/>
                  </a:solidFill>
                </a:rPr>
                <a:t>Example</a:t>
              </a:r>
              <a:endParaRPr lang="en-US" sz="1200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59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58952"/>
          </a:xfrm>
        </p:spPr>
        <p:txBody>
          <a:bodyPr/>
          <a:lstStyle/>
          <a:p>
            <a:r>
              <a:rPr lang="en-US" dirty="0" smtClean="0"/>
              <a:t>Additional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pPr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3581400" cy="365760"/>
          </a:xfrm>
        </p:spPr>
        <p:txBody>
          <a:bodyPr/>
          <a:lstStyle/>
          <a:p>
            <a:r>
              <a:rPr lang="en-US" dirty="0"/>
              <a:t>Tier 2 Advanced Power </a:t>
            </a:r>
            <a:r>
              <a:rPr lang="en-US" dirty="0" smtClean="0"/>
              <a:t>Strip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>
                <a:solidFill>
                  <a:srgbClr val="B79462">
                    <a:shade val="75000"/>
                  </a:srgbClr>
                </a:solidFill>
              </a:rPr>
              <a:pPr/>
              <a:t>21</a:t>
            </a:fld>
            <a:endParaRPr lang="en-US" dirty="0">
              <a:solidFill>
                <a:srgbClr val="B79462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Resource Development for PA</a:t>
            </a:r>
          </a:p>
          <a:p>
            <a:pPr lvl="1"/>
            <a:r>
              <a:rPr lang="en-US" dirty="0" smtClean="0"/>
              <a:t>Specification</a:t>
            </a:r>
          </a:p>
          <a:p>
            <a:pPr lvl="2"/>
            <a:r>
              <a:rPr lang="en-US" dirty="0" smtClean="0"/>
              <a:t>Develop </a:t>
            </a:r>
            <a:r>
              <a:rPr lang="en-US" dirty="0"/>
              <a:t>performance-based </a:t>
            </a:r>
            <a:r>
              <a:rPr lang="en-US" dirty="0" smtClean="0"/>
              <a:t>specification (i.e. adopt from workpaper).</a:t>
            </a:r>
          </a:p>
          <a:p>
            <a:pPr lvl="1"/>
            <a:r>
              <a:rPr lang="en-US" dirty="0" smtClean="0"/>
              <a:t>Certification Protocol</a:t>
            </a:r>
            <a:endParaRPr lang="en-US" dirty="0"/>
          </a:p>
          <a:p>
            <a:pPr lvl="2"/>
            <a:r>
              <a:rPr lang="en-US" dirty="0" smtClean="0"/>
              <a:t>Establish </a:t>
            </a:r>
            <a:r>
              <a:rPr lang="en-US" dirty="0"/>
              <a:t>a certification protocol and procedures for manufacturers to follow in order to qualify their models for the </a:t>
            </a:r>
            <a:r>
              <a:rPr lang="en-US" dirty="0" smtClean="0"/>
              <a:t>QPL.</a:t>
            </a:r>
            <a:endParaRPr lang="en-US" dirty="0"/>
          </a:p>
          <a:p>
            <a:pPr lvl="1"/>
            <a:r>
              <a:rPr lang="en-US" dirty="0" smtClean="0"/>
              <a:t>Qualifying Product List (QPL)</a:t>
            </a:r>
          </a:p>
          <a:p>
            <a:pPr lvl="2"/>
            <a:r>
              <a:rPr lang="en-US" dirty="0" smtClean="0"/>
              <a:t>Manage QPL to include models currently available in the market meeting specification.</a:t>
            </a:r>
          </a:p>
          <a:p>
            <a:pPr lvl="3"/>
            <a:r>
              <a:rPr lang="en-US" dirty="0" err="1" smtClean="0"/>
              <a:t>CalPlug</a:t>
            </a:r>
            <a:r>
              <a:rPr lang="en-US" dirty="0" smtClean="0"/>
              <a:t> 4-Phase Roadmap Process?</a:t>
            </a:r>
          </a:p>
          <a:p>
            <a:pPr lvl="1"/>
            <a:r>
              <a:rPr lang="en-US" dirty="0" smtClean="0"/>
              <a:t>Timeline</a:t>
            </a:r>
          </a:p>
          <a:p>
            <a:pPr lvl="2"/>
            <a:r>
              <a:rPr lang="en-US" dirty="0" smtClean="0"/>
              <a:t>Q1 2016</a:t>
            </a:r>
          </a:p>
        </p:txBody>
      </p:sp>
      <p:pic>
        <p:nvPicPr>
          <p:cNvPr id="16" name="Picture 15" descr="Description: C:\Users\Arthur\Documents\CalPlug_Center\Publicity\Logo\CalPlug_Logo_CMYK_10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0"/>
            <a:ext cx="1828800" cy="391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75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/>
          <a:lstStyle/>
          <a:p>
            <a:r>
              <a:rPr lang="en-US" dirty="0" smtClean="0">
                <a:hlinkClick r:id="rId2" action="ppaction://hlinksldjump"/>
              </a:rPr>
              <a:t>Procedural 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History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36141"/>
            <a:ext cx="8229600" cy="372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3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 Team Phase 1 WP Approval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04371" y="3988152"/>
            <a:ext cx="8503920" cy="2336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UES Direct Impacts: 212 kWh and </a:t>
            </a:r>
            <a:r>
              <a:rPr lang="en-US" dirty="0"/>
              <a:t>0.0313 </a:t>
            </a:r>
            <a:r>
              <a:rPr lang="en-US" dirty="0" smtClean="0"/>
              <a:t>kW (wt. </a:t>
            </a:r>
            <a:r>
              <a:rPr lang="en-US" dirty="0" err="1" smtClean="0"/>
              <a:t>ave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EUL: 5 </a:t>
            </a:r>
            <a:r>
              <a:rPr lang="en-US" dirty="0" err="1" smtClean="0"/>
              <a:t>yrs</a:t>
            </a:r>
            <a:r>
              <a:rPr lang="en-US" dirty="0" smtClean="0"/>
              <a:t> (33% Australian Persistence Study)</a:t>
            </a:r>
          </a:p>
          <a:p>
            <a:r>
              <a:rPr lang="en-US" dirty="0" smtClean="0"/>
              <a:t>Future Actions</a:t>
            </a:r>
          </a:p>
          <a:p>
            <a:pPr lvl="1"/>
            <a:r>
              <a:rPr lang="en-US" dirty="0" smtClean="0"/>
              <a:t>SDG&amp;E</a:t>
            </a:r>
            <a:r>
              <a:rPr lang="en-US" dirty="0"/>
              <a:t>, CPUC staff and ex ante consultants will be setting up regular deemed ex ante review calls. Additional requirements for future field trials will be established during these calls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205788" cy="246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06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 action="ppaction://hlinksldjump"/>
              </a:rPr>
              <a:t>Foundational Understanding on Field Trial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51D1-CB2A-CD4E-A5AC-CF10498901C7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6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Foundational Understanding on </a:t>
            </a:r>
            <a:br>
              <a:rPr lang="en-US" sz="2400" b="1" dirty="0" smtClean="0"/>
            </a:br>
            <a:r>
              <a:rPr lang="en-US" sz="2400" b="1" dirty="0" smtClean="0"/>
              <a:t>Field Trial Methods</a:t>
            </a:r>
            <a:endParaRPr lang="en-US" sz="2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484313"/>
            <a:ext cx="8334375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5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Addressing the Weakness</a:t>
            </a:r>
            <a:br>
              <a:rPr lang="en-US" dirty="0" smtClean="0">
                <a:hlinkClick r:id="rId2" action="ppaction://hlinksldjump"/>
              </a:rPr>
            </a:br>
            <a:r>
              <a:rPr lang="en-US" dirty="0" smtClean="0">
                <a:hlinkClick r:id="rId2" action="ppaction://hlinksldjump"/>
              </a:rPr>
              <a:t>in the </a:t>
            </a:r>
            <a:r>
              <a:rPr lang="en-US" dirty="0" err="1" smtClean="0">
                <a:hlinkClick r:id="rId2" action="ppaction://hlinksldjump"/>
              </a:rPr>
              <a:t>CalPlug</a:t>
            </a:r>
            <a:r>
              <a:rPr lang="en-US" dirty="0" smtClean="0">
                <a:hlinkClick r:id="rId2" action="ppaction://hlinksldjump"/>
              </a:rPr>
              <a:t> SVS Logging Approach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Simulates energy savings and eliminates user variability between pre and post time spans.</a:t>
            </a:r>
          </a:p>
          <a:p>
            <a:endParaRPr lang="en-US" dirty="0" smtClean="0"/>
          </a:p>
          <a:p>
            <a:r>
              <a:rPr lang="en-US" dirty="0" smtClean="0"/>
              <a:t>Weakness: </a:t>
            </a:r>
          </a:p>
          <a:p>
            <a:pPr lvl="1"/>
            <a:r>
              <a:rPr lang="en-US" dirty="0" smtClean="0"/>
              <a:t>May not fully account for user interaction with APS system when system is turned off since the savings are simulated</a:t>
            </a:r>
          </a:p>
          <a:p>
            <a:endParaRPr lang="en-US" dirty="0" smtClean="0"/>
          </a:p>
          <a:p>
            <a:r>
              <a:rPr lang="en-US" dirty="0" smtClean="0"/>
              <a:t>Mitigation Strategy: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instrumentation uses a flashing LED light to alert the host site users </a:t>
            </a:r>
            <a:r>
              <a:rPr lang="en-US" dirty="0" smtClean="0"/>
              <a:t>after a period of inactivity </a:t>
            </a:r>
            <a:r>
              <a:rPr lang="en-US" dirty="0"/>
              <a:t>in order to illicit a remote control </a:t>
            </a:r>
            <a:r>
              <a:rPr lang="en-US" dirty="0" smtClean="0"/>
              <a:t>response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/>
              <a:t>trial participants were specifically advised and shown how to respond to the LED light flashing during the field </a:t>
            </a:r>
            <a:r>
              <a:rPr lang="en-US" dirty="0" smtClean="0"/>
              <a:t>trial by pushing </a:t>
            </a:r>
            <a:r>
              <a:rPr lang="en-US" dirty="0"/>
              <a:t>the button on their remote until the LED stopped </a:t>
            </a:r>
            <a:r>
              <a:rPr lang="en-US" dirty="0" smtClean="0"/>
              <a:t>flashing.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19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 action="ppaction://hlinksldjump"/>
              </a:rPr>
              <a:t>Addressing the Weakness in </a:t>
            </a:r>
            <a:br>
              <a:rPr lang="en-US" dirty="0" smtClean="0">
                <a:hlinkClick r:id="rId2" action="ppaction://hlinksldjump"/>
              </a:rPr>
            </a:br>
            <a:r>
              <a:rPr lang="en-US" dirty="0" smtClean="0">
                <a:hlinkClick r:id="rId2" action="ppaction://hlinksldjump"/>
              </a:rPr>
              <a:t>Pre/Post HOBO Monitoring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75FC-95AE-5F43-84DE-7325704F4380}" type="datetime1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Tier 2 Advanced Power Strip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Approach:</a:t>
            </a:r>
          </a:p>
          <a:p>
            <a:pPr lvl="1"/>
            <a:r>
              <a:rPr lang="en-US" sz="2600" dirty="0" smtClean="0"/>
              <a:t>Determines </a:t>
            </a:r>
            <a:r>
              <a:rPr lang="en-US" sz="2600" dirty="0"/>
              <a:t>the energy saving </a:t>
            </a:r>
            <a:r>
              <a:rPr lang="en-US" sz="2600" dirty="0" smtClean="0"/>
              <a:t>performance by including all user interaction effects and feedback when things are turned off with APS controls in pre and post monitoring periods.</a:t>
            </a:r>
          </a:p>
          <a:p>
            <a:endParaRPr lang="en-US" sz="2600" dirty="0" smtClean="0"/>
          </a:p>
          <a:p>
            <a:r>
              <a:rPr lang="en-US" sz="2600" dirty="0" smtClean="0"/>
              <a:t>Weakness:</a:t>
            </a:r>
          </a:p>
          <a:p>
            <a:pPr lvl="1"/>
            <a:r>
              <a:rPr lang="en-US" sz="2600" dirty="0" smtClean="0"/>
              <a:t>However, </a:t>
            </a:r>
            <a:r>
              <a:rPr lang="en-US" sz="2600" dirty="0"/>
              <a:t>even slight variability in device usage patterns within the same household presents a large challenge in determining the actual energy saving performance of Tier 2 APS </a:t>
            </a:r>
            <a:r>
              <a:rPr lang="en-US" sz="2600" dirty="0" smtClean="0"/>
              <a:t>devices. 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Therefore, pre/post method cannot control variability in usage patterns between pre and post time spans without prohibitive long term monitoring.   </a:t>
            </a:r>
          </a:p>
          <a:p>
            <a:endParaRPr lang="en-US" sz="2600" dirty="0" smtClean="0"/>
          </a:p>
          <a:p>
            <a:r>
              <a:rPr lang="en-US" sz="2600" dirty="0" smtClean="0">
                <a:hlinkClick r:id="" action="ppaction://noaction"/>
              </a:rPr>
              <a:t>Mitigation Strategy:</a:t>
            </a:r>
            <a:endParaRPr lang="en-US" sz="2600" dirty="0" smtClean="0"/>
          </a:p>
          <a:p>
            <a:endParaRPr lang="en-US" sz="2600" dirty="0" smtClean="0"/>
          </a:p>
          <a:p>
            <a:pPr lvl="1"/>
            <a:r>
              <a:rPr lang="en-US" sz="2600" dirty="0" smtClean="0"/>
              <a:t>This </a:t>
            </a:r>
            <a:r>
              <a:rPr lang="en-US" sz="2600" b="1" u="sng" dirty="0" smtClean="0"/>
              <a:t>variability</a:t>
            </a:r>
            <a:r>
              <a:rPr lang="en-US" sz="2600" dirty="0"/>
              <a:t> </a:t>
            </a:r>
            <a:r>
              <a:rPr lang="en-US" sz="2600" dirty="0" smtClean="0"/>
              <a:t>in </a:t>
            </a:r>
            <a:r>
              <a:rPr lang="en-US" sz="2600" dirty="0"/>
              <a:t>usage patterns from one period to the next </a:t>
            </a:r>
            <a:r>
              <a:rPr lang="en-US" sz="2600" b="1" u="sng" dirty="0"/>
              <a:t>necessitates both larger sample sizes and longer trial periods</a:t>
            </a:r>
            <a:r>
              <a:rPr lang="en-US" sz="2600" dirty="0"/>
              <a:t> to deliver a level of confidence in the energy saving performance of the device being tested when pre/post metering is used for field trial purposes.  </a:t>
            </a:r>
            <a:endParaRPr lang="en-US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8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4973</TotalTime>
  <Words>1409</Words>
  <Application>Microsoft Office PowerPoint</Application>
  <PresentationFormat>On-screen Show (4:3)</PresentationFormat>
  <Paragraphs>263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 Tier 2 Advanced Power Strip (APS)  </vt:lpstr>
      <vt:lpstr>Presentation Overview</vt:lpstr>
      <vt:lpstr>Procedural History</vt:lpstr>
      <vt:lpstr>Procedural History</vt:lpstr>
      <vt:lpstr>EAR Team Phase 1 WP Approval </vt:lpstr>
      <vt:lpstr>Foundational Understanding on Field Trial Methods</vt:lpstr>
      <vt:lpstr>Foundational Understanding on  Field Trial Methods</vt:lpstr>
      <vt:lpstr>Addressing the Weakness in the CalPlug SVS Logging Approach</vt:lpstr>
      <vt:lpstr>Addressing the Weakness in  Pre/Post HOBO Monitoring</vt:lpstr>
      <vt:lpstr>Phase 2 Performance Results  via Field Trial Methods Energy Savings</vt:lpstr>
      <vt:lpstr>Phase 2 Field Trial</vt:lpstr>
      <vt:lpstr>Phase 1 and 2 Field Trial Host Sites </vt:lpstr>
      <vt:lpstr>      Phase 2 Energy Savings  Performance Results  </vt:lpstr>
      <vt:lpstr>Phase 2 Survey Persistence Results</vt:lpstr>
      <vt:lpstr>Survey Plan </vt:lpstr>
      <vt:lpstr>Phase 1 and Phase 2 Survey Results</vt:lpstr>
      <vt:lpstr>TF Input on How to Manage Differences in Results – Energy Savings</vt:lpstr>
      <vt:lpstr>TF Input on How to Manage Differences in Results – Survey Persistence</vt:lpstr>
      <vt:lpstr>Phase 3 and Additional Developments</vt:lpstr>
      <vt:lpstr>Additional Development – Phase 3</vt:lpstr>
      <vt:lpstr>Additional Development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Martin Vu</cp:lastModifiedBy>
  <cp:revision>123</cp:revision>
  <dcterms:created xsi:type="dcterms:W3CDTF">2014-07-29T23:26:12Z</dcterms:created>
  <dcterms:modified xsi:type="dcterms:W3CDTF">2016-01-26T17:13:59Z</dcterms:modified>
</cp:coreProperties>
</file>