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4" r:id="rId4"/>
    <p:sldId id="265" r:id="rId5"/>
    <p:sldId id="266" r:id="rId6"/>
    <p:sldId id="267" r:id="rId7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3B632"/>
    <a:srgbClr val="F8C01B"/>
    <a:srgbClr val="89DC4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947" autoAdjust="0"/>
    <p:restoredTop sz="94723" autoAdjust="0"/>
  </p:normalViewPr>
  <p:slideViewPr>
    <p:cSldViewPr>
      <p:cViewPr>
        <p:scale>
          <a:sx n="80" d="100"/>
          <a:sy n="80" d="100"/>
        </p:scale>
        <p:origin x="-1024" y="-4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/>
          <a:lstStyle/>
          <a:p>
            <a:r>
              <a:rPr lang="en-US" dirty="0" smtClean="0"/>
              <a:t>Alejandra Mejia</a:t>
            </a:r>
          </a:p>
          <a:p>
            <a:r>
              <a:rPr lang="en-US" dirty="0" smtClean="0"/>
              <a:t>January, 2015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3400" dirty="0" smtClean="0"/>
              <a:t>2015 Crosscutting Technical Positions: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Issues and Process </a:t>
            </a:r>
            <a:endParaRPr lang="en-US" sz="2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Complexity</a:t>
            </a:r>
          </a:p>
          <a:p>
            <a:pPr lvl="1"/>
            <a:r>
              <a:rPr lang="en-US" dirty="0" smtClean="0"/>
              <a:t>Establishing acceptable error bands without sacrificing accuracy or balance. </a:t>
            </a:r>
          </a:p>
          <a:p>
            <a:pPr lvl="1"/>
            <a:r>
              <a:rPr lang="en-US" dirty="0" smtClean="0"/>
              <a:t>Champion: Doug Mahone </a:t>
            </a:r>
          </a:p>
          <a:p>
            <a:r>
              <a:rPr lang="en-US" dirty="0" smtClean="0"/>
              <a:t>Best Available Information</a:t>
            </a:r>
          </a:p>
          <a:p>
            <a:pPr lvl="1"/>
            <a:r>
              <a:rPr lang="en-US" dirty="0" smtClean="0"/>
              <a:t>What does ‘best available information’ mean and how can the TF consistently employ the standard? </a:t>
            </a:r>
          </a:p>
          <a:p>
            <a:pPr lvl="1"/>
            <a:r>
              <a:rPr lang="en-US" dirty="0" smtClean="0"/>
              <a:t>Champion: </a:t>
            </a:r>
          </a:p>
          <a:p>
            <a:r>
              <a:rPr lang="en-US" dirty="0" smtClean="0"/>
              <a:t>Savings Below Code</a:t>
            </a:r>
          </a:p>
          <a:p>
            <a:pPr lvl="1"/>
            <a:r>
              <a:rPr lang="en-US" dirty="0" smtClean="0"/>
              <a:t>How can potential below-code savings get captured and claimed? </a:t>
            </a:r>
          </a:p>
          <a:p>
            <a:pPr lvl="1"/>
            <a:r>
              <a:rPr lang="en-US" dirty="0" smtClean="0"/>
              <a:t>Champion: Armen Saiyan </a:t>
            </a:r>
          </a:p>
          <a:p>
            <a:pPr lvl="0"/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Inaugural Crosscutting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Complexity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05000"/>
            <a:ext cx="2362200" cy="4144963"/>
          </a:xfrm>
        </p:spPr>
        <p:txBody>
          <a:bodyPr/>
          <a:lstStyle/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3B632"/>
                </a:solidFill>
              </a:rPr>
              <a:t>Doug Mahone,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Tom Eckhart,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Sherry Hu,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Steven Long,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Pierre Landry,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Ryan Cho,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Bhaskar Vempati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Alastair Hood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Mark Gaines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When does increasing precision lead to false accuracy?</a:t>
            </a:r>
          </a:p>
          <a:p>
            <a:pPr lvl="0"/>
            <a:endParaRPr lang="en-US" sz="649" dirty="0" smtClean="0"/>
          </a:p>
          <a:p>
            <a:pPr lvl="0"/>
            <a:r>
              <a:rPr lang="en-US" dirty="0" smtClean="0"/>
              <a:t>When should engineering equations or modeling software be used?</a:t>
            </a:r>
          </a:p>
          <a:p>
            <a:pPr lvl="0"/>
            <a:endParaRPr lang="en-US" sz="706" dirty="0" smtClean="0"/>
          </a:p>
          <a:p>
            <a:pPr lvl="0"/>
            <a:r>
              <a:rPr lang="en-US" dirty="0" smtClean="0"/>
              <a:t>How and when should human behavior be accounted for?</a:t>
            </a:r>
          </a:p>
          <a:p>
            <a:pPr lvl="0"/>
            <a:endParaRPr lang="en-US" sz="706" dirty="0" smtClean="0"/>
          </a:p>
          <a:p>
            <a:pPr lvl="0"/>
            <a:r>
              <a:rPr lang="en-US" dirty="0" smtClean="0"/>
              <a:t>Establish an acceptable error band for ex ante estimates</a:t>
            </a:r>
          </a:p>
          <a:p>
            <a:pPr lvl="0">
              <a:buNone/>
            </a:pPr>
            <a:r>
              <a:rPr lang="en-US" sz="706" dirty="0" smtClean="0"/>
              <a:t> </a:t>
            </a:r>
          </a:p>
          <a:p>
            <a:pPr lvl="0"/>
            <a:r>
              <a:rPr lang="en-US" dirty="0" smtClean="0"/>
              <a:t>Determine how to prevent systematic bias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Available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05000"/>
            <a:ext cx="2362200" cy="4144963"/>
          </a:xfrm>
        </p:spPr>
        <p:txBody>
          <a:bodyPr/>
          <a:lstStyle/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Doug Mahone,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Tom Eckhart,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Sherry Hu,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Steven Long,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Pierre Landry,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Ryan Cho,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Bhaskar Vempati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Alastair Hood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 Mark Gaines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Define “best available information” </a:t>
            </a:r>
          </a:p>
          <a:p>
            <a:pPr lvl="1"/>
            <a:r>
              <a:rPr lang="en-US" dirty="0" smtClean="0"/>
              <a:t>Develop examples and sources</a:t>
            </a:r>
          </a:p>
          <a:p>
            <a:pPr lvl="1"/>
            <a:r>
              <a:rPr lang="en-US" dirty="0" smtClean="0"/>
              <a:t>Develop criteria for evaluating whether information can be considered “best available information” </a:t>
            </a:r>
          </a:p>
          <a:p>
            <a:pPr lvl="1">
              <a:buNone/>
            </a:pPr>
            <a:endParaRPr lang="en-US" sz="1000" dirty="0" smtClean="0"/>
          </a:p>
          <a:p>
            <a:pPr lvl="0"/>
            <a:r>
              <a:rPr lang="en-US" dirty="0" smtClean="0"/>
              <a:t>Determine when it is reasonable to collect additional information</a:t>
            </a:r>
          </a:p>
          <a:p>
            <a:pPr lvl="0">
              <a:buNone/>
            </a:pPr>
            <a:endParaRPr lang="en-US" sz="1000" dirty="0" smtClean="0"/>
          </a:p>
          <a:p>
            <a:pPr lvl="0"/>
            <a:r>
              <a:rPr lang="en-US" dirty="0" smtClean="0"/>
              <a:t>Develop criteria for when “best available data” is insufficient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Below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05000"/>
            <a:ext cx="2362200" cy="414496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73B632"/>
                </a:solidFill>
              </a:rPr>
              <a:t> Armen Saiyan,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Martin Vu,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Mary Matteson Bryan,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Pierre van </a:t>
            </a:r>
            <a:r>
              <a:rPr lang="en-US" sz="1400" dirty="0" err="1" smtClean="0">
                <a:solidFill>
                  <a:schemeClr val="bg1"/>
                </a:solidFill>
              </a:rPr>
              <a:t>der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Merwe</a:t>
            </a:r>
            <a:r>
              <a:rPr lang="en-US" sz="1400" dirty="0" smtClean="0">
                <a:solidFill>
                  <a:schemeClr val="bg1"/>
                </a:solidFill>
              </a:rPr>
              <a:t>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Spencer </a:t>
            </a:r>
            <a:r>
              <a:rPr lang="en-US" sz="1400" dirty="0" err="1" smtClean="0">
                <a:solidFill>
                  <a:schemeClr val="bg1"/>
                </a:solidFill>
              </a:rPr>
              <a:t>Lipp</a:t>
            </a:r>
            <a:r>
              <a:rPr lang="en-US" sz="1400" dirty="0" smtClean="0">
                <a:solidFill>
                  <a:schemeClr val="bg1"/>
                </a:solidFill>
              </a:rPr>
              <a:t>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Andrew Brooks,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Christopher Rogers,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Doug Mahone,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/>
              <a:t> Tom Eckhart,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/>
              <a:t> Sherry Hu, TF</a:t>
            </a:r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/>
              <a:t> Nicholas </a:t>
            </a:r>
            <a:r>
              <a:rPr lang="en-US" sz="1400" dirty="0" err="1" smtClean="0"/>
              <a:t>Dirr</a:t>
            </a:r>
            <a:endParaRPr lang="en-US" sz="1400" dirty="0" smtClean="0"/>
          </a:p>
          <a:p>
            <a:pPr>
              <a:spcAft>
                <a:spcPts val="400"/>
              </a:spcAft>
              <a:buFont typeface="Arial"/>
              <a:buChar char="•"/>
            </a:pPr>
            <a:r>
              <a:rPr lang="en-US" sz="1400" dirty="0" smtClean="0"/>
              <a:t> Kevin </a:t>
            </a:r>
            <a:r>
              <a:rPr lang="en-US" sz="1400" dirty="0" err="1" smtClean="0"/>
              <a:t>Messner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Characterize key below code opportunities being missed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800" dirty="0" smtClean="0"/>
              <a:t>Create an approach that quantifies potential savings from ‘below code’ activities, and: </a:t>
            </a:r>
            <a:endParaRPr lang="en-US" sz="3600" dirty="0" smtClean="0"/>
          </a:p>
          <a:p>
            <a:pPr lvl="1"/>
            <a:r>
              <a:rPr lang="en-US" sz="2400" dirty="0" smtClean="0"/>
              <a:t>Prevents free ridership on ratepayer dollars</a:t>
            </a:r>
            <a:endParaRPr lang="en-US" sz="3200" dirty="0" smtClean="0"/>
          </a:p>
          <a:p>
            <a:pPr lvl="1"/>
            <a:r>
              <a:rPr lang="en-US" sz="2400" dirty="0" smtClean="0"/>
              <a:t>Prevents ‘double counting’ of savings claims </a:t>
            </a:r>
            <a:endParaRPr lang="en-US" sz="3200" dirty="0" smtClean="0"/>
          </a:p>
          <a:p>
            <a:pPr lvl="1"/>
            <a:r>
              <a:rPr lang="en-US" sz="2400" dirty="0" smtClean="0"/>
              <a:t>Helps align EE assumptions with CEC forecast assumptions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22,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Crosscutting Technical Positions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Complexity</a:t>
            </a:r>
          </a:p>
          <a:p>
            <a:pPr lvl="1"/>
            <a:r>
              <a:rPr lang="en-US" dirty="0" smtClean="0"/>
              <a:t>January 29</a:t>
            </a:r>
            <a:r>
              <a:rPr lang="en-US" baseline="30000" dirty="0" smtClean="0"/>
              <a:t>th</a:t>
            </a:r>
            <a:r>
              <a:rPr lang="en-US" dirty="0" smtClean="0"/>
              <a:t>, 2015 — 9:00 am – 10:00am</a:t>
            </a:r>
          </a:p>
          <a:p>
            <a:r>
              <a:rPr lang="en-US" dirty="0" smtClean="0"/>
              <a:t>Best Available Information</a:t>
            </a:r>
          </a:p>
          <a:p>
            <a:pPr lvl="1"/>
            <a:r>
              <a:rPr lang="en-US" dirty="0" smtClean="0"/>
              <a:t>January 29</a:t>
            </a:r>
            <a:r>
              <a:rPr lang="en-US" baseline="30000" dirty="0" smtClean="0"/>
              <a:t>th</a:t>
            </a:r>
            <a:r>
              <a:rPr lang="en-US" dirty="0" smtClean="0"/>
              <a:t>, 2015 — 11:00 am -12:00pm</a:t>
            </a:r>
          </a:p>
          <a:p>
            <a:r>
              <a:rPr lang="en-US" dirty="0" smtClean="0"/>
              <a:t>Savings Below Code</a:t>
            </a:r>
          </a:p>
          <a:p>
            <a:pPr lvl="1"/>
            <a:r>
              <a:rPr lang="en-US" dirty="0" smtClean="0"/>
              <a:t>January 29</a:t>
            </a:r>
            <a:r>
              <a:rPr lang="en-US" baseline="30000" dirty="0" smtClean="0"/>
              <a:t>th</a:t>
            </a:r>
            <a:r>
              <a:rPr lang="en-US" dirty="0" smtClean="0"/>
              <a:t>, 2015 — 1:</a:t>
            </a:r>
            <a:r>
              <a:rPr lang="en-US" smtClean="0"/>
              <a:t>00 pm - 2</a:t>
            </a:r>
            <a:r>
              <a:rPr lang="en-US" dirty="0" smtClean="0"/>
              <a:t>:00pm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 Off Meetings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3862</TotalTime>
  <Words>453</Words>
  <Application>Microsoft Macintosh PowerPoint</Application>
  <PresentationFormat>On-screen Show (4:3)</PresentationFormat>
  <Paragraphs>93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 2015 Crosscutting Technical Positions: Issues and Process </vt:lpstr>
      <vt:lpstr>Inaugural Crosscutting Positions</vt:lpstr>
      <vt:lpstr>Measure Complexity</vt:lpstr>
      <vt:lpstr>Best Available Information</vt:lpstr>
      <vt:lpstr>Savings Below Code</vt:lpstr>
      <vt:lpstr>Kick Off Meetings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Alejandra Mejia</cp:lastModifiedBy>
  <cp:revision>61</cp:revision>
  <dcterms:created xsi:type="dcterms:W3CDTF">2015-01-22T01:40:13Z</dcterms:created>
  <dcterms:modified xsi:type="dcterms:W3CDTF">2015-01-22T02:03:09Z</dcterms:modified>
</cp:coreProperties>
</file>